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3" r:id="rId3"/>
    <p:sldId id="274" r:id="rId4"/>
    <p:sldId id="257" r:id="rId5"/>
    <p:sldId id="264" r:id="rId6"/>
    <p:sldId id="762" r:id="rId7"/>
    <p:sldId id="266" r:id="rId8"/>
    <p:sldId id="757" r:id="rId9"/>
    <p:sldId id="259" r:id="rId10"/>
    <p:sldId id="262" r:id="rId11"/>
    <p:sldId id="758" r:id="rId12"/>
    <p:sldId id="268" r:id="rId13"/>
    <p:sldId id="760" r:id="rId14"/>
    <p:sldId id="761" r:id="rId15"/>
    <p:sldId id="759" r:id="rId16"/>
    <p:sldId id="269" r:id="rId17"/>
    <p:sldId id="270" r:id="rId18"/>
    <p:sldId id="271" r:id="rId19"/>
    <p:sldId id="756" r:id="rId20"/>
    <p:sldId id="754" r:id="rId21"/>
    <p:sldId id="755" r:id="rId22"/>
    <p:sldId id="753" r:id="rId23"/>
    <p:sldId id="275" r:id="rId24"/>
    <p:sldId id="276" r:id="rId25"/>
    <p:sldId id="277" r:id="rId26"/>
    <p:sldId id="763" r:id="rId27"/>
    <p:sldId id="258" r:id="rId28"/>
    <p:sldId id="261" r:id="rId29"/>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9AD6"/>
    <a:srgbClr val="7CB229"/>
    <a:srgbClr val="211D11"/>
    <a:srgbClr val="252525"/>
    <a:srgbClr val="D0CECE"/>
    <a:srgbClr val="5454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274" autoAdjust="0"/>
  </p:normalViewPr>
  <p:slideViewPr>
    <p:cSldViewPr snapToGrid="0">
      <p:cViewPr varScale="1">
        <p:scale>
          <a:sx n="95" d="100"/>
          <a:sy n="95" d="100"/>
        </p:scale>
        <p:origin x="1862" y="333"/>
      </p:cViewPr>
      <p:guideLst/>
    </p:cSldViewPr>
  </p:slideViewPr>
  <p:notesTextViewPr>
    <p:cViewPr>
      <p:scale>
        <a:sx n="1" d="1"/>
        <a:sy n="1" d="1"/>
      </p:scale>
      <p:origin x="0" y="0"/>
    </p:cViewPr>
  </p:notesTextViewPr>
  <p:notesViewPr>
    <p:cSldViewPr snapToGrid="0">
      <p:cViewPr varScale="1">
        <p:scale>
          <a:sx n="93" d="100"/>
          <a:sy n="93" d="100"/>
        </p:scale>
        <p:origin x="4543"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225C33F4-0584-49C6-9CBF-39C946CB8DF1}" type="datetimeFigureOut">
              <a:rPr lang="zh-CN" altLang="en-US" smtClean="0"/>
              <a:t>2024/11/5</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8FADE2F-E5F1-4AE8-A7E1-B7A0E89A6B20}" type="slidenum">
              <a:rPr lang="zh-CN" altLang="en-US" smtClean="0"/>
              <a:t>‹#›</a:t>
            </a:fld>
            <a:endParaRPr lang="zh-CN" altLang="en-US"/>
          </a:p>
        </p:txBody>
      </p:sp>
    </p:spTree>
    <p:extLst>
      <p:ext uri="{BB962C8B-B14F-4D97-AF65-F5344CB8AC3E}">
        <p14:creationId xmlns:p14="http://schemas.microsoft.com/office/powerpoint/2010/main" val="295468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857500" y="950913"/>
            <a:ext cx="4570413" cy="2570162"/>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400" dirty="0"/>
                  <a:t>Hello, I am Ye Zhou Wang from Shanghai Jiao Tong University.</a:t>
                </a:r>
              </a:p>
              <a:p>
                <a:r>
                  <a:rPr lang="en-US" altLang="zh-CN" sz="1400" dirty="0"/>
                  <a:t>On behalf of all the authors, I am pleased to introduce our latest work: GPMS: Enabling Indoor GNSS Positioning using Passive Metasurfaces. This work was done during my internship at Microsoft Research Asia.</a:t>
                </a:r>
              </a:p>
            </p:txBody>
          </p:sp>
        </mc:Choice>
        <mc:Fallback xmlns="">
          <p:sp>
            <p:nvSpPr>
              <p:cNvPr id="3" name="备注占位符 2"/>
              <p:cNvSpPr>
                <a:spLocks noGrp="1"/>
              </p:cNvSpPr>
              <p:nvPr>
                <p:ph type="body" idx="1"/>
              </p:nvPr>
            </p:nvSpPr>
            <p:spPr/>
            <p:txBody>
              <a:bodyPr/>
              <a:lstStyle/>
              <a:p>
                <a:r>
                  <a:rPr lang="en-US" altLang="zh-CN" sz="1400" dirty="0"/>
                  <a:t>Good morning, my name is Yu Lu, from XXX</a:t>
                </a:r>
              </a:p>
              <a:p>
                <a:r>
                  <a:rPr lang="en-US" altLang="zh-CN" sz="1400" dirty="0"/>
                  <a:t>I am pleased to introduce the work ‘</a:t>
                </a:r>
                <a:r>
                  <a:rPr lang="en-US" altLang="zh-CN" sz="1400" b="1" i="0">
                    <a:latin typeface="Cambria Math" panose="02040503050406030204" pitchFamily="18" charset="0"/>
                  </a:rPr>
                  <a:t>𝐌^𝟑</a:t>
                </a:r>
                <a:r>
                  <a:rPr lang="en-US" altLang="zh-CN" sz="1400" b="1" dirty="0">
                    <a:latin typeface="Cambria" panose="02040503050406030204" pitchFamily="18" charset="0"/>
                    <a:ea typeface="Cambria" panose="02040503050406030204" pitchFamily="18" charset="0"/>
                  </a:rPr>
                  <a:t>Cam: Lightweight Super-Resolution via Multi-Modal Optical Flow for Mobile Cameras</a:t>
                </a:r>
                <a:r>
                  <a:rPr lang="en-US" altLang="zh-CN" sz="1400" dirty="0"/>
                  <a:t>’.</a:t>
                </a:r>
              </a:p>
            </p:txBody>
          </p:sp>
        </mc:Fallback>
      </mc:AlternateContent>
      <p:sp>
        <p:nvSpPr>
          <p:cNvPr id="4" name="灯片编号占位符 3"/>
          <p:cNvSpPr>
            <a:spLocks noGrp="1"/>
          </p:cNvSpPr>
          <p:nvPr>
            <p:ph type="sldNum" sz="quarter" idx="10"/>
          </p:nvPr>
        </p:nvSpPr>
        <p:spPr/>
        <p:txBody>
          <a:bodyPr/>
          <a:lstStyle/>
          <a:p>
            <a:fld id="{26B2F412-0519-4E47-BB1F-83AC89BC7FE0}" type="slidenum">
              <a:rPr lang="zh-CN" altLang="en-US" smtClean="0"/>
              <a:t>1</a:t>
            </a:fld>
            <a:endParaRPr lang="zh-CN" altLang="en-US"/>
          </a:p>
        </p:txBody>
      </p:sp>
    </p:spTree>
    <p:extLst>
      <p:ext uri="{BB962C8B-B14F-4D97-AF65-F5344CB8AC3E}">
        <p14:creationId xmlns:p14="http://schemas.microsoft.com/office/powerpoint/2010/main" val="957097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EM metasurface, as a special component that can control the transmission of electromagnetic waves, bring a completely new solution. </a:t>
            </a:r>
          </a:p>
          <a:p>
            <a:r>
              <a:rPr lang="en-US" altLang="zh-CN" dirty="0"/>
              <a:t>Our idea is to Design passive metasurface to enhance GNSS signals indoors</a:t>
            </a:r>
          </a:p>
          <a:p>
            <a:r>
              <a:rPr lang="en-US" altLang="zh-CN" b="1" dirty="0">
                <a:solidFill>
                  <a:srgbClr val="374151"/>
                </a:solidFill>
                <a:latin typeface="Söhne"/>
              </a:rPr>
              <a:t>[CLICK]</a:t>
            </a:r>
            <a:r>
              <a:rPr lang="en-US" altLang="zh-CN" dirty="0">
                <a:solidFill>
                  <a:srgbClr val="374151"/>
                </a:solidFill>
                <a:latin typeface="Söhne"/>
              </a:rPr>
              <a:t> </a:t>
            </a:r>
            <a:r>
              <a:rPr lang="en-US" altLang="zh-CN" dirty="0"/>
              <a:t>If we deploy well-designed </a:t>
            </a:r>
            <a:r>
              <a:rPr lang="en-US" altLang="zh-CN" dirty="0" err="1"/>
              <a:t>metasurfaces</a:t>
            </a:r>
            <a:r>
              <a:rPr lang="en-US" altLang="zh-CN" dirty="0"/>
              <a:t> on windows and walls, and then effectively steer and scatter GNSS signals to the indoor area, in this way, we can receive high-quality GNSS signals indoors.</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10</a:t>
            </a:fld>
            <a:endParaRPr lang="zh-CN" altLang="en-US"/>
          </a:p>
        </p:txBody>
      </p:sp>
    </p:spTree>
    <p:extLst>
      <p:ext uri="{BB962C8B-B14F-4D97-AF65-F5344CB8AC3E}">
        <p14:creationId xmlns:p14="http://schemas.microsoft.com/office/powerpoint/2010/main" val="270081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designing such a metasurface to enhance indoor GNSS is extremely challenging.</a:t>
            </a:r>
          </a:p>
          <a:p>
            <a:endParaRPr lang="en-US" altLang="zh-CN" dirty="0"/>
          </a:p>
          <a:p>
            <a:r>
              <a:rPr lang="en-US" altLang="zh-CN" dirty="0"/>
              <a:t>The first challenge is the design of the metasurface itself, since GNSS satellites are always moving on space, and, users in indoor environments are also in continuous motion. </a:t>
            </a:r>
            <a:r>
              <a:rPr lang="en-US" altLang="zh-CN" b="1" dirty="0">
                <a:solidFill>
                  <a:srgbClr val="374151"/>
                </a:solidFill>
                <a:latin typeface="Söhne"/>
              </a:rPr>
              <a:t>[CLICK]</a:t>
            </a:r>
            <a:r>
              <a:rPr lang="en-US" altLang="zh-CN" dirty="0">
                <a:solidFill>
                  <a:srgbClr val="374151"/>
                </a:solidFill>
                <a:latin typeface="Söhne"/>
              </a:rPr>
              <a:t> </a:t>
            </a:r>
            <a:r>
              <a:rPr lang="en-US" altLang="zh-CN" dirty="0"/>
              <a:t>This suggests that the metasurface we design needs to be able to have strong and consistent steering of GNSS signals at different incidence angles of satellite signals, as well as scattering of GNSS signals to achieve as much coverage as possible.</a:t>
            </a:r>
          </a:p>
          <a:p>
            <a:endParaRPr lang="en-US" altLang="zh-CN" dirty="0"/>
          </a:p>
          <a:p>
            <a:r>
              <a:rPr lang="en-US" altLang="zh-CN" b="1" dirty="0">
                <a:solidFill>
                  <a:srgbClr val="374151"/>
                </a:solidFill>
                <a:latin typeface="Söhne"/>
              </a:rPr>
              <a:t>[CLICK]</a:t>
            </a:r>
            <a:r>
              <a:rPr lang="en-US" altLang="zh-CN" dirty="0">
                <a:solidFill>
                  <a:srgbClr val="374151"/>
                </a:solidFill>
                <a:latin typeface="Söhne"/>
              </a:rPr>
              <a:t> </a:t>
            </a:r>
            <a:r>
              <a:rPr lang="en-US" altLang="zh-CN" dirty="0"/>
              <a:t>The second challenge is the design of indoor localization algorithms. </a:t>
            </a:r>
            <a:r>
              <a:rPr lang="en-US" altLang="zh-CN" b="1" dirty="0">
                <a:solidFill>
                  <a:srgbClr val="374151"/>
                </a:solidFill>
                <a:latin typeface="Söhne"/>
              </a:rPr>
              <a:t>[CLICK]</a:t>
            </a:r>
            <a:r>
              <a:rPr lang="en-US" altLang="zh-CN" dirty="0">
                <a:solidFill>
                  <a:srgbClr val="374151"/>
                </a:solidFill>
                <a:latin typeface="Söhne"/>
              </a:rPr>
              <a:t> </a:t>
            </a:r>
            <a:r>
              <a:rPr lang="en-US" altLang="zh-CN" dirty="0"/>
              <a:t>Because the GNSS signals relayed to the indoor through the metasurface makes the whole transmission path become, from the satellite to the metasurface and then to the user, which requires us to implement a new positioning algorithm compatible with the deployed metasurface.</a:t>
            </a:r>
          </a:p>
        </p:txBody>
      </p:sp>
      <p:sp>
        <p:nvSpPr>
          <p:cNvPr id="4" name="灯片编号占位符 3"/>
          <p:cNvSpPr>
            <a:spLocks noGrp="1"/>
          </p:cNvSpPr>
          <p:nvPr>
            <p:ph type="sldNum" sz="quarter" idx="5"/>
          </p:nvPr>
        </p:nvSpPr>
        <p:spPr/>
        <p:txBody>
          <a:bodyPr/>
          <a:lstStyle/>
          <a:p>
            <a:fld id="{98FADE2F-E5F1-4AE8-A7E1-B7A0E89A6B20}" type="slidenum">
              <a:rPr lang="zh-CN" altLang="en-US" smtClean="0"/>
              <a:t>11</a:t>
            </a:fld>
            <a:endParaRPr lang="zh-CN" altLang="en-US"/>
          </a:p>
        </p:txBody>
      </p:sp>
    </p:spTree>
    <p:extLst>
      <p:ext uri="{BB962C8B-B14F-4D97-AF65-F5344CB8AC3E}">
        <p14:creationId xmlns:p14="http://schemas.microsoft.com/office/powerpoint/2010/main" val="220977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for the first challenge, our goal is to design a metasurface system that enables efficient steering and scattering of signals generated by GNSS satellites at different elevation angles.</a:t>
            </a:r>
          </a:p>
          <a:p>
            <a:endParaRPr lang="en-US" altLang="zh-CN" dirty="0"/>
          </a:p>
          <a:p>
            <a:r>
              <a:rPr lang="en-US" altLang="zh-CN" dirty="0"/>
              <a:t>Trying to do the above with a passive metasurface is difficult. Inspired by the </a:t>
            </a:r>
            <a:r>
              <a:rPr lang="en-US" altLang="zh-CN" b="0" i="0" dirty="0">
                <a:solidFill>
                  <a:srgbClr val="E8EAED"/>
                </a:solidFill>
                <a:effectLst/>
                <a:highlight>
                  <a:srgbClr val="303134"/>
                </a:highlight>
                <a:latin typeface="Roboto" panose="02000000000000000000" pitchFamily="2" charset="0"/>
              </a:rPr>
              <a:t>optical lens </a:t>
            </a:r>
            <a:r>
              <a:rPr lang="en-US" altLang="zh-CN" dirty="0"/>
              <a:t>combination, </a:t>
            </a:r>
            <a:r>
              <a:rPr lang="en-US" altLang="zh-CN" b="1" dirty="0">
                <a:solidFill>
                  <a:srgbClr val="374151"/>
                </a:solidFill>
                <a:latin typeface="Söhne"/>
              </a:rPr>
              <a:t>[CLICK]</a:t>
            </a:r>
            <a:r>
              <a:rPr lang="en-US" altLang="zh-CN" dirty="0">
                <a:solidFill>
                  <a:srgbClr val="374151"/>
                </a:solidFill>
                <a:latin typeface="Söhne"/>
              </a:rPr>
              <a:t> </a:t>
            </a:r>
            <a:r>
              <a:rPr lang="en-US" altLang="zh-CN" dirty="0"/>
              <a:t>we try to realize the general steering and scattering metasurface system by combining multiple sub-</a:t>
            </a:r>
            <a:r>
              <a:rPr lang="en-US" altLang="zh-CN" dirty="0" err="1"/>
              <a:t>metasurfaces</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12</a:t>
            </a:fld>
            <a:endParaRPr lang="zh-CN" altLang="en-US"/>
          </a:p>
        </p:txBody>
      </p:sp>
    </p:spTree>
    <p:extLst>
      <p:ext uri="{BB962C8B-B14F-4D97-AF65-F5344CB8AC3E}">
        <p14:creationId xmlns:p14="http://schemas.microsoft.com/office/powerpoint/2010/main" val="225465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take two </a:t>
            </a:r>
            <a:r>
              <a:rPr lang="en-US" altLang="zh-CN" dirty="0" err="1"/>
              <a:t>metasurfaces</a:t>
            </a:r>
            <a:r>
              <a:rPr lang="en-US" altLang="zh-CN" dirty="0"/>
              <a:t> as an example, metasurface1 and metasurface 2 will form a larger metasurface. And in this way, we need to determine the design of these two sub </a:t>
            </a:r>
            <a:r>
              <a:rPr lang="en-US" altLang="zh-CN" dirty="0" err="1"/>
              <a:t>metasurfaces</a:t>
            </a:r>
            <a:r>
              <a:rPr lang="en-US" altLang="zh-CN" dirty="0"/>
              <a:t> to achieve efficient steering and scattering of signals from the satellite.</a:t>
            </a:r>
          </a:p>
          <a:p>
            <a:r>
              <a:rPr lang="en-US" altLang="zh-CN" dirty="0"/>
              <a:t>Here, the goal we want to optimize is very clear, we need to determine the most available M1 and M2, so that after the wavefront control of M1 and M2 for the different satellite signals </a:t>
            </a:r>
            <a:r>
              <a:rPr lang="en-US" altLang="zh-CN" b="1" dirty="0">
                <a:solidFill>
                  <a:srgbClr val="374151"/>
                </a:solidFill>
                <a:latin typeface="Söhne"/>
              </a:rPr>
              <a:t>[CLICK] [CLICK]</a:t>
            </a:r>
            <a:r>
              <a:rPr lang="en-US" altLang="zh-CN" dirty="0">
                <a:solidFill>
                  <a:srgbClr val="374151"/>
                </a:solidFill>
                <a:latin typeface="Söhne"/>
              </a:rPr>
              <a:t> </a:t>
            </a:r>
            <a:r>
              <a:rPr lang="en-US" altLang="zh-CN" b="1" dirty="0">
                <a:solidFill>
                  <a:srgbClr val="374151"/>
                </a:solidFill>
                <a:latin typeface="Söhne"/>
              </a:rPr>
              <a:t>[CLICK]</a:t>
            </a:r>
            <a:r>
              <a:rPr lang="en-US" altLang="zh-CN" dirty="0">
                <a:solidFill>
                  <a:srgbClr val="374151"/>
                </a:solidFill>
                <a:latin typeface="Söhne"/>
              </a:rPr>
              <a:t>  </a:t>
            </a:r>
            <a:r>
              <a:rPr lang="en-US" altLang="zh-CN" dirty="0"/>
              <a:t>the final radiation map out from the M2 can be as close as possible to the target radiation pattern.</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13</a:t>
            </a:fld>
            <a:endParaRPr lang="zh-CN" altLang="en-US"/>
          </a:p>
        </p:txBody>
      </p:sp>
    </p:spTree>
    <p:extLst>
      <p:ext uri="{BB962C8B-B14F-4D97-AF65-F5344CB8AC3E}">
        <p14:creationId xmlns:p14="http://schemas.microsoft.com/office/powerpoint/2010/main" val="926110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8FADE2F-E5F1-4AE8-A7E1-B7A0E89A6B20}" type="slidenum">
              <a:rPr lang="zh-CN" altLang="en-US" smtClean="0"/>
              <a:t>14</a:t>
            </a:fld>
            <a:endParaRPr lang="zh-CN" altLang="en-US"/>
          </a:p>
        </p:txBody>
      </p:sp>
    </p:spTree>
    <p:extLst>
      <p:ext uri="{BB962C8B-B14F-4D97-AF65-F5344CB8AC3E}">
        <p14:creationId xmlns:p14="http://schemas.microsoft.com/office/powerpoint/2010/main" val="126748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performed detailed mathematical modeling and used a gradient descent solver to find the optimal metasurface design.</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15</a:t>
            </a:fld>
            <a:endParaRPr lang="zh-CN" altLang="en-US"/>
          </a:p>
        </p:txBody>
      </p:sp>
    </p:spTree>
    <p:extLst>
      <p:ext uri="{BB962C8B-B14F-4D97-AF65-F5344CB8AC3E}">
        <p14:creationId xmlns:p14="http://schemas.microsoft.com/office/powerpoint/2010/main" val="1726291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phase map of the optimized </a:t>
            </a:r>
            <a:r>
              <a:rPr lang="en-US" altLang="zh-CN" dirty="0" err="1"/>
              <a:t>metasurfaces</a:t>
            </a:r>
            <a:r>
              <a:rPr lang="en-US" altLang="zh-CN" dirty="0"/>
              <a:t> are shown here, </a:t>
            </a:r>
            <a:r>
              <a:rPr lang="en-US" altLang="zh-CN" b="1" dirty="0">
                <a:solidFill>
                  <a:srgbClr val="374151"/>
                </a:solidFill>
                <a:latin typeface="Söhne"/>
              </a:rPr>
              <a:t>[CLICK]</a:t>
            </a:r>
            <a:r>
              <a:rPr lang="en-US" altLang="zh-CN" dirty="0">
                <a:solidFill>
                  <a:srgbClr val="374151"/>
                </a:solidFill>
                <a:latin typeface="Söhne"/>
              </a:rPr>
              <a:t> </a:t>
            </a:r>
            <a:r>
              <a:rPr lang="en-US" altLang="zh-CN" dirty="0"/>
              <a:t> these two </a:t>
            </a:r>
            <a:r>
              <a:rPr lang="en-US" altLang="zh-CN" dirty="0" err="1"/>
              <a:t>metasurfaces</a:t>
            </a:r>
            <a:r>
              <a:rPr lang="en-US" altLang="zh-CN" dirty="0"/>
              <a:t> are composed of </a:t>
            </a:r>
            <a:r>
              <a:rPr lang="en-US" altLang="zh-CN"/>
              <a:t>10x10 elements</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16</a:t>
            </a:fld>
            <a:endParaRPr lang="zh-CN" altLang="en-US"/>
          </a:p>
        </p:txBody>
      </p:sp>
    </p:spTree>
    <p:extLst>
      <p:ext uri="{BB962C8B-B14F-4D97-AF65-F5344CB8AC3E}">
        <p14:creationId xmlns:p14="http://schemas.microsoft.com/office/powerpoint/2010/main" val="1537110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solidFill>
                  <a:srgbClr val="374151"/>
                </a:solidFill>
                <a:latin typeface="Söhne"/>
              </a:rPr>
              <a:t>We first show the no-optimized </a:t>
            </a:r>
            <a:r>
              <a:rPr lang="en-US" altLang="zh-CN" b="0" dirty="0" err="1">
                <a:solidFill>
                  <a:srgbClr val="374151"/>
                </a:solidFill>
                <a:latin typeface="Söhne"/>
              </a:rPr>
              <a:t>metasurfaces</a:t>
            </a:r>
            <a:r>
              <a:rPr lang="en-US" altLang="zh-CN" b="0" dirty="0">
                <a:solidFill>
                  <a:srgbClr val="374151"/>
                </a:solidFill>
                <a:latin typeface="Söhne"/>
              </a:rPr>
              <a:t>’ results, and </a:t>
            </a:r>
            <a:r>
              <a:rPr lang="en-US" altLang="zh-CN" b="1" dirty="0">
                <a:solidFill>
                  <a:srgbClr val="374151"/>
                </a:solidFill>
                <a:latin typeface="Söhne"/>
              </a:rPr>
              <a:t>[CLICK]</a:t>
            </a:r>
            <a:r>
              <a:rPr lang="en-US" altLang="zh-CN" dirty="0">
                <a:solidFill>
                  <a:srgbClr val="374151"/>
                </a:solidFill>
                <a:latin typeface="Söhne"/>
              </a:rPr>
              <a:t> </a:t>
            </a:r>
            <a:r>
              <a:rPr lang="en-US" altLang="zh-CN" dirty="0"/>
              <a:t>then we show the optimized results. We find that our optimized metasurface can indeed steering and scattering the satellite signals effectively.</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17</a:t>
            </a:fld>
            <a:endParaRPr lang="zh-CN" altLang="en-US"/>
          </a:p>
        </p:txBody>
      </p:sp>
    </p:spTree>
    <p:extLst>
      <p:ext uri="{BB962C8B-B14F-4D97-AF65-F5344CB8AC3E}">
        <p14:creationId xmlns:p14="http://schemas.microsoft.com/office/powerpoint/2010/main" val="3515602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Moreover, our optimized metasurface achieves consistent steering and effective scattering for satellite signals at different incidence angles. </a:t>
            </a:r>
            <a:r>
              <a:rPr lang="en-US" altLang="zh-CN" b="1" dirty="0">
                <a:solidFill>
                  <a:srgbClr val="374151"/>
                </a:solidFill>
                <a:latin typeface="Söhne"/>
              </a:rPr>
              <a:t>[CLICK]</a:t>
            </a:r>
            <a:r>
              <a:rPr lang="en-US" altLang="zh-CN" dirty="0">
                <a:solidFill>
                  <a:srgbClr val="374151"/>
                </a:solidFill>
                <a:latin typeface="Söhne"/>
              </a:rPr>
              <a:t> </a:t>
            </a:r>
            <a:r>
              <a:rPr lang="en-US" altLang="zh-CN" dirty="0"/>
              <a:t>Therefore, by deploying the optimized metasurface on the window, we can achieve the introduction of GNSS signals into the room with high signal quality and large coverage. </a:t>
            </a:r>
            <a:r>
              <a:rPr lang="en-US" altLang="zh-CN" b="1" dirty="0">
                <a:solidFill>
                  <a:srgbClr val="374151"/>
                </a:solidFill>
                <a:latin typeface="Söhne"/>
              </a:rPr>
              <a:t>[CLICK] </a:t>
            </a:r>
            <a:r>
              <a:rPr lang="en-US" altLang="zh-CN" b="0" dirty="0">
                <a:solidFill>
                  <a:srgbClr val="374151"/>
                </a:solidFill>
                <a:latin typeface="Söhne"/>
              </a:rPr>
              <a:t>Here, we solve the first challenge. And the second one is </a:t>
            </a:r>
            <a:r>
              <a:rPr lang="en-US" altLang="zh-CN" sz="1200" b="0" dirty="0">
                <a:solidFill>
                  <a:schemeClr val="accent2">
                    <a:lumMod val="50000"/>
                  </a:schemeClr>
                </a:solidFill>
                <a:latin typeface="Arial" panose="020B0604020202020204" pitchFamily="34" charset="0"/>
                <a:cs typeface="Arial" panose="020B0604020202020204" pitchFamily="34" charset="0"/>
              </a:rPr>
              <a:t>How to design an indoor positioning algorithm that is COMPATIBLE with </a:t>
            </a:r>
            <a:r>
              <a:rPr lang="en-US" altLang="zh-CN" sz="1200" b="0" dirty="0" err="1">
                <a:solidFill>
                  <a:schemeClr val="accent2">
                    <a:lumMod val="50000"/>
                  </a:schemeClr>
                </a:solidFill>
                <a:latin typeface="Arial" panose="020B0604020202020204" pitchFamily="34" charset="0"/>
                <a:cs typeface="Arial" panose="020B0604020202020204" pitchFamily="34" charset="0"/>
              </a:rPr>
              <a:t>metasurfaces</a:t>
            </a:r>
            <a:r>
              <a:rPr lang="en-US" altLang="zh-CN" b="0" dirty="0"/>
              <a:t>?</a:t>
            </a:r>
            <a:endParaRPr lang="zh-CN" altLang="en-US" b="0"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18</a:t>
            </a:fld>
            <a:endParaRPr lang="zh-CN" altLang="en-US"/>
          </a:p>
        </p:txBody>
      </p:sp>
    </p:spTree>
    <p:extLst>
      <p:ext uri="{BB962C8B-B14F-4D97-AF65-F5344CB8AC3E}">
        <p14:creationId xmlns:p14="http://schemas.microsoft.com/office/powerpoint/2010/main" val="43298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our proposed design of a metasurface unit for application in multiple frequency bands of GNSS systems, such as the L1 L2 and L5 bands, with high transmittance and phase modulation capability of more than 300 degrees.</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19</a:t>
            </a:fld>
            <a:endParaRPr lang="zh-CN" altLang="en-US"/>
          </a:p>
        </p:txBody>
      </p:sp>
    </p:spTree>
    <p:extLst>
      <p:ext uri="{BB962C8B-B14F-4D97-AF65-F5344CB8AC3E}">
        <p14:creationId xmlns:p14="http://schemas.microsoft.com/office/powerpoint/2010/main" val="119276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latinLnBrk="1"/>
            <a:r>
              <a:rPr lang="en-US" altLang="zh-CN" dirty="0"/>
              <a:t>GNSS stands for global navigation satellite system, and we list the mainstream four GNSS constellations here, they are GPS from the </a:t>
            </a:r>
            <a:r>
              <a:rPr lang="en-US" altLang="zh-CN" b="0" i="0" dirty="0">
                <a:solidFill>
                  <a:srgbClr val="323130"/>
                </a:solidFill>
                <a:effectLst/>
                <a:highlight>
                  <a:srgbClr val="F2F8FD"/>
                </a:highlight>
                <a:latin typeface="Segoe UI" panose="020B0502040204020203" pitchFamily="34" charset="0"/>
              </a:rPr>
              <a:t>United States, Galileo from the European Union, GLONASS from Russia, and </a:t>
            </a:r>
            <a:r>
              <a:rPr lang="en-US" altLang="zh-CN" b="0" i="0" dirty="0" err="1">
                <a:solidFill>
                  <a:srgbClr val="323130"/>
                </a:solidFill>
                <a:effectLst/>
                <a:highlight>
                  <a:srgbClr val="F2F8FD"/>
                </a:highlight>
                <a:latin typeface="Segoe UI" panose="020B0502040204020203" pitchFamily="34" charset="0"/>
              </a:rPr>
              <a:t>Beidou</a:t>
            </a:r>
            <a:r>
              <a:rPr lang="en-US" altLang="zh-CN" b="0" i="0" dirty="0">
                <a:solidFill>
                  <a:srgbClr val="323130"/>
                </a:solidFill>
                <a:effectLst/>
                <a:highlight>
                  <a:srgbClr val="F2F8FD"/>
                </a:highlight>
                <a:latin typeface="Segoe UI" panose="020B0502040204020203" pitchFamily="34" charset="0"/>
              </a:rPr>
              <a:t> from China.</a:t>
            </a:r>
          </a:p>
          <a:p>
            <a:br>
              <a:rPr lang="en-US" altLang="zh-CN" b="0" i="0" dirty="0">
                <a:solidFill>
                  <a:srgbClr val="323130"/>
                </a:solidFill>
                <a:effectLst/>
                <a:highlight>
                  <a:srgbClr val="F2F8FD"/>
                </a:highlight>
                <a:latin typeface="Segoe UI" panose="020B0502040204020203" pitchFamily="34" charset="0"/>
              </a:rPr>
            </a:b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2</a:t>
            </a:fld>
            <a:endParaRPr lang="zh-CN" altLang="en-US"/>
          </a:p>
        </p:txBody>
      </p:sp>
    </p:spTree>
    <p:extLst>
      <p:ext uri="{BB962C8B-B14F-4D97-AF65-F5344CB8AC3E}">
        <p14:creationId xmlns:p14="http://schemas.microsoft.com/office/powerpoint/2010/main" val="3753665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second challenges, we first consider the case where the signal is introduced into the room only through a window. When an indoor user decodes out a GNSS signal, the transmission path through which the signal travels is actually from the satellite to the window and then from the window to the user. Moreover, the distance from the window to the user is difficult to be calculated accurately because of various reflections of the incident signals. If the existing GNSS positioning algorithm is used to locate the indoor user, </a:t>
            </a:r>
            <a:r>
              <a:rPr lang="en-US" altLang="zh-CN" b="1" dirty="0">
                <a:solidFill>
                  <a:srgbClr val="374151"/>
                </a:solidFill>
                <a:latin typeface="Söhne"/>
              </a:rPr>
              <a:t>[CLICK] </a:t>
            </a:r>
            <a:r>
              <a:rPr lang="en-US" altLang="zh-CN" dirty="0"/>
              <a:t>GNSS will ignore the window and treat the calculated path as a direct path from the satellite to the user. So, this is why the positioning error is very poor in indoor scenarios, </a:t>
            </a:r>
            <a:r>
              <a:rPr lang="en-US" altLang="zh-CN" b="1" dirty="0">
                <a:solidFill>
                  <a:srgbClr val="374151"/>
                </a:solidFill>
                <a:latin typeface="Söhne"/>
              </a:rPr>
              <a:t>[CLICK] </a:t>
            </a:r>
            <a:r>
              <a:rPr lang="en-US" altLang="zh-CN" dirty="0"/>
              <a:t>which can hit 10 to 80 meters.</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20</a:t>
            </a:fld>
            <a:endParaRPr lang="zh-CN" altLang="en-US"/>
          </a:p>
        </p:txBody>
      </p:sp>
    </p:spTree>
    <p:extLst>
      <p:ext uri="{BB962C8B-B14F-4D97-AF65-F5344CB8AC3E}">
        <p14:creationId xmlns:p14="http://schemas.microsoft.com/office/powerpoint/2010/main" val="3249708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if we take the metasurface into account, the GNSS signals received by the user also go through two paths from the satellite to the metasurface and then from the metasurface to the user. The second path, because of the steering of the metasurface, ensures that it minimizes the uncertainties caused by reflections and other multi-path factors. </a:t>
            </a:r>
          </a:p>
          <a:p>
            <a:r>
              <a:rPr lang="en-US" altLang="zh-CN" b="1" dirty="0">
                <a:solidFill>
                  <a:srgbClr val="374151"/>
                </a:solidFill>
                <a:latin typeface="Söhne"/>
              </a:rPr>
              <a:t>[CLICK] </a:t>
            </a:r>
            <a:r>
              <a:rPr lang="en-US" altLang="zh-CN" dirty="0"/>
              <a:t>Moreover, we observe that different satellites may pass through the same metasurface to forward signals to the user, so we can implement an algorithm based on this to calculate the distance from </a:t>
            </a:r>
            <a:r>
              <a:rPr lang="en-US" altLang="zh-CN" dirty="0" err="1"/>
              <a:t>metasurfaces</a:t>
            </a:r>
            <a:r>
              <a:rPr lang="en-US" altLang="zh-CN" dirty="0"/>
              <a:t> 1 and 2 to the user, </a:t>
            </a:r>
            <a:r>
              <a:rPr lang="en-US" altLang="zh-CN" b="1" dirty="0">
                <a:solidFill>
                  <a:srgbClr val="374151"/>
                </a:solidFill>
                <a:latin typeface="Söhne"/>
              </a:rPr>
              <a:t>[CLICK] </a:t>
            </a:r>
            <a:r>
              <a:rPr lang="en-US" altLang="zh-CN" dirty="0"/>
              <a:t>and then further derive the user's coordinates (x, y); here, for simplicity, we ignore the z-axis information.</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21</a:t>
            </a:fld>
            <a:endParaRPr lang="zh-CN" altLang="en-US"/>
          </a:p>
        </p:txBody>
      </p:sp>
    </p:spTree>
    <p:extLst>
      <p:ext uri="{BB962C8B-B14F-4D97-AF65-F5344CB8AC3E}">
        <p14:creationId xmlns:p14="http://schemas.microsoft.com/office/powerpoint/2010/main" val="1633445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designed indoor GNSS localization algorithms that are compatible with metasurface, and the whole algorithm is based on GNSS raw data without any other additional information.</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22</a:t>
            </a:fld>
            <a:endParaRPr lang="zh-CN" altLang="en-US"/>
          </a:p>
        </p:txBody>
      </p:sp>
    </p:spTree>
    <p:extLst>
      <p:ext uri="{BB962C8B-B14F-4D97-AF65-F5344CB8AC3E}">
        <p14:creationId xmlns:p14="http://schemas.microsoft.com/office/powerpoint/2010/main" val="2524021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fabricated the metasurface and deployed it on a window to prototype our proposed system. </a:t>
            </a:r>
            <a:r>
              <a:rPr lang="en-US" altLang="zh-CN" b="1" dirty="0">
                <a:solidFill>
                  <a:srgbClr val="374151"/>
                </a:solidFill>
                <a:latin typeface="Söhne"/>
              </a:rPr>
              <a:t>[CLICK] </a:t>
            </a:r>
            <a:r>
              <a:rPr lang="en-US" altLang="zh-CN" dirty="0"/>
              <a:t>The metasurface is made up of two sub-</a:t>
            </a:r>
            <a:r>
              <a:rPr lang="en-US" altLang="zh-CN" dirty="0" err="1"/>
              <a:t>metasurfaces</a:t>
            </a:r>
            <a:r>
              <a:rPr lang="en-US" altLang="zh-CN" dirty="0"/>
              <a:t>, each sub-metasurface can be fabricated by different materials, we list two prototypes here: left is processed through A4 paper and plastic sheets, and hot stamping methods. And the right is processed by the PCB technology.</a:t>
            </a:r>
          </a:p>
          <a:p>
            <a:r>
              <a:rPr lang="en-US" altLang="zh-CN" dirty="0"/>
              <a:t>Of course, we can also use some transparent conductive materials to make a transparent metasurface so that its light transmission will not be affected when deployed on a window. These are some transparent metasurface cases </a:t>
            </a:r>
            <a:r>
              <a:rPr lang="en-US" altLang="zh-CN" b="1" dirty="0">
                <a:solidFill>
                  <a:srgbClr val="374151"/>
                </a:solidFill>
                <a:latin typeface="Söhne"/>
              </a:rPr>
              <a:t>[CLICK]</a:t>
            </a:r>
            <a:r>
              <a:rPr lang="en-US" altLang="zh-CN" dirty="0"/>
              <a:t>. this is from a Japanese </a:t>
            </a:r>
            <a:r>
              <a:rPr lang="en-US" altLang="zh-CN" dirty="0" err="1"/>
              <a:t>docomo</a:t>
            </a:r>
            <a:r>
              <a:rPr lang="en-US" altLang="zh-CN" dirty="0"/>
              <a:t> company's products, </a:t>
            </a:r>
            <a:r>
              <a:rPr lang="en-US" altLang="zh-CN" b="1" dirty="0">
                <a:solidFill>
                  <a:srgbClr val="374151"/>
                </a:solidFill>
                <a:latin typeface="Söhne"/>
              </a:rPr>
              <a:t>[CLICK] </a:t>
            </a:r>
            <a:r>
              <a:rPr lang="en-US" altLang="zh-CN" dirty="0"/>
              <a:t>this is also a Japanese company called </a:t>
            </a:r>
            <a:r>
              <a:rPr lang="en-US" altLang="zh-CN" dirty="0" err="1"/>
              <a:t>kyocera's</a:t>
            </a:r>
            <a:r>
              <a:rPr lang="en-US" altLang="zh-CN" dirty="0"/>
              <a:t> products.</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23</a:t>
            </a:fld>
            <a:endParaRPr lang="zh-CN" altLang="en-US"/>
          </a:p>
        </p:txBody>
      </p:sp>
    </p:spTree>
    <p:extLst>
      <p:ext uri="{BB962C8B-B14F-4D97-AF65-F5344CB8AC3E}">
        <p14:creationId xmlns:p14="http://schemas.microsoft.com/office/powerpoint/2010/main" val="4042808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are still using a 7x8 array of GNSS sensors to evaluate the performance of the metasurface. We found that with the addition of metasurface, we can increase the SNR of the indoor satellite signal from </a:t>
            </a:r>
            <a:r>
              <a:rPr lang="en-US" altLang="zh-CN" b="1" dirty="0">
                <a:solidFill>
                  <a:srgbClr val="374151"/>
                </a:solidFill>
                <a:latin typeface="Söhne"/>
              </a:rPr>
              <a:t>[CLICK] </a:t>
            </a:r>
            <a:r>
              <a:rPr lang="en-US" altLang="zh-CN" dirty="0"/>
              <a:t>6.4dB to 21.3dB, </a:t>
            </a:r>
            <a:r>
              <a:rPr lang="en-US" altLang="zh-CN" b="1" dirty="0">
                <a:solidFill>
                  <a:srgbClr val="374151"/>
                </a:solidFill>
                <a:latin typeface="Söhne"/>
              </a:rPr>
              <a:t>[CLICK] </a:t>
            </a:r>
            <a:r>
              <a:rPr lang="en-US" altLang="zh-CN" dirty="0"/>
              <a:t>and increase the number of GNSS satellites available for positioning from </a:t>
            </a:r>
            <a:r>
              <a:rPr lang="en-US" altLang="zh-CN" b="1" dirty="0">
                <a:solidFill>
                  <a:srgbClr val="374151"/>
                </a:solidFill>
                <a:latin typeface="Söhne"/>
              </a:rPr>
              <a:t>[CLICK] </a:t>
            </a:r>
            <a:r>
              <a:rPr lang="en-US" altLang="zh-CN" dirty="0"/>
              <a:t>3.6 to 21.5.</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24</a:t>
            </a:fld>
            <a:endParaRPr lang="zh-CN" altLang="en-US"/>
          </a:p>
        </p:txBody>
      </p:sp>
    </p:spTree>
    <p:extLst>
      <p:ext uri="{BB962C8B-B14F-4D97-AF65-F5344CB8AC3E}">
        <p14:creationId xmlns:p14="http://schemas.microsoft.com/office/powerpoint/2010/main" val="433036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used a cell phone to record GNSS raw data and perform validation of the positioning algorithm. </a:t>
            </a:r>
            <a:r>
              <a:rPr lang="en-US" altLang="zh-CN" b="1" dirty="0">
                <a:solidFill>
                  <a:srgbClr val="374151"/>
                </a:solidFill>
                <a:latin typeface="Söhne"/>
              </a:rPr>
              <a:t>[CLICK] </a:t>
            </a:r>
            <a:r>
              <a:rPr lang="en-US" altLang="zh-CN" dirty="0"/>
              <a:t>Before adding the metasurface, our localization accuracy was 30.6 meters on average in an indoor scene. </a:t>
            </a:r>
            <a:r>
              <a:rPr lang="en-US" altLang="zh-CN" b="1" dirty="0">
                <a:solidFill>
                  <a:srgbClr val="374151"/>
                </a:solidFill>
                <a:latin typeface="Söhne"/>
              </a:rPr>
              <a:t>[CLICK] </a:t>
            </a:r>
            <a:r>
              <a:rPr lang="en-US" altLang="zh-CN" dirty="0"/>
              <a:t>After adding metasurface, its positioning accuracy can hit </a:t>
            </a:r>
            <a:r>
              <a:rPr lang="en-US" altLang="zh-CN" b="1" dirty="0">
                <a:solidFill>
                  <a:srgbClr val="374151"/>
                </a:solidFill>
                <a:latin typeface="Söhne"/>
              </a:rPr>
              <a:t>[CLICK] </a:t>
            </a:r>
            <a:r>
              <a:rPr lang="en-US" altLang="zh-CN" dirty="0"/>
              <a:t>3.2 meters. This fully validates the feasibility of our proposed system.</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25</a:t>
            </a:fld>
            <a:endParaRPr lang="zh-CN" altLang="en-US"/>
          </a:p>
        </p:txBody>
      </p:sp>
    </p:spTree>
    <p:extLst>
      <p:ext uri="{BB962C8B-B14F-4D97-AF65-F5344CB8AC3E}">
        <p14:creationId xmlns:p14="http://schemas.microsoft.com/office/powerpoint/2010/main" val="1192102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above is all my presentation. Thanks for listening!</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26</a:t>
            </a:fld>
            <a:endParaRPr lang="zh-CN" altLang="en-US"/>
          </a:p>
        </p:txBody>
      </p:sp>
    </p:spTree>
    <p:extLst>
      <p:ext uri="{BB962C8B-B14F-4D97-AF65-F5344CB8AC3E}">
        <p14:creationId xmlns:p14="http://schemas.microsoft.com/office/powerpoint/2010/main" val="180644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74151"/>
                </a:solidFill>
                <a:effectLst/>
                <a:latin typeface="Söhne"/>
              </a:rPr>
              <a:t>Our solution involves using a metasurface to enhance GPS signal reception. It is a passive system capable of providing approximately 10 dB of gain. The metasurface can be placed outdoors. After the wall introduce a 10 dB signal attenuation, the signal can still have enough signal strength to be decoded by the indoor receiver.</a:t>
            </a:r>
          </a:p>
          <a:p>
            <a:endParaRPr lang="en-US" altLang="zh-CN" b="0" i="0" dirty="0">
              <a:solidFill>
                <a:srgbClr val="374151"/>
              </a:solidFill>
              <a:effectLst/>
              <a:latin typeface="Söhne"/>
            </a:endParaRPr>
          </a:p>
          <a:p>
            <a:r>
              <a:rPr lang="en-US" altLang="zh-CN" b="0" i="0" dirty="0">
                <a:solidFill>
                  <a:srgbClr val="374151"/>
                </a:solidFill>
                <a:effectLst/>
                <a:latin typeface="Söhne"/>
              </a:rPr>
              <a:t>Additionally, </a:t>
            </a:r>
            <a:r>
              <a:rPr lang="en-US" altLang="zh-CN" b="0" i="0" dirty="0" err="1">
                <a:solidFill>
                  <a:srgbClr val="374151"/>
                </a:solidFill>
                <a:effectLst/>
                <a:latin typeface="Söhne"/>
              </a:rPr>
              <a:t>metasurfaces</a:t>
            </a:r>
            <a:r>
              <a:rPr lang="en-US" altLang="zh-CN" b="0" i="0" dirty="0">
                <a:solidFill>
                  <a:srgbClr val="374151"/>
                </a:solidFill>
                <a:effectLst/>
                <a:latin typeface="Söhne"/>
              </a:rPr>
              <a:t> can introduce phase delays, and we can use this phase information to identify different </a:t>
            </a:r>
            <a:r>
              <a:rPr lang="en-US" altLang="zh-CN" b="0" i="0" dirty="0" err="1">
                <a:solidFill>
                  <a:srgbClr val="374151"/>
                </a:solidFill>
                <a:effectLst/>
                <a:latin typeface="Söhne"/>
              </a:rPr>
              <a:t>metasurfaces</a:t>
            </a:r>
            <a:r>
              <a:rPr lang="en-US" altLang="zh-CN" b="0" i="0" dirty="0">
                <a:solidFill>
                  <a:srgbClr val="374151"/>
                </a:solidFill>
                <a:effectLst/>
                <a:latin typeface="Söhne"/>
              </a:rPr>
              <a:t>.</a:t>
            </a:r>
            <a:endParaRPr lang="en-US" altLang="zh-CN"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27</a:t>
            </a:fld>
            <a:endParaRPr lang="zh-CN" altLang="en-US"/>
          </a:p>
        </p:txBody>
      </p:sp>
    </p:spTree>
    <p:extLst>
      <p:ext uri="{BB962C8B-B14F-4D97-AF65-F5344CB8AC3E}">
        <p14:creationId xmlns:p14="http://schemas.microsoft.com/office/powerpoint/2010/main" val="2722118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8FADE2F-E5F1-4AE8-A7E1-B7A0E89A6B20}" type="slidenum">
              <a:rPr lang="zh-CN" altLang="en-US" smtClean="0"/>
              <a:t>28</a:t>
            </a:fld>
            <a:endParaRPr lang="zh-CN" altLang="en-US"/>
          </a:p>
        </p:txBody>
      </p:sp>
    </p:spTree>
    <p:extLst>
      <p:ext uri="{BB962C8B-B14F-4D97-AF65-F5344CB8AC3E}">
        <p14:creationId xmlns:p14="http://schemas.microsoft.com/office/powerpoint/2010/main" val="1805372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GNSS stands for global navigation satellite system, it can </a:t>
            </a:r>
            <a:r>
              <a:rPr lang="en-US" altLang="zh-CN" b="0" i="0" dirty="0">
                <a:solidFill>
                  <a:srgbClr val="DDDDDD"/>
                </a:solidFill>
                <a:effectLst/>
                <a:latin typeface="Segoe UI" panose="020B0502040204020203" pitchFamily="34" charset="0"/>
              </a:rPr>
              <a:t>provide geospatial positioning with global coverage. </a:t>
            </a:r>
            <a:endParaRPr lang="en-US" altLang="zh-CN" dirty="0"/>
          </a:p>
          <a:p>
            <a:r>
              <a:rPr lang="en-US" altLang="zh-CN" b="1" dirty="0"/>
              <a:t>[CLICK]</a:t>
            </a:r>
            <a:r>
              <a:rPr lang="en-US" altLang="zh-CN" dirty="0"/>
              <a:t> So how GNSS works? GNSS relies multiple satellites and triangulation algorithm to implement the global localization. Considering that the time between the satellites and the ground receiver is not synchronized, it is necessary to use at least four satellites to achieve accurate localization, that is to get the user's position (x, y, z) and the local time T. </a:t>
            </a:r>
          </a:p>
          <a:p>
            <a:r>
              <a:rPr lang="en-US" altLang="zh-CN" b="1" dirty="0"/>
              <a:t>[CLICK]</a:t>
            </a:r>
            <a:r>
              <a:rPr lang="en-US" altLang="zh-CN" dirty="0"/>
              <a:t> Due to the serve path loss of the EM waves from space to the earth ground, the received signal strength is very small at the ground. Therefore, </a:t>
            </a:r>
            <a:r>
              <a:rPr lang="en-US" altLang="zh-CN" b="1" dirty="0"/>
              <a:t>[CLICK]</a:t>
            </a:r>
            <a:r>
              <a:rPr lang="en-US" altLang="zh-CN" dirty="0"/>
              <a:t> GNSS need the special coding and decoding techniques to recover the original data in the case of low SNR.</a:t>
            </a:r>
          </a:p>
        </p:txBody>
      </p:sp>
      <p:sp>
        <p:nvSpPr>
          <p:cNvPr id="4" name="灯片编号占位符 3"/>
          <p:cNvSpPr>
            <a:spLocks noGrp="1"/>
          </p:cNvSpPr>
          <p:nvPr>
            <p:ph type="sldNum" sz="quarter" idx="5"/>
          </p:nvPr>
        </p:nvSpPr>
        <p:spPr/>
        <p:txBody>
          <a:bodyPr/>
          <a:lstStyle/>
          <a:p>
            <a:fld id="{98FADE2F-E5F1-4AE8-A7E1-B7A0E89A6B20}" type="slidenum">
              <a:rPr lang="zh-CN" altLang="en-US" smtClean="0"/>
              <a:t>3</a:t>
            </a:fld>
            <a:endParaRPr lang="zh-CN" altLang="en-US"/>
          </a:p>
        </p:txBody>
      </p:sp>
    </p:spTree>
    <p:extLst>
      <p:ext uri="{BB962C8B-B14F-4D97-AF65-F5344CB8AC3E}">
        <p14:creationId xmlns:p14="http://schemas.microsoft.com/office/powerpoint/2010/main" val="280401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74151"/>
                </a:solidFill>
                <a:effectLst/>
                <a:latin typeface="Söhne"/>
              </a:rPr>
              <a:t>According to our experience, we can find that GNSS can generally achieve good localization in outdoor scenarios, but it is difficult to use in indoor scenarios. This is because, indoor scenes usually have low SNR of the </a:t>
            </a:r>
            <a:r>
              <a:rPr lang="en-US" altLang="zh-CN" dirty="0">
                <a:solidFill>
                  <a:srgbClr val="374151"/>
                </a:solidFill>
                <a:latin typeface="Söhne"/>
              </a:rPr>
              <a:t>received GNSS signals. </a:t>
            </a:r>
          </a:p>
          <a:p>
            <a:pPr algn="l"/>
            <a:r>
              <a:rPr lang="en-US" altLang="zh-CN" b="1" dirty="0">
                <a:solidFill>
                  <a:srgbClr val="374151"/>
                </a:solidFill>
                <a:latin typeface="Söhne"/>
              </a:rPr>
              <a:t>[CLICK]</a:t>
            </a:r>
            <a:r>
              <a:rPr lang="en-US" altLang="zh-CN" dirty="0">
                <a:solidFill>
                  <a:srgbClr val="374151"/>
                </a:solidFill>
                <a:latin typeface="Söhne"/>
              </a:rPr>
              <a:t> As you can see from the right figure, if the SNR of the received signal is less than about 22dB, that is, the received model strength is less than minus 150dBm, the error rate of the GNSS signal decoding rate will be particularly high. </a:t>
            </a:r>
          </a:p>
          <a:p>
            <a:pPr algn="l"/>
            <a:r>
              <a:rPr lang="en-US" altLang="zh-CN" b="1" dirty="0">
                <a:solidFill>
                  <a:srgbClr val="374151"/>
                </a:solidFill>
                <a:latin typeface="Söhne"/>
              </a:rPr>
              <a:t>[CLICK]</a:t>
            </a:r>
            <a:r>
              <a:rPr lang="en-US" altLang="zh-CN" dirty="0">
                <a:solidFill>
                  <a:srgbClr val="374151"/>
                </a:solidFill>
                <a:latin typeface="Söhne"/>
              </a:rPr>
              <a:t> Therefore, we cannot decode GNSS signals with such a low signal strength indoor.</a:t>
            </a:r>
          </a:p>
        </p:txBody>
      </p:sp>
      <p:sp>
        <p:nvSpPr>
          <p:cNvPr id="4" name="灯片编号占位符 3"/>
          <p:cNvSpPr>
            <a:spLocks noGrp="1"/>
          </p:cNvSpPr>
          <p:nvPr>
            <p:ph type="sldNum" sz="quarter" idx="5"/>
          </p:nvPr>
        </p:nvSpPr>
        <p:spPr/>
        <p:txBody>
          <a:bodyPr/>
          <a:lstStyle/>
          <a:p>
            <a:fld id="{98FADE2F-E5F1-4AE8-A7E1-B7A0E89A6B20}" type="slidenum">
              <a:rPr lang="zh-CN" altLang="en-US" smtClean="0"/>
              <a:t>4</a:t>
            </a:fld>
            <a:endParaRPr lang="zh-CN" altLang="en-US"/>
          </a:p>
        </p:txBody>
      </p:sp>
    </p:spTree>
    <p:extLst>
      <p:ext uri="{BB962C8B-B14F-4D97-AF65-F5344CB8AC3E}">
        <p14:creationId xmlns:p14="http://schemas.microsoft.com/office/powerpoint/2010/main" val="38386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deployed a 7 x 8 array of sensors and conducted measurement experiments in a real-world indoor scenario, to further understand the propagation and distribution of GNSS signals indoors</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5</a:t>
            </a:fld>
            <a:endParaRPr lang="zh-CN" altLang="en-US"/>
          </a:p>
        </p:txBody>
      </p:sp>
    </p:spTree>
    <p:extLst>
      <p:ext uri="{BB962C8B-B14F-4D97-AF65-F5344CB8AC3E}">
        <p14:creationId xmlns:p14="http://schemas.microsoft.com/office/powerpoint/2010/main" val="3586668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Our experimental data show that: </a:t>
            </a:r>
            <a:r>
              <a:rPr lang="zh-CN" altLang="en-US" sz="1200" dirty="0">
                <a:solidFill>
                  <a:schemeClr val="tx1"/>
                </a:solidFill>
                <a:latin typeface="Arial" panose="020B0604020202020204" pitchFamily="34" charset="0"/>
                <a:cs typeface="Arial" panose="020B0604020202020204" pitchFamily="34" charset="0"/>
              </a:rPr>
              <a:t>The closer to the window, the higher the number of received </a:t>
            </a:r>
            <a:r>
              <a:rPr lang="en-US" altLang="zh-CN" sz="1200" dirty="0">
                <a:solidFill>
                  <a:schemeClr val="tx1"/>
                </a:solidFill>
                <a:latin typeface="Arial" panose="020B0604020202020204" pitchFamily="34" charset="0"/>
                <a:cs typeface="Arial" panose="020B0604020202020204" pitchFamily="34" charset="0"/>
              </a:rPr>
              <a:t>GPS </a:t>
            </a:r>
            <a:r>
              <a:rPr lang="zh-CN" altLang="en-US" sz="1200" dirty="0">
                <a:solidFill>
                  <a:schemeClr val="tx1"/>
                </a:solidFill>
                <a:latin typeface="Arial" panose="020B0604020202020204" pitchFamily="34" charset="0"/>
                <a:cs typeface="Arial" panose="020B0604020202020204" pitchFamily="34" charset="0"/>
              </a:rPr>
              <a:t>satellites</a:t>
            </a:r>
            <a:r>
              <a:rPr lang="en-US" altLang="zh-CN" sz="1200" dirty="0">
                <a:solidFill>
                  <a:schemeClr val="tx1"/>
                </a:solidFill>
                <a:latin typeface="Arial" panose="020B0604020202020204" pitchFamily="34" charset="0"/>
                <a:cs typeface="Arial" panose="020B0604020202020204" pitchFamily="34" charset="0"/>
              </a:rPr>
              <a:t>.</a:t>
            </a:r>
            <a:endParaRPr lang="zh-CN" alt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solidFill>
                  <a:srgbClr val="374151"/>
                </a:solidFill>
                <a:latin typeface="Söhne"/>
              </a:rPr>
              <a:t>[CLICK]</a:t>
            </a:r>
            <a:r>
              <a:rPr lang="en-US" altLang="zh-CN" dirty="0">
                <a:solidFill>
                  <a:srgbClr val="374151"/>
                </a:solidFill>
                <a:latin typeface="Söhne"/>
              </a:rPr>
              <a:t> </a:t>
            </a:r>
            <a:r>
              <a:rPr lang="en-US" altLang="zh-CN" dirty="0">
                <a:solidFill>
                  <a:schemeClr val="tx1"/>
                </a:solidFill>
              </a:rPr>
              <a:t>And </a:t>
            </a:r>
            <a:r>
              <a:rPr lang="en-US" altLang="zh-CN" sz="1200" dirty="0">
                <a:solidFill>
                  <a:schemeClr val="tx1"/>
                </a:solidFill>
                <a:latin typeface="Arial" panose="020B0604020202020204" pitchFamily="34" charset="0"/>
                <a:cs typeface="Arial" panose="020B0604020202020204" pitchFamily="34" charset="0"/>
              </a:rPr>
              <a:t>t</a:t>
            </a:r>
            <a:r>
              <a:rPr lang="zh-CN" altLang="en-US" sz="1200" dirty="0">
                <a:solidFill>
                  <a:schemeClr val="tx1"/>
                </a:solidFill>
                <a:latin typeface="Arial" panose="020B0604020202020204" pitchFamily="34" charset="0"/>
                <a:cs typeface="Arial" panose="020B0604020202020204" pitchFamily="34" charset="0"/>
              </a:rPr>
              <a:t>he closer to the window, </a:t>
            </a:r>
            <a:r>
              <a:rPr lang="en-US" altLang="zh-CN" sz="1200" dirty="0">
                <a:solidFill>
                  <a:schemeClr val="tx1"/>
                </a:solidFill>
                <a:latin typeface="Arial" panose="020B0604020202020204" pitchFamily="34" charset="0"/>
                <a:cs typeface="Arial" panose="020B0604020202020204" pitchFamily="34" charset="0"/>
              </a:rPr>
              <a:t>the higher SNR of received signals.</a:t>
            </a:r>
            <a:endParaRPr lang="zh-CN" altLang="en-US" sz="1200" dirty="0">
              <a:solidFill>
                <a:schemeClr val="tx1"/>
              </a:solidFill>
              <a:latin typeface="Arial" panose="020B0604020202020204" pitchFamily="34" charset="0"/>
              <a:cs typeface="Arial" panose="020B0604020202020204" pitchFamily="34" charset="0"/>
            </a:endParaRPr>
          </a:p>
          <a:p>
            <a:r>
              <a:rPr lang="en-US" altLang="zh-CN" b="1" dirty="0">
                <a:solidFill>
                  <a:srgbClr val="374151"/>
                </a:solidFill>
                <a:latin typeface="Söhne"/>
              </a:rPr>
              <a:t>[CLICK]</a:t>
            </a:r>
            <a:r>
              <a:rPr lang="en-US" altLang="zh-CN" dirty="0">
                <a:solidFill>
                  <a:srgbClr val="374151"/>
                </a:solidFill>
                <a:latin typeface="Söhne"/>
              </a:rPr>
              <a:t> </a:t>
            </a:r>
            <a:r>
              <a:rPr lang="en-US" altLang="zh-CN" dirty="0">
                <a:solidFill>
                  <a:schemeClr val="tx1"/>
                </a:solidFill>
              </a:rPr>
              <a:t>And, the closer to the window, the smaller the positioning error.</a:t>
            </a:r>
          </a:p>
          <a:p>
            <a:r>
              <a:rPr lang="en-US" altLang="zh-CN" dirty="0">
                <a:solidFill>
                  <a:schemeClr val="tx1"/>
                </a:solidFill>
              </a:rPr>
              <a:t>Therefore, we conclude that if we enhance the number of available satellites received by the GNSS receiver indoors, as well as the SNR of the received GNSS signals, we can effectively reduce the positioning error.</a:t>
            </a:r>
            <a:endParaRPr lang="zh-CN" altLang="en-US" dirty="0">
              <a:solidFill>
                <a:schemeClr val="tx1"/>
              </a:solidFill>
            </a:endParaRPr>
          </a:p>
        </p:txBody>
      </p:sp>
      <p:sp>
        <p:nvSpPr>
          <p:cNvPr id="4" name="灯片编号占位符 3"/>
          <p:cNvSpPr>
            <a:spLocks noGrp="1"/>
          </p:cNvSpPr>
          <p:nvPr>
            <p:ph type="sldNum" sz="quarter" idx="5"/>
          </p:nvPr>
        </p:nvSpPr>
        <p:spPr/>
        <p:txBody>
          <a:bodyPr/>
          <a:lstStyle/>
          <a:p>
            <a:fld id="{98FADE2F-E5F1-4AE8-A7E1-B7A0E89A6B20}" type="slidenum">
              <a:rPr lang="zh-CN" altLang="en-US" smtClean="0"/>
              <a:t>6</a:t>
            </a:fld>
            <a:endParaRPr lang="zh-CN" altLang="en-US"/>
          </a:p>
        </p:txBody>
      </p:sp>
    </p:spTree>
    <p:extLst>
      <p:ext uri="{BB962C8B-B14F-4D97-AF65-F5344CB8AC3E}">
        <p14:creationId xmlns:p14="http://schemas.microsoft.com/office/powerpoint/2010/main" val="731813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recorded data from the sensor at position 4 for 24 hours and then plotted the received GNSS satellite data in a sky plot. </a:t>
            </a:r>
          </a:p>
          <a:p>
            <a:r>
              <a:rPr lang="en-US" altLang="zh-CN" b="1" dirty="0">
                <a:solidFill>
                  <a:srgbClr val="374151"/>
                </a:solidFill>
                <a:latin typeface="Söhne"/>
              </a:rPr>
              <a:t>[CLICK]</a:t>
            </a:r>
            <a:r>
              <a:rPr lang="en-US" altLang="zh-CN" dirty="0">
                <a:solidFill>
                  <a:srgbClr val="374151"/>
                </a:solidFill>
                <a:latin typeface="Söhne"/>
              </a:rPr>
              <a:t> </a:t>
            </a:r>
            <a:r>
              <a:rPr lang="en-US" altLang="zh-CN" dirty="0"/>
              <a:t>we found that the window position can receive signals from satellites at different elevation angles, and the higher the elevation angle, the stronger the signal. </a:t>
            </a:r>
          </a:p>
          <a:p>
            <a:r>
              <a:rPr lang="en-US" altLang="zh-CN" dirty="0"/>
              <a:t>Satellites with small elevation angles have a much lower SNR to reach the same location because the transmission distance is much longer.</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7</a:t>
            </a:fld>
            <a:endParaRPr lang="zh-CN" altLang="en-US"/>
          </a:p>
        </p:txBody>
      </p:sp>
    </p:spTree>
    <p:extLst>
      <p:ext uri="{BB962C8B-B14F-4D97-AF65-F5344CB8AC3E}">
        <p14:creationId xmlns:p14="http://schemas.microsoft.com/office/powerpoint/2010/main" val="609296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let's summarize the first reason why GNSS signals don't reach indoors effectively. </a:t>
            </a:r>
          </a:p>
          <a:p>
            <a:r>
              <a:rPr lang="en-US" altLang="zh-CN" dirty="0"/>
              <a:t>It is that the although GNSS signal with a relatively high elevation angle can penetrate the windows to the indoor area, but its attenuation due to multiple reflections causes it not to reach the indoor area far away from the window.</a:t>
            </a:r>
          </a:p>
          <a:p>
            <a:r>
              <a:rPr lang="en-US" altLang="zh-CN" b="1" dirty="0">
                <a:solidFill>
                  <a:srgbClr val="374151"/>
                </a:solidFill>
                <a:latin typeface="Söhne"/>
              </a:rPr>
              <a:t>[CLICK]</a:t>
            </a:r>
            <a:r>
              <a:rPr lang="en-US" altLang="zh-CN" dirty="0">
                <a:solidFill>
                  <a:srgbClr val="374151"/>
                </a:solidFill>
                <a:latin typeface="Söhne"/>
              </a:rPr>
              <a:t> </a:t>
            </a:r>
            <a:r>
              <a:rPr lang="en-US" altLang="zh-CN" dirty="0"/>
              <a:t>The other obvious reason is that the wall of the building itself attenuates the GNSS signal very much.</a:t>
            </a:r>
          </a:p>
          <a:p>
            <a:r>
              <a:rPr lang="en-US" altLang="zh-CN" dirty="0"/>
              <a:t>So, the problem is Can we make GNSS work for indoor scenarios?</a:t>
            </a:r>
            <a:endParaRPr lang="zh-CN" altLang="en-US" dirty="0"/>
          </a:p>
        </p:txBody>
      </p:sp>
      <p:sp>
        <p:nvSpPr>
          <p:cNvPr id="4" name="灯片编号占位符 3"/>
          <p:cNvSpPr>
            <a:spLocks noGrp="1"/>
          </p:cNvSpPr>
          <p:nvPr>
            <p:ph type="sldNum" sz="quarter" idx="5"/>
          </p:nvPr>
        </p:nvSpPr>
        <p:spPr/>
        <p:txBody>
          <a:bodyPr/>
          <a:lstStyle/>
          <a:p>
            <a:fld id="{98FADE2F-E5F1-4AE8-A7E1-B7A0E89A6B20}" type="slidenum">
              <a:rPr lang="zh-CN" altLang="en-US" smtClean="0"/>
              <a:t>8</a:t>
            </a:fld>
            <a:endParaRPr lang="zh-CN" altLang="en-US"/>
          </a:p>
        </p:txBody>
      </p:sp>
    </p:spTree>
    <p:extLst>
      <p:ext uri="{BB962C8B-B14F-4D97-AF65-F5344CB8AC3E}">
        <p14:creationId xmlns:p14="http://schemas.microsoft.com/office/powerpoint/2010/main" val="132737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74151"/>
                </a:solidFill>
                <a:effectLst/>
                <a:latin typeface="Söhne"/>
              </a:rPr>
              <a:t>Currently, there are three ways to improve indoor positioning.</a:t>
            </a:r>
          </a:p>
          <a:p>
            <a:pPr algn="l"/>
            <a:endParaRPr lang="en-US" altLang="zh-CN" b="0" i="0" dirty="0">
              <a:solidFill>
                <a:srgbClr val="374151"/>
              </a:solidFill>
              <a:effectLst/>
              <a:latin typeface="Söhne"/>
            </a:endParaRPr>
          </a:p>
          <a:p>
            <a:pPr algn="l"/>
            <a:r>
              <a:rPr lang="en-US" altLang="zh-CN" b="0" i="0" dirty="0">
                <a:solidFill>
                  <a:srgbClr val="374151"/>
                </a:solidFill>
                <a:effectLst/>
                <a:latin typeface="Söhne"/>
              </a:rPr>
              <a:t>First, users can use larger antennas, but this requires specialized equipment. These larger antennas are also bulky, expensive, and not easy to deploy.</a:t>
            </a:r>
          </a:p>
          <a:p>
            <a:pPr algn="l"/>
            <a:endParaRPr lang="en-US" altLang="zh-CN" b="0" i="0" dirty="0">
              <a:solidFill>
                <a:srgbClr val="374151"/>
              </a:solidFill>
              <a:effectLst/>
              <a:latin typeface="Söhne"/>
            </a:endParaRPr>
          </a:p>
          <a:p>
            <a:pPr algn="l"/>
            <a:r>
              <a:rPr lang="en-US" altLang="zh-CN" b="0" i="0" dirty="0">
                <a:solidFill>
                  <a:srgbClr val="374151"/>
                </a:solidFill>
                <a:effectLst/>
                <a:latin typeface="Söhne"/>
              </a:rPr>
              <a:t>Second, we can employ active GPS repeaters. This involves placing an outdoor receiving antenna and using a power cable to connect it with an indoor transmitting antenna. However, this system requires a power supply and a lengthy cable to connect the outdoor receiving antenna with the indoor transmitting antenna.</a:t>
            </a:r>
          </a:p>
          <a:p>
            <a:pPr algn="l"/>
            <a:endParaRPr lang="en-US" altLang="zh-CN" b="0" i="0" dirty="0">
              <a:solidFill>
                <a:srgbClr val="374151"/>
              </a:solidFill>
              <a:effectLst/>
              <a:latin typeface="Söhne"/>
            </a:endParaRPr>
          </a:p>
          <a:p>
            <a:pPr algn="l"/>
            <a:r>
              <a:rPr lang="en-US" altLang="zh-CN" b="0" i="0" dirty="0">
                <a:solidFill>
                  <a:srgbClr val="374151"/>
                </a:solidFill>
                <a:effectLst/>
                <a:latin typeface="Söhne"/>
              </a:rPr>
              <a:t>The third method involves using backscatter technology. However, the backscatter tags themselves need to be placed outdoors and must maintain a line of sight (LOS) to the receiver. Additionally, if multiple tags are used to enhance indoor positioning, they require cables for interconnection.</a:t>
            </a:r>
          </a:p>
        </p:txBody>
      </p:sp>
      <p:sp>
        <p:nvSpPr>
          <p:cNvPr id="4" name="灯片编号占位符 3"/>
          <p:cNvSpPr>
            <a:spLocks noGrp="1"/>
          </p:cNvSpPr>
          <p:nvPr>
            <p:ph type="sldNum" sz="quarter" idx="5"/>
          </p:nvPr>
        </p:nvSpPr>
        <p:spPr/>
        <p:txBody>
          <a:bodyPr/>
          <a:lstStyle/>
          <a:p>
            <a:fld id="{98FADE2F-E5F1-4AE8-A7E1-B7A0E89A6B20}" type="slidenum">
              <a:rPr lang="zh-CN" altLang="en-US" smtClean="0"/>
              <a:t>9</a:t>
            </a:fld>
            <a:endParaRPr lang="zh-CN" altLang="en-US"/>
          </a:p>
        </p:txBody>
      </p:sp>
    </p:spTree>
    <p:extLst>
      <p:ext uri="{BB962C8B-B14F-4D97-AF65-F5344CB8AC3E}">
        <p14:creationId xmlns:p14="http://schemas.microsoft.com/office/powerpoint/2010/main" val="266153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810B74-D43B-E663-43A3-670158483DA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D9CC04D-6D3A-B99C-8749-C0E431CFE9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9D159CB-FB8A-EFC9-7535-45E0DE8F48EE}"/>
              </a:ext>
            </a:extLst>
          </p:cNvPr>
          <p:cNvSpPr>
            <a:spLocks noGrp="1"/>
          </p:cNvSpPr>
          <p:nvPr>
            <p:ph type="dt" sz="half" idx="10"/>
          </p:nvPr>
        </p:nvSpPr>
        <p:spPr/>
        <p:txBody>
          <a:bodyPr/>
          <a:lstStyle/>
          <a:p>
            <a:fld id="{515C2AB3-DED4-45A3-AC12-68DA3EBE61A5}"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B1D6B9D9-D3C5-B075-7A04-C013D5ED5D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B01512-8B1A-AB35-2E01-92B1D6294416}"/>
              </a:ext>
            </a:extLst>
          </p:cNvPr>
          <p:cNvSpPr>
            <a:spLocks noGrp="1"/>
          </p:cNvSpPr>
          <p:nvPr>
            <p:ph type="sldNum" sz="quarter" idx="12"/>
          </p:nvPr>
        </p:nvSpPr>
        <p:spPr/>
        <p:txBody>
          <a:body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362237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4098CE-EE42-B436-5885-754ED9A9A88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33A1E2-2CC2-E6CE-67FB-43B3497022F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00E9C2-67EA-B242-DC2F-2FF0D833BEFC}"/>
              </a:ext>
            </a:extLst>
          </p:cNvPr>
          <p:cNvSpPr>
            <a:spLocks noGrp="1"/>
          </p:cNvSpPr>
          <p:nvPr>
            <p:ph type="dt" sz="half" idx="10"/>
          </p:nvPr>
        </p:nvSpPr>
        <p:spPr/>
        <p:txBody>
          <a:bodyPr/>
          <a:lstStyle/>
          <a:p>
            <a:fld id="{515C2AB3-DED4-45A3-AC12-68DA3EBE61A5}"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0230DD2C-9F70-F9D2-4625-B4D76C3FD8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AAA09E-B328-23F2-2993-EAD76ECACD1A}"/>
              </a:ext>
            </a:extLst>
          </p:cNvPr>
          <p:cNvSpPr>
            <a:spLocks noGrp="1"/>
          </p:cNvSpPr>
          <p:nvPr>
            <p:ph type="sldNum" sz="quarter" idx="12"/>
          </p:nvPr>
        </p:nvSpPr>
        <p:spPr/>
        <p:txBody>
          <a:body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27051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2DBC0E-FA06-6CFB-FB7C-8F83C6465AF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1EFAF55-F098-1E91-AEF7-4ED18808367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8DEA90-1D55-1B70-041A-44406209E16A}"/>
              </a:ext>
            </a:extLst>
          </p:cNvPr>
          <p:cNvSpPr>
            <a:spLocks noGrp="1"/>
          </p:cNvSpPr>
          <p:nvPr>
            <p:ph type="dt" sz="half" idx="10"/>
          </p:nvPr>
        </p:nvSpPr>
        <p:spPr/>
        <p:txBody>
          <a:bodyPr/>
          <a:lstStyle/>
          <a:p>
            <a:fld id="{515C2AB3-DED4-45A3-AC12-68DA3EBE61A5}"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D084E45D-776B-B4B3-5D67-363DE9ED216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518803-5759-6EDB-B887-98670AB67EA2}"/>
              </a:ext>
            </a:extLst>
          </p:cNvPr>
          <p:cNvSpPr>
            <a:spLocks noGrp="1"/>
          </p:cNvSpPr>
          <p:nvPr>
            <p:ph type="sldNum" sz="quarter" idx="12"/>
          </p:nvPr>
        </p:nvSpPr>
        <p:spPr/>
        <p:txBody>
          <a:body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350338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FE943F-28AB-86C1-304E-BAF6851C4E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61C23F-F00E-39DC-A491-98C0A0CB0EA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E28B60-E92D-8CC7-2CFE-34A3CD4A472F}"/>
              </a:ext>
            </a:extLst>
          </p:cNvPr>
          <p:cNvSpPr>
            <a:spLocks noGrp="1"/>
          </p:cNvSpPr>
          <p:nvPr>
            <p:ph type="dt" sz="half" idx="10"/>
          </p:nvPr>
        </p:nvSpPr>
        <p:spPr/>
        <p:txBody>
          <a:bodyPr/>
          <a:lstStyle/>
          <a:p>
            <a:fld id="{515C2AB3-DED4-45A3-AC12-68DA3EBE61A5}"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36460930-0645-BEEE-E8F5-FDD0129F0A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2D60BAD-D291-364D-034B-AB58A24629C5}"/>
              </a:ext>
            </a:extLst>
          </p:cNvPr>
          <p:cNvSpPr>
            <a:spLocks noGrp="1"/>
          </p:cNvSpPr>
          <p:nvPr>
            <p:ph type="sldNum" sz="quarter" idx="12"/>
          </p:nvPr>
        </p:nvSpPr>
        <p:spPr/>
        <p:txBody>
          <a:body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210394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138E5B-C77E-7D34-3F01-1EA36CBDBFE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9486378-7B9A-B6E8-CADC-D2480B8958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FEB51F8-5249-C6B3-A9BC-86724311C26F}"/>
              </a:ext>
            </a:extLst>
          </p:cNvPr>
          <p:cNvSpPr>
            <a:spLocks noGrp="1"/>
          </p:cNvSpPr>
          <p:nvPr>
            <p:ph type="dt" sz="half" idx="10"/>
          </p:nvPr>
        </p:nvSpPr>
        <p:spPr/>
        <p:txBody>
          <a:bodyPr/>
          <a:lstStyle/>
          <a:p>
            <a:fld id="{515C2AB3-DED4-45A3-AC12-68DA3EBE61A5}"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E74B38C3-5634-F61B-30F9-D6FD1EABC4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FE29CAA-D8B6-9497-2F80-D1D348653088}"/>
              </a:ext>
            </a:extLst>
          </p:cNvPr>
          <p:cNvSpPr>
            <a:spLocks noGrp="1"/>
          </p:cNvSpPr>
          <p:nvPr>
            <p:ph type="sldNum" sz="quarter" idx="12"/>
          </p:nvPr>
        </p:nvSpPr>
        <p:spPr/>
        <p:txBody>
          <a:body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166099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F80485-C605-24D2-D1A9-4637ECDAEDF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94A85B-BEE7-145B-48F1-3A3961BBEE0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96D09CD-94A7-EE19-94FB-B6BCAAB701B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B7516-135A-9713-8D8B-5A69CF98516B}"/>
              </a:ext>
            </a:extLst>
          </p:cNvPr>
          <p:cNvSpPr>
            <a:spLocks noGrp="1"/>
          </p:cNvSpPr>
          <p:nvPr>
            <p:ph type="dt" sz="half" idx="10"/>
          </p:nvPr>
        </p:nvSpPr>
        <p:spPr/>
        <p:txBody>
          <a:bodyPr/>
          <a:lstStyle/>
          <a:p>
            <a:fld id="{515C2AB3-DED4-45A3-AC12-68DA3EBE61A5}"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14B925AC-5520-5E43-D5EA-10D8EFA9A4E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D335CF3-1280-2881-BFDA-60FB41DD0902}"/>
              </a:ext>
            </a:extLst>
          </p:cNvPr>
          <p:cNvSpPr>
            <a:spLocks noGrp="1"/>
          </p:cNvSpPr>
          <p:nvPr>
            <p:ph type="sldNum" sz="quarter" idx="12"/>
          </p:nvPr>
        </p:nvSpPr>
        <p:spPr/>
        <p:txBody>
          <a:body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582057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CDC4AF-B882-3109-21FC-5A7F2EC8F77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0BD2DD-BA31-9A8E-3B08-B6F6C768DF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B07A2D9-61F0-882B-43D4-36BBE1D7AB8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16B4A19-6CE9-6C44-CB6A-103E4E2199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75016F7-05CB-A465-0499-442B0CE2A5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1DAF8B5-A9E0-86AD-973F-E3A987E2892F}"/>
              </a:ext>
            </a:extLst>
          </p:cNvPr>
          <p:cNvSpPr>
            <a:spLocks noGrp="1"/>
          </p:cNvSpPr>
          <p:nvPr>
            <p:ph type="dt" sz="half" idx="10"/>
          </p:nvPr>
        </p:nvSpPr>
        <p:spPr/>
        <p:txBody>
          <a:bodyPr/>
          <a:lstStyle/>
          <a:p>
            <a:fld id="{515C2AB3-DED4-45A3-AC12-68DA3EBE61A5}" type="datetimeFigureOut">
              <a:rPr lang="zh-CN" altLang="en-US" smtClean="0"/>
              <a:t>2024/11/5</a:t>
            </a:fld>
            <a:endParaRPr lang="zh-CN" altLang="en-US"/>
          </a:p>
        </p:txBody>
      </p:sp>
      <p:sp>
        <p:nvSpPr>
          <p:cNvPr id="8" name="页脚占位符 7">
            <a:extLst>
              <a:ext uri="{FF2B5EF4-FFF2-40B4-BE49-F238E27FC236}">
                <a16:creationId xmlns:a16="http://schemas.microsoft.com/office/drawing/2014/main" id="{6C0CC6B5-BE9E-4E72-F093-DE3BC503828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1D1E07A-2B9D-E2B4-C487-FD60E6C05B58}"/>
              </a:ext>
            </a:extLst>
          </p:cNvPr>
          <p:cNvSpPr>
            <a:spLocks noGrp="1"/>
          </p:cNvSpPr>
          <p:nvPr>
            <p:ph type="sldNum" sz="quarter" idx="12"/>
          </p:nvPr>
        </p:nvSpPr>
        <p:spPr/>
        <p:txBody>
          <a:body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227041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A5692C-EAD4-A64B-E2AC-A75DD630A9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ED144D7-F209-5039-6131-412B5A570395}"/>
              </a:ext>
            </a:extLst>
          </p:cNvPr>
          <p:cNvSpPr>
            <a:spLocks noGrp="1"/>
          </p:cNvSpPr>
          <p:nvPr>
            <p:ph type="dt" sz="half" idx="10"/>
          </p:nvPr>
        </p:nvSpPr>
        <p:spPr/>
        <p:txBody>
          <a:bodyPr/>
          <a:lstStyle/>
          <a:p>
            <a:fld id="{515C2AB3-DED4-45A3-AC12-68DA3EBE61A5}" type="datetimeFigureOut">
              <a:rPr lang="zh-CN" altLang="en-US" smtClean="0"/>
              <a:t>2024/11/5</a:t>
            </a:fld>
            <a:endParaRPr lang="zh-CN" altLang="en-US"/>
          </a:p>
        </p:txBody>
      </p:sp>
      <p:sp>
        <p:nvSpPr>
          <p:cNvPr id="4" name="页脚占位符 3">
            <a:extLst>
              <a:ext uri="{FF2B5EF4-FFF2-40B4-BE49-F238E27FC236}">
                <a16:creationId xmlns:a16="http://schemas.microsoft.com/office/drawing/2014/main" id="{4B599DB9-751F-B4E2-219F-AE157696AB9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7FDD237-DD1D-76D6-B396-95DA13CD1CF2}"/>
              </a:ext>
            </a:extLst>
          </p:cNvPr>
          <p:cNvSpPr>
            <a:spLocks noGrp="1"/>
          </p:cNvSpPr>
          <p:nvPr>
            <p:ph type="sldNum" sz="quarter" idx="12"/>
          </p:nvPr>
        </p:nvSpPr>
        <p:spPr/>
        <p:txBody>
          <a:body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2351824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1595322-75DF-4AAC-7BF1-6120306CE34D}"/>
              </a:ext>
            </a:extLst>
          </p:cNvPr>
          <p:cNvSpPr>
            <a:spLocks noGrp="1"/>
          </p:cNvSpPr>
          <p:nvPr>
            <p:ph type="dt" sz="half" idx="10"/>
          </p:nvPr>
        </p:nvSpPr>
        <p:spPr/>
        <p:txBody>
          <a:bodyPr/>
          <a:lstStyle/>
          <a:p>
            <a:fld id="{515C2AB3-DED4-45A3-AC12-68DA3EBE61A5}"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id="{3034D7EC-64C0-1BA2-E122-03EF821A36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F8CABAF-30EE-4B9A-D06C-8AEF511DF43A}"/>
              </a:ext>
            </a:extLst>
          </p:cNvPr>
          <p:cNvSpPr>
            <a:spLocks noGrp="1"/>
          </p:cNvSpPr>
          <p:nvPr>
            <p:ph type="sldNum" sz="quarter" idx="12"/>
          </p:nvPr>
        </p:nvSpPr>
        <p:spPr/>
        <p:txBody>
          <a:body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288685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A2B831-CB77-2583-0DC4-8E1B84284F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D7D3CAF-73DA-C7CE-C22E-F9E7697786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50C509-4624-984B-1E2D-E66E4DB3F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5792AE8-B151-7A25-CEA2-F332CCB1C9C8}"/>
              </a:ext>
            </a:extLst>
          </p:cNvPr>
          <p:cNvSpPr>
            <a:spLocks noGrp="1"/>
          </p:cNvSpPr>
          <p:nvPr>
            <p:ph type="dt" sz="half" idx="10"/>
          </p:nvPr>
        </p:nvSpPr>
        <p:spPr/>
        <p:txBody>
          <a:bodyPr/>
          <a:lstStyle/>
          <a:p>
            <a:fld id="{515C2AB3-DED4-45A3-AC12-68DA3EBE61A5}"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4FBFB2D2-5133-51DB-9301-57BC54C5183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05E224-8572-FE4B-A6FD-6E3C1CA82E70}"/>
              </a:ext>
            </a:extLst>
          </p:cNvPr>
          <p:cNvSpPr>
            <a:spLocks noGrp="1"/>
          </p:cNvSpPr>
          <p:nvPr>
            <p:ph type="sldNum" sz="quarter" idx="12"/>
          </p:nvPr>
        </p:nvSpPr>
        <p:spPr/>
        <p:txBody>
          <a:body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134251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DBFC19-D1D8-EC80-B8C9-278D24E25D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E1312E-6292-4A77-64DB-AF2B48A7E8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6946D1-531B-F5EE-26DB-2B05C8525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B9023F6-84E3-B180-6C22-BA9186B005BE}"/>
              </a:ext>
            </a:extLst>
          </p:cNvPr>
          <p:cNvSpPr>
            <a:spLocks noGrp="1"/>
          </p:cNvSpPr>
          <p:nvPr>
            <p:ph type="dt" sz="half" idx="10"/>
          </p:nvPr>
        </p:nvSpPr>
        <p:spPr/>
        <p:txBody>
          <a:bodyPr/>
          <a:lstStyle/>
          <a:p>
            <a:fld id="{515C2AB3-DED4-45A3-AC12-68DA3EBE61A5}"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42D15716-92FC-BC59-156A-376730F3DBF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841E97-2281-0FD6-9A67-45EB980E8A0A}"/>
              </a:ext>
            </a:extLst>
          </p:cNvPr>
          <p:cNvSpPr>
            <a:spLocks noGrp="1"/>
          </p:cNvSpPr>
          <p:nvPr>
            <p:ph type="sldNum" sz="quarter" idx="12"/>
          </p:nvPr>
        </p:nvSpPr>
        <p:spPr/>
        <p:txBody>
          <a:body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744922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3325815-C9E5-3F1C-87D1-10A63204FE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C929BA-4CAF-423D-8EE5-53080201FF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003AB27-7F50-192F-2DC9-07DC5D733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5C2AB3-DED4-45A3-AC12-68DA3EBE61A5}"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33B37DE7-1698-2809-CF0D-8432E3ECA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6BEEBF-1039-7406-F1F8-6400D7E892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16DD2-C16A-42C3-94FD-6E76876B7735}" type="slidenum">
              <a:rPr lang="zh-CN" altLang="en-US" smtClean="0"/>
              <a:t>‹#›</a:t>
            </a:fld>
            <a:endParaRPr lang="zh-CN" altLang="en-US"/>
          </a:p>
        </p:txBody>
      </p:sp>
    </p:spTree>
    <p:extLst>
      <p:ext uri="{BB962C8B-B14F-4D97-AF65-F5344CB8AC3E}">
        <p14:creationId xmlns:p14="http://schemas.microsoft.com/office/powerpoint/2010/main" val="4004132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8.png"/><Relationship Id="rId21" Type="http://schemas.openxmlformats.org/officeDocument/2006/relationships/image" Target="../media/image49.png"/><Relationship Id="rId7" Type="http://schemas.openxmlformats.org/officeDocument/2006/relationships/image" Target="../media/image29.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10.xml"/><Relationship Id="rId16" Type="http://schemas.openxmlformats.org/officeDocument/2006/relationships/image" Target="../media/image44.png"/><Relationship Id="rId20" Type="http://schemas.openxmlformats.org/officeDocument/2006/relationships/image" Target="../media/image48.jpeg"/><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6.wdp"/><Relationship Id="rId5" Type="http://schemas.openxmlformats.org/officeDocument/2006/relationships/image" Target="../media/image32.png"/><Relationship Id="rId15" Type="http://schemas.openxmlformats.org/officeDocument/2006/relationships/image" Target="../media/image43.png"/><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6.wdp"/><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60.png"/><Relationship Id="rId13"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450.png"/><Relationship Id="rId12" Type="http://schemas.openxmlformats.org/officeDocument/2006/relationships/image" Target="../media/image54.png"/><Relationship Id="rId2" Type="http://schemas.openxmlformats.org/officeDocument/2006/relationships/notesSlide" Target="../notesSlides/notesSlide12.xml"/><Relationship Id="rId16"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440.png"/><Relationship Id="rId11" Type="http://schemas.openxmlformats.org/officeDocument/2006/relationships/image" Target="../media/image490.png"/><Relationship Id="rId5" Type="http://schemas.openxmlformats.org/officeDocument/2006/relationships/image" Target="../media/image52.png"/><Relationship Id="rId15" Type="http://schemas.openxmlformats.org/officeDocument/2006/relationships/image" Target="../media/image520.png"/><Relationship Id="rId10" Type="http://schemas.openxmlformats.org/officeDocument/2006/relationships/image" Target="../media/image48.png"/><Relationship Id="rId4" Type="http://schemas.openxmlformats.org/officeDocument/2006/relationships/image" Target="../media/image51.png"/><Relationship Id="rId9" Type="http://schemas.openxmlformats.org/officeDocument/2006/relationships/image" Target="../media/image53.png"/><Relationship Id="rId14"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5.png"/><Relationship Id="rId3" Type="http://schemas.openxmlformats.org/officeDocument/2006/relationships/image" Target="../media/image540.png"/><Relationship Id="rId7" Type="http://schemas.openxmlformats.org/officeDocument/2006/relationships/image" Target="../media/image57.png"/><Relationship Id="rId12" Type="http://schemas.openxmlformats.org/officeDocument/2006/relationships/image" Target="../media/image53.png"/><Relationship Id="rId1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0.png"/><Relationship Id="rId15" Type="http://schemas.microsoft.com/office/2007/relationships/hdphoto" Target="../media/hdphoto7.wdp"/><Relationship Id="rId10" Type="http://schemas.openxmlformats.org/officeDocument/2006/relationships/image" Target="../media/image60.png"/><Relationship Id="rId4" Type="http://schemas.openxmlformats.org/officeDocument/2006/relationships/image" Target="../media/image52.png"/><Relationship Id="rId9" Type="http://schemas.openxmlformats.org/officeDocument/2006/relationships/image" Target="../media/image59.png"/><Relationship Id="rId1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2.png"/><Relationship Id="rId7" Type="http://schemas.openxmlformats.org/officeDocument/2006/relationships/image" Target="../media/image68.png"/><Relationship Id="rId12"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1.png"/><Relationship Id="rId3" Type="http://schemas.openxmlformats.org/officeDocument/2006/relationships/image" Target="../media/image52.png"/><Relationship Id="rId12"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 Id="rId11" Type="http://schemas.microsoft.com/office/2007/relationships/hdphoto" Target="../media/hdphoto9.wdp"/><Relationship Id="rId10" Type="http://schemas.openxmlformats.org/officeDocument/2006/relationships/image" Target="../media/image79.png"/><Relationship Id="rId4" Type="http://schemas.openxmlformats.org/officeDocument/2006/relationships/image" Target="../media/image53.png"/><Relationship Id="rId9" Type="http://schemas.openxmlformats.org/officeDocument/2006/relationships/image" Target="../media/image63.png"/><Relationship Id="rId14"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52.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43.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91.png"/><Relationship Id="rId9"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60.png"/><Relationship Id="rId13" Type="http://schemas.openxmlformats.org/officeDocument/2006/relationships/image" Target="../media/image1010.png"/><Relationship Id="rId18" Type="http://schemas.openxmlformats.org/officeDocument/2006/relationships/image" Target="../media/image106.png"/><Relationship Id="rId3" Type="http://schemas.openxmlformats.org/officeDocument/2006/relationships/image" Target="../media/image102.png"/><Relationship Id="rId21" Type="http://schemas.openxmlformats.org/officeDocument/2006/relationships/image" Target="../media/image109.png"/><Relationship Id="rId7" Type="http://schemas.openxmlformats.org/officeDocument/2006/relationships/image" Target="../media/image950.png"/><Relationship Id="rId12" Type="http://schemas.openxmlformats.org/officeDocument/2006/relationships/image" Target="../media/image1000.png"/><Relationship Id="rId17" Type="http://schemas.openxmlformats.org/officeDocument/2006/relationships/image" Target="../media/image105.png"/><Relationship Id="rId2" Type="http://schemas.openxmlformats.org/officeDocument/2006/relationships/notesSlide" Target="../notesSlides/notesSlide20.xml"/><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990.png"/><Relationship Id="rId5" Type="http://schemas.openxmlformats.org/officeDocument/2006/relationships/image" Target="../media/image930.png"/><Relationship Id="rId15" Type="http://schemas.openxmlformats.org/officeDocument/2006/relationships/image" Target="../media/image1030.png"/><Relationship Id="rId23" Type="http://schemas.openxmlformats.org/officeDocument/2006/relationships/image" Target="../media/image111.png"/><Relationship Id="rId10" Type="http://schemas.openxmlformats.org/officeDocument/2006/relationships/image" Target="../media/image980.png"/><Relationship Id="rId19" Type="http://schemas.openxmlformats.org/officeDocument/2006/relationships/image" Target="../media/image107.png"/><Relationship Id="rId4" Type="http://schemas.openxmlformats.org/officeDocument/2006/relationships/image" Target="../media/image920.png"/><Relationship Id="rId9" Type="http://schemas.openxmlformats.org/officeDocument/2006/relationships/image" Target="../media/image970.png"/><Relationship Id="rId14" Type="http://schemas.openxmlformats.org/officeDocument/2006/relationships/image" Target="../media/image1020.png"/><Relationship Id="rId22" Type="http://schemas.openxmlformats.org/officeDocument/2006/relationships/image" Target="../media/image110.png"/></Relationships>
</file>

<file path=ppt/slides/_rels/slide2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02.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notesSlide" Target="../notesSlides/notesSlide21.xml"/><Relationship Id="rId16"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18.png"/><Relationship Id="rId5" Type="http://schemas.openxmlformats.org/officeDocument/2006/relationships/image" Target="../media/image113.pn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6.png"/><Relationship Id="rId14" Type="http://schemas.openxmlformats.org/officeDocument/2006/relationships/image" Target="../media/image121.png"/></Relationships>
</file>

<file path=ppt/slides/_rels/slide22.xml.rels><?xml version="1.0" encoding="UTF-8" standalone="yes"?>
<Relationships xmlns="http://schemas.openxmlformats.org/package/2006/relationships"><Relationship Id="rId8" Type="http://schemas.openxmlformats.org/officeDocument/2006/relationships/image" Target="../media/image900.png"/><Relationship Id="rId13" Type="http://schemas.openxmlformats.org/officeDocument/2006/relationships/image" Target="../media/image1090.png"/><Relationship Id="rId3" Type="http://schemas.openxmlformats.org/officeDocument/2006/relationships/image" Target="../media/image125.png"/><Relationship Id="rId7" Type="http://schemas.openxmlformats.org/officeDocument/2006/relationships/image" Target="../media/image103.png"/><Relationship Id="rId12" Type="http://schemas.openxmlformats.org/officeDocument/2006/relationships/image" Target="../media/image108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40.png"/><Relationship Id="rId11" Type="http://schemas.openxmlformats.org/officeDocument/2006/relationships/image" Target="../media/image1070.png"/><Relationship Id="rId5" Type="http://schemas.openxmlformats.org/officeDocument/2006/relationships/image" Target="../media/image870.png"/><Relationship Id="rId10" Type="http://schemas.openxmlformats.org/officeDocument/2006/relationships/image" Target="../media/image1060.png"/><Relationship Id="rId4" Type="http://schemas.openxmlformats.org/officeDocument/2006/relationships/image" Target="../media/image102.png"/><Relationship Id="rId9" Type="http://schemas.openxmlformats.org/officeDocument/2006/relationships/image" Target="../media/image1050.png"/><Relationship Id="rId14" Type="http://schemas.openxmlformats.org/officeDocument/2006/relationships/image" Target="../media/image1150.png"/></Relationships>
</file>

<file path=ppt/slides/_rels/slide23.xml.rels><?xml version="1.0" encoding="UTF-8" standalone="yes"?>
<Relationships xmlns="http://schemas.openxmlformats.org/package/2006/relationships"><Relationship Id="rId8" Type="http://schemas.openxmlformats.org/officeDocument/2006/relationships/image" Target="../media/image1190.png"/><Relationship Id="rId13" Type="http://schemas.openxmlformats.org/officeDocument/2006/relationships/image" Target="../media/image131.png"/><Relationship Id="rId3" Type="http://schemas.openxmlformats.org/officeDocument/2006/relationships/image" Target="../media/image126.png"/><Relationship Id="rId12"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2.xml"/><Relationship Id="rId11" Type="http://schemas.openxmlformats.org/officeDocument/2006/relationships/image" Target="../media/image129.png"/><Relationship Id="rId10" Type="http://schemas.openxmlformats.org/officeDocument/2006/relationships/image" Target="../media/image128.jpeg"/><Relationship Id="rId4" Type="http://schemas.microsoft.com/office/2007/relationships/hdphoto" Target="../media/hdphoto11.wdp"/><Relationship Id="rId9" Type="http://schemas.openxmlformats.org/officeDocument/2006/relationships/image" Target="../media/image127.jpeg"/><Relationship Id="rId14" Type="http://schemas.openxmlformats.org/officeDocument/2006/relationships/image" Target="../media/image132.png"/></Relationships>
</file>

<file path=ppt/slides/_rels/slide24.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27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135.png"/><Relationship Id="rId4" Type="http://schemas.openxmlformats.org/officeDocument/2006/relationships/image" Target="../media/image134.png"/></Relationships>
</file>

<file path=ppt/slides/_rels/slide2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9.png"/><Relationship Id="rId5" Type="http://schemas.microsoft.com/office/2007/relationships/hdphoto" Target="../media/hdphoto2.wdp"/><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e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gps-repeaters.com/" TargetMode="External"/><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55BD1D66-FDBC-910D-0FCF-DACE86440C45}"/>
              </a:ext>
            </a:extLst>
          </p:cNvPr>
          <p:cNvSpPr/>
          <p:nvPr/>
        </p:nvSpPr>
        <p:spPr>
          <a:xfrm>
            <a:off x="0" y="2337561"/>
            <a:ext cx="12192000" cy="205489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ctrTitle"/>
          </p:nvPr>
        </p:nvSpPr>
        <p:spPr>
          <a:xfrm>
            <a:off x="413656" y="2709361"/>
            <a:ext cx="11364685" cy="1251631"/>
          </a:xfrm>
        </p:spPr>
        <p:txBody>
          <a:bodyPr>
            <a:noAutofit/>
          </a:bodyPr>
          <a:lstStyle/>
          <a:p>
            <a:r>
              <a:rPr lang="en-US" altLang="zh-CN" sz="4000" b="1" dirty="0">
                <a:solidFill>
                  <a:schemeClr val="bg1"/>
                </a:solidFill>
                <a:latin typeface="Cambria" panose="02040503050406030204" pitchFamily="18" charset="0"/>
                <a:ea typeface="Cambria" panose="02040503050406030204" pitchFamily="18" charset="0"/>
              </a:rPr>
              <a:t>GPMS: Enabling Indoor GNSS Positioning using Passive Metasurfaces</a:t>
            </a:r>
            <a:endParaRPr lang="en-US" sz="4000" b="1" dirty="0">
              <a:solidFill>
                <a:schemeClr val="bg1"/>
              </a:solidFill>
              <a:latin typeface="Cambria" panose="02040503050406030204" pitchFamily="18" charset="0"/>
              <a:ea typeface="Cambria" panose="02040503050406030204" pitchFamily="18" charset="0"/>
            </a:endParaRPr>
          </a:p>
        </p:txBody>
      </p:sp>
      <p:sp>
        <p:nvSpPr>
          <p:cNvPr id="3" name="Subtitle 2"/>
          <p:cNvSpPr>
            <a:spLocks noGrp="1"/>
          </p:cNvSpPr>
          <p:nvPr>
            <p:ph type="subTitle" idx="1"/>
          </p:nvPr>
        </p:nvSpPr>
        <p:spPr>
          <a:xfrm>
            <a:off x="-54431" y="4803109"/>
            <a:ext cx="12300858" cy="2054891"/>
          </a:xfrm>
        </p:spPr>
        <p:txBody>
          <a:bodyPr>
            <a:normAutofit/>
          </a:bodyPr>
          <a:lstStyle/>
          <a:p>
            <a:r>
              <a:rPr lang="en-US" altLang="zh-CN" sz="2000" b="1" dirty="0" err="1">
                <a:latin typeface="Cambria" panose="02040503050406030204" pitchFamily="18" charset="0"/>
                <a:ea typeface="Cambria" panose="02040503050406030204" pitchFamily="18" charset="0"/>
                <a:cs typeface="Times New Roman" panose="02020603050405020304" pitchFamily="18" charset="0"/>
              </a:rPr>
              <a:t>Yezhou</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Wang</a:t>
            </a:r>
            <a:r>
              <a:rPr lang="en-US" altLang="zh-CN" sz="2000" b="1" baseline="30000" dirty="0">
                <a:latin typeface="Cambria" panose="02040503050406030204" pitchFamily="18" charset="0"/>
                <a:ea typeface="Cambria" panose="02040503050406030204" pitchFamily="18" charset="0"/>
                <a:cs typeface="Times New Roman" panose="02020603050405020304" pitchFamily="18" charset="0"/>
              </a:rPr>
              <a:t>†</a:t>
            </a:r>
            <a:r>
              <a:rPr lang="en-US" altLang="zh-CN" sz="2000" b="1" kern="1200" baseline="30000" dirty="0">
                <a:solidFill>
                  <a:srgbClr val="000000"/>
                </a:solidFill>
                <a:effectLst/>
                <a:latin typeface="Cambria" panose="02040503050406030204" pitchFamily="18" charset="0"/>
                <a:ea typeface="Cambria" panose="02040503050406030204" pitchFamily="18" charset="0"/>
                <a:cs typeface="Segoe UI Semibold" panose="020B0702040204020203" pitchFamily="34" charset="0"/>
              </a:rPr>
              <a:t> </a:t>
            </a:r>
            <a:r>
              <a:rPr lang="en-US" altLang="zh-CN" sz="2000" b="1" kern="1200" baseline="30000" dirty="0">
                <a:solidFill>
                  <a:srgbClr val="FF0000"/>
                </a:solidFill>
                <a:effectLst/>
                <a:latin typeface="Cambria" panose="02040503050406030204" pitchFamily="18" charset="0"/>
                <a:ea typeface="Cambria" panose="02040503050406030204" pitchFamily="18" charset="0"/>
                <a:cs typeface="Segoe UI Semibold" panose="020B0702040204020203" pitchFamily="34" charset="0"/>
              </a:rPr>
              <a:t>¶</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Hao Pan</a:t>
            </a:r>
            <a:r>
              <a:rPr lang="en-US" altLang="zh-CN" sz="2000" b="1" kern="1200" baseline="30000" dirty="0">
                <a:solidFill>
                  <a:srgbClr val="FF0000"/>
                </a:solidFill>
                <a:effectLst/>
                <a:latin typeface="Cambria" panose="02040503050406030204" pitchFamily="18" charset="0"/>
                <a:ea typeface="Cambria" panose="02040503050406030204" pitchFamily="18" charset="0"/>
                <a:cs typeface="Segoe UI Semibold" panose="020B0702040204020203" pitchFamily="34" charset="0"/>
              </a:rPr>
              <a:t>¶</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Lili Qiu</a:t>
            </a:r>
            <a:r>
              <a:rPr lang="en-US" altLang="zh-CN" sz="2000" b="1" kern="1200" baseline="30000" dirty="0">
                <a:solidFill>
                  <a:srgbClr val="000000"/>
                </a:solidFill>
                <a:effectLst/>
                <a:latin typeface="Cambria" panose="02040503050406030204" pitchFamily="18" charset="0"/>
                <a:ea typeface="Cambria" panose="02040503050406030204" pitchFamily="18" charset="0"/>
                <a:cs typeface="Segoe UI Semibold" panose="020B0702040204020203" pitchFamily="34" charset="0"/>
              </a:rPr>
              <a:t> </a:t>
            </a:r>
            <a:r>
              <a:rPr lang="en-US" altLang="zh-CN" sz="2000" b="1" kern="1200" baseline="30000" dirty="0">
                <a:solidFill>
                  <a:srgbClr val="FF0000"/>
                </a:solidFill>
                <a:effectLst/>
                <a:latin typeface="Cambria" panose="02040503050406030204" pitchFamily="18" charset="0"/>
                <a:ea typeface="Cambria" panose="02040503050406030204" pitchFamily="18" charset="0"/>
                <a:cs typeface="Segoe UI Semibold" panose="020B0702040204020203" pitchFamily="34" charset="0"/>
              </a:rPr>
              <a:t>¶</a:t>
            </a:r>
            <a:r>
              <a:rPr lang="en-US" altLang="zh-CN" sz="2000" b="1" kern="1200" baseline="30000" dirty="0">
                <a:solidFill>
                  <a:srgbClr val="000000"/>
                </a:solidFill>
                <a:effectLst/>
                <a:latin typeface="Cambria" panose="02040503050406030204" pitchFamily="18" charset="0"/>
                <a:ea typeface="Cambria" panose="02040503050406030204" pitchFamily="18" charset="0"/>
                <a:cs typeface="Segoe UI Semibold" panose="020B0702040204020203" pitchFamily="34" charset="0"/>
              </a:rPr>
              <a:t>*</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a:t>
            </a:r>
            <a:r>
              <a:rPr lang="en-US" altLang="zh-CN" sz="2000" b="1" dirty="0" err="1">
                <a:latin typeface="Cambria" panose="02040503050406030204" pitchFamily="18" charset="0"/>
                <a:ea typeface="Cambria" panose="02040503050406030204" pitchFamily="18" charset="0"/>
                <a:cs typeface="Times New Roman" panose="02020603050405020304" pitchFamily="18" charset="0"/>
              </a:rPr>
              <a:t>Linghui</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Zhong</a:t>
            </a:r>
            <a:r>
              <a:rPr lang="en-US" altLang="zh-CN" sz="2000" b="1" kern="1200" baseline="30000" dirty="0">
                <a:solidFill>
                  <a:srgbClr val="000000"/>
                </a:solidFill>
                <a:effectLst/>
                <a:latin typeface="Cambria" panose="02040503050406030204" pitchFamily="18" charset="0"/>
                <a:ea typeface="Cambria" panose="02040503050406030204" pitchFamily="18" charset="0"/>
                <a:cs typeface="Segoe UI Semibold" panose="020B0702040204020203" pitchFamily="34" charset="0"/>
              </a:rPr>
              <a:t> ‡ </a:t>
            </a:r>
            <a:r>
              <a:rPr lang="en-US" altLang="zh-CN" sz="2000" b="1" kern="1200" baseline="30000" dirty="0">
                <a:solidFill>
                  <a:srgbClr val="FF0000"/>
                </a:solidFill>
                <a:effectLst/>
                <a:latin typeface="Cambria" panose="02040503050406030204" pitchFamily="18" charset="0"/>
                <a:ea typeface="Cambria" panose="02040503050406030204" pitchFamily="18" charset="0"/>
                <a:cs typeface="Segoe UI Semibold" panose="020B0702040204020203" pitchFamily="34" charset="0"/>
              </a:rPr>
              <a:t>¶</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a:t>
            </a:r>
            <a:r>
              <a:rPr lang="en-US" altLang="zh-CN" sz="2000" b="1" dirty="0" err="1">
                <a:latin typeface="Cambria" panose="02040503050406030204" pitchFamily="18" charset="0"/>
                <a:ea typeface="Cambria" panose="02040503050406030204" pitchFamily="18" charset="0"/>
                <a:cs typeface="Times New Roman" panose="02020603050405020304" pitchFamily="18" charset="0"/>
              </a:rPr>
              <a:t>Jiting</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Liu</a:t>
            </a:r>
            <a:r>
              <a:rPr lang="en-US" altLang="zh-CN" sz="2000" b="1" kern="1200" baseline="30000" dirty="0">
                <a:solidFill>
                  <a:srgbClr val="000000"/>
                </a:solidFill>
                <a:effectLst/>
                <a:latin typeface="Cambria" panose="02040503050406030204" pitchFamily="18" charset="0"/>
                <a:ea typeface="Cambria" panose="02040503050406030204" pitchFamily="18" charset="0"/>
                <a:cs typeface="Segoe UI Semibold" panose="020B0702040204020203" pitchFamily="34" charset="0"/>
              </a:rPr>
              <a:t> ♦</a:t>
            </a:r>
            <a:r>
              <a:rPr lang="en-US" altLang="zh-CN" sz="2000" b="1" kern="1200" baseline="30000" dirty="0">
                <a:solidFill>
                  <a:srgbClr val="FF0000"/>
                </a:solidFill>
                <a:effectLst/>
                <a:latin typeface="Cambria" panose="02040503050406030204" pitchFamily="18" charset="0"/>
                <a:ea typeface="Cambria" panose="02040503050406030204" pitchFamily="18" charset="0"/>
                <a:cs typeface="Segoe UI Semibold" panose="020B0702040204020203" pitchFamily="34" charset="0"/>
              </a:rPr>
              <a:t>¶</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Ruichun Ma</a:t>
            </a:r>
            <a:r>
              <a:rPr lang="el-GR" altLang="zh-CN" sz="2000" b="1" baseline="30000" dirty="0">
                <a:latin typeface="Cambria" panose="02040503050406030204" pitchFamily="18" charset="0"/>
                <a:ea typeface="Cambria" panose="02040503050406030204" pitchFamily="18" charset="0"/>
                <a:cs typeface="Times New Roman" panose="02020603050405020304" pitchFamily="18" charset="0"/>
              </a:rPr>
              <a:t> ₣</a:t>
            </a:r>
            <a:r>
              <a:rPr lang="en-US" altLang="zh-CN" sz="2000" b="1" kern="1200" baseline="30000" dirty="0">
                <a:solidFill>
                  <a:srgbClr val="000000"/>
                </a:solidFill>
                <a:effectLst/>
                <a:latin typeface="Cambria" panose="02040503050406030204" pitchFamily="18" charset="0"/>
                <a:ea typeface="Cambria" panose="02040503050406030204" pitchFamily="18" charset="0"/>
                <a:cs typeface="Segoe UI Semibold" panose="020B0702040204020203" pitchFamily="34" charset="0"/>
              </a:rPr>
              <a:t> </a:t>
            </a:r>
            <a:r>
              <a:rPr lang="en-US" altLang="zh-CN" sz="2000" b="1" kern="1200" baseline="30000" dirty="0">
                <a:solidFill>
                  <a:srgbClr val="FF0000"/>
                </a:solidFill>
                <a:effectLst/>
                <a:latin typeface="Cambria" panose="02040503050406030204" pitchFamily="18" charset="0"/>
                <a:ea typeface="Cambria" panose="02040503050406030204" pitchFamily="18" charset="0"/>
                <a:cs typeface="Segoe UI Semibold" panose="020B0702040204020203" pitchFamily="34" charset="0"/>
              </a:rPr>
              <a:t>¶</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a:t>
            </a:r>
          </a:p>
          <a:p>
            <a:r>
              <a:rPr lang="en-US" altLang="zh-CN" sz="2000" b="1" dirty="0">
                <a:latin typeface="Cambria" panose="02040503050406030204" pitchFamily="18" charset="0"/>
                <a:ea typeface="Cambria" panose="02040503050406030204" pitchFamily="18" charset="0"/>
                <a:cs typeface="Times New Roman" panose="02020603050405020304" pitchFamily="18" charset="0"/>
              </a:rPr>
              <a:t>Yi-Chao Chen</a:t>
            </a:r>
            <a:r>
              <a:rPr lang="en-US" altLang="zh-CN" sz="2000" b="1" baseline="30000" dirty="0">
                <a:latin typeface="Cambria" panose="02040503050406030204" pitchFamily="18" charset="0"/>
                <a:ea typeface="Cambria" panose="02040503050406030204" pitchFamily="18" charset="0"/>
                <a:cs typeface="Times New Roman" panose="02020603050405020304" pitchFamily="18" charset="0"/>
              </a:rPr>
              <a:t>†</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a:t>
            </a:r>
            <a:r>
              <a:rPr lang="en-US" altLang="zh-CN" sz="2000" b="1" dirty="0" err="1">
                <a:latin typeface="Cambria" panose="02040503050406030204" pitchFamily="18" charset="0"/>
                <a:ea typeface="Cambria" panose="02040503050406030204" pitchFamily="18" charset="0"/>
                <a:cs typeface="Times New Roman" panose="02020603050405020304" pitchFamily="18" charset="0"/>
              </a:rPr>
              <a:t>Guangtao</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Xue</a:t>
            </a:r>
            <a:r>
              <a:rPr lang="en-US" altLang="zh-CN" sz="2000" b="1" baseline="30000" dirty="0">
                <a:latin typeface="Cambria" panose="02040503050406030204" pitchFamily="18" charset="0"/>
                <a:ea typeface="Cambria" panose="02040503050406030204" pitchFamily="18" charset="0"/>
                <a:cs typeface="Times New Roman" panose="02020603050405020304" pitchFamily="18" charset="0"/>
              </a:rPr>
              <a:t>†</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Ju Ren</a:t>
            </a:r>
            <a:r>
              <a:rPr lang="el-GR" altLang="zh-CN" sz="2000" b="1" baseline="30000" dirty="0">
                <a:latin typeface="Cambria" panose="02040503050406030204" pitchFamily="18" charset="0"/>
                <a:ea typeface="Cambria" panose="02040503050406030204" pitchFamily="18" charset="0"/>
                <a:cs typeface="Times New Roman" panose="02020603050405020304" pitchFamily="18" charset="0"/>
              </a:rPr>
              <a:t>€</a:t>
            </a:r>
            <a:endParaRPr lang="en-US" altLang="zh-CN" sz="2000" b="1" baseline="30000" dirty="0">
              <a:latin typeface="Cambria" panose="02040503050406030204" pitchFamily="18" charset="0"/>
              <a:ea typeface="Cambria" panose="02040503050406030204" pitchFamily="18" charset="0"/>
              <a:cs typeface="Times New Roman" panose="02020603050405020304" pitchFamily="18" charset="0"/>
            </a:endParaRPr>
          </a:p>
          <a:p>
            <a:endParaRPr lang="en-US" altLang="zh-CN" sz="2000" b="1" baseline="300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2000" b="1" dirty="0">
                <a:latin typeface="Cambria" panose="02040503050406030204" pitchFamily="18" charset="0"/>
                <a:ea typeface="Cambria" panose="02040503050406030204" pitchFamily="18" charset="0"/>
                <a:cs typeface="Times New Roman" panose="02020603050405020304" pitchFamily="18" charset="0"/>
              </a:rPr>
              <a:t>Shanghai Jiao Tong University</a:t>
            </a:r>
            <a:r>
              <a:rPr lang="en-US" altLang="zh-CN" sz="2000" b="1" baseline="30000" dirty="0">
                <a:latin typeface="Cambria" panose="02040503050406030204" pitchFamily="18" charset="0"/>
                <a:ea typeface="Cambria" panose="02040503050406030204" pitchFamily="18" charset="0"/>
                <a:cs typeface="Times New Roman" panose="02020603050405020304" pitchFamily="18" charset="0"/>
              </a:rPr>
              <a:t>†</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Microsoft Research Asia</a:t>
            </a:r>
            <a:r>
              <a:rPr lang="en-US" altLang="zh-CN" sz="2000" b="1" kern="1200" baseline="30000" dirty="0">
                <a:solidFill>
                  <a:srgbClr val="FF0000"/>
                </a:solidFill>
                <a:effectLst/>
                <a:latin typeface="Cambria" panose="02040503050406030204" pitchFamily="18" charset="0"/>
                <a:ea typeface="Cambria" panose="02040503050406030204" pitchFamily="18" charset="0"/>
                <a:cs typeface="Segoe UI Semibold" panose="020B0702040204020203" pitchFamily="34" charset="0"/>
              </a:rPr>
              <a:t>¶</a:t>
            </a:r>
            <a:r>
              <a:rPr lang="en-US" altLang="zh-CN" sz="2000" b="1" kern="1200" dirty="0">
                <a:solidFill>
                  <a:srgbClr val="000000"/>
                </a:solidFill>
                <a:effectLst/>
                <a:latin typeface="Cambria" panose="02040503050406030204" pitchFamily="18" charset="0"/>
                <a:ea typeface="Cambria" panose="02040503050406030204" pitchFamily="18" charset="0"/>
                <a:cs typeface="Segoe UI Semibold" panose="020B0702040204020203" pitchFamily="34" charset="0"/>
              </a:rPr>
              <a:t>              </a:t>
            </a:r>
            <a:r>
              <a:rPr lang="en-US" altLang="zh-CN" sz="2000" b="1" dirty="0">
                <a:solidFill>
                  <a:srgbClr val="000000"/>
                </a:solidFill>
                <a:latin typeface="Cambria" panose="02040503050406030204" pitchFamily="18" charset="0"/>
                <a:ea typeface="Cambria" panose="02040503050406030204" pitchFamily="18" charset="0"/>
                <a:cs typeface="Segoe UI Semibold" panose="020B0702040204020203" pitchFamily="34" charset="0"/>
              </a:rPr>
              <a:t>UT Austin*</a:t>
            </a:r>
            <a:endParaRPr lang="en-US" altLang="zh-CN" sz="2000" b="1" kern="1200" dirty="0">
              <a:solidFill>
                <a:srgbClr val="000000"/>
              </a:solidFill>
              <a:effectLst/>
              <a:latin typeface="Cambria" panose="02040503050406030204" pitchFamily="18" charset="0"/>
              <a:ea typeface="Cambria" panose="02040503050406030204" pitchFamily="18" charset="0"/>
              <a:cs typeface="Segoe UI Semibold" panose="020B0702040204020203" pitchFamily="34" charset="0"/>
            </a:endParaRPr>
          </a:p>
          <a:p>
            <a:r>
              <a:rPr lang="en-US" altLang="zh-CN" sz="2000" b="1" dirty="0">
                <a:latin typeface="Cambria" panose="02040503050406030204" pitchFamily="18" charset="0"/>
                <a:ea typeface="Cambria" panose="02040503050406030204" pitchFamily="18" charset="0"/>
                <a:cs typeface="Times New Roman" panose="02020603050405020304" pitchFamily="18" charset="0"/>
              </a:rPr>
              <a:t>Central South University</a:t>
            </a:r>
            <a:r>
              <a:rPr lang="en-US" altLang="zh-CN" sz="2000" b="1" kern="1200" baseline="30000" dirty="0">
                <a:solidFill>
                  <a:srgbClr val="000000"/>
                </a:solidFill>
                <a:effectLst/>
                <a:latin typeface="Cambria" panose="02040503050406030204" pitchFamily="18" charset="0"/>
                <a:ea typeface="Cambria" panose="02040503050406030204" pitchFamily="18" charset="0"/>
                <a:cs typeface="Segoe UI Semibold" panose="020B0702040204020203" pitchFamily="34" charset="0"/>
              </a:rPr>
              <a:t> ‡</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Columbia University</a:t>
            </a:r>
            <a:r>
              <a:rPr lang="en-US" altLang="zh-CN" sz="2000" b="1" kern="1200" baseline="30000" dirty="0">
                <a:solidFill>
                  <a:srgbClr val="000000"/>
                </a:solidFill>
                <a:effectLst/>
                <a:latin typeface="Cambria" panose="02040503050406030204" pitchFamily="18" charset="0"/>
                <a:ea typeface="Cambria" panose="02040503050406030204" pitchFamily="18" charset="0"/>
                <a:cs typeface="Segoe UI Semibold" panose="020B0702040204020203" pitchFamily="34" charset="0"/>
              </a:rPr>
              <a:t>♦</a:t>
            </a:r>
            <a:r>
              <a:rPr lang="en-US" altLang="zh-CN" sz="2000" b="1" dirty="0">
                <a:solidFill>
                  <a:srgbClr val="000000"/>
                </a:solidFill>
                <a:latin typeface="Cambria" panose="02040503050406030204" pitchFamily="18" charset="0"/>
                <a:ea typeface="Cambria" panose="02040503050406030204" pitchFamily="18" charset="0"/>
                <a:cs typeface="Segoe UI Semibold" panose="020B0702040204020203" pitchFamily="34" charset="0"/>
              </a:rPr>
              <a:t>              </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Yale University</a:t>
            </a:r>
            <a:r>
              <a:rPr lang="el-GR" altLang="zh-CN" sz="2000" b="1" baseline="30000" dirty="0">
                <a:latin typeface="Cambria" panose="02040503050406030204" pitchFamily="18" charset="0"/>
                <a:ea typeface="Cambria" panose="02040503050406030204" pitchFamily="18" charset="0"/>
                <a:cs typeface="Times New Roman" panose="02020603050405020304" pitchFamily="18" charset="0"/>
              </a:rPr>
              <a:t>₣</a:t>
            </a:r>
            <a:r>
              <a:rPr lang="en-US" altLang="zh-CN" sz="2000" b="1" dirty="0">
                <a:latin typeface="Cambria" panose="02040503050406030204" pitchFamily="18" charset="0"/>
                <a:ea typeface="Cambria" panose="02040503050406030204" pitchFamily="18" charset="0"/>
                <a:cs typeface="Times New Roman" panose="02020603050405020304" pitchFamily="18" charset="0"/>
              </a:rPr>
              <a:t>            Tsinghua University</a:t>
            </a:r>
            <a:r>
              <a:rPr lang="el-GR" altLang="zh-CN" sz="2000" b="1" baseline="30000" dirty="0">
                <a:latin typeface="Cambria" panose="02040503050406030204" pitchFamily="18" charset="0"/>
                <a:ea typeface="Cambria" panose="02040503050406030204" pitchFamily="18" charset="0"/>
                <a:cs typeface="Times New Roman" panose="02020603050405020304" pitchFamily="18" charset="0"/>
              </a:rPr>
              <a:t>€</a:t>
            </a:r>
            <a:endParaRPr lang="en-US" altLang="zh-CN" sz="2000" b="1" baseline="30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BD28448F-5D19-FBB3-046C-6C7D5EC1F55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828975" y="173887"/>
            <a:ext cx="2340979" cy="6780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CM Logo">
            <a:extLst>
              <a:ext uri="{FF2B5EF4-FFF2-40B4-BE49-F238E27FC236}">
                <a16:creationId xmlns:a16="http://schemas.microsoft.com/office/drawing/2014/main" id="{1A1AEC63-A244-2094-2365-089D61B604C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4567" y="0"/>
            <a:ext cx="3509356" cy="122507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22565" y="36895"/>
            <a:ext cx="922572" cy="922901"/>
          </a:xfrm>
          <a:prstGeom prst="rect">
            <a:avLst/>
          </a:prstGeom>
        </p:spPr>
      </p:pic>
      <p:pic>
        <p:nvPicPr>
          <p:cNvPr id="1030" name="Picture 6" descr="中南大学校徽_word文档在线阅读与下载_免费文档">
            <a:extLst>
              <a:ext uri="{FF2B5EF4-FFF2-40B4-BE49-F238E27FC236}">
                <a16:creationId xmlns:a16="http://schemas.microsoft.com/office/drawing/2014/main" id="{EF84E48A-4C4E-E494-4F8F-AE2871AB792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4673"/>
          <a:stretch/>
        </p:blipFill>
        <p:spPr bwMode="auto">
          <a:xfrm>
            <a:off x="10035617" y="1063998"/>
            <a:ext cx="943491" cy="9215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4AE7BD7-4427-EC10-0310-AF367F9C6B6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16211" y="1048705"/>
            <a:ext cx="999590" cy="99959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BD512EC7-2FBC-A588-3A75-DEB2B29BA3FC}"/>
              </a:ext>
            </a:extLst>
          </p:cNvPr>
          <p:cNvSpPr txBox="1"/>
          <p:nvPr/>
        </p:nvSpPr>
        <p:spPr>
          <a:xfrm>
            <a:off x="413656" y="1331847"/>
            <a:ext cx="2606804" cy="523220"/>
          </a:xfrm>
          <a:prstGeom prst="rect">
            <a:avLst/>
          </a:prstGeom>
          <a:noFill/>
        </p:spPr>
        <p:txBody>
          <a:bodyPr wrap="none" rtlCol="0">
            <a:spAutoFit/>
          </a:bodyPr>
          <a:lstStyle/>
          <a:p>
            <a:r>
              <a:rPr lang="en-US" altLang="zh-CN" sz="2800" b="1" dirty="0" err="1">
                <a:latin typeface="Arial" panose="020B0604020202020204" pitchFamily="34" charset="0"/>
                <a:ea typeface="Calibri" panose="020F0502020204030204" pitchFamily="34" charset="0"/>
                <a:cs typeface="Arial" panose="020B0604020202020204" pitchFamily="34" charset="0"/>
              </a:rPr>
              <a:t>MobiCom</a:t>
            </a:r>
            <a:r>
              <a:rPr lang="en-US" altLang="zh-CN" sz="2800" b="1" dirty="0">
                <a:latin typeface="Arial" panose="020B0604020202020204" pitchFamily="34" charset="0"/>
                <a:ea typeface="Calibri" panose="020F0502020204030204" pitchFamily="34" charset="0"/>
                <a:cs typeface="Arial" panose="020B0604020202020204" pitchFamily="34" charset="0"/>
              </a:rPr>
              <a:t> </a:t>
            </a:r>
            <a:r>
              <a:rPr lang="en-US" altLang="zh-CN" sz="2400" b="1" dirty="0">
                <a:solidFill>
                  <a:schemeClr val="accent3"/>
                </a:solidFill>
                <a:latin typeface="Arial" panose="020B0604020202020204" pitchFamily="34" charset="0"/>
                <a:ea typeface="Calibri" panose="020F0502020204030204" pitchFamily="34" charset="0"/>
                <a:cs typeface="Arial" panose="020B0604020202020204" pitchFamily="34" charset="0"/>
              </a:rPr>
              <a:t>2024</a:t>
            </a:r>
            <a:endParaRPr lang="zh-CN" altLang="en-US" sz="2800" b="1" dirty="0">
              <a:solidFill>
                <a:schemeClr val="accent3"/>
              </a:solidFill>
              <a:latin typeface="Arial" panose="020B0604020202020204" pitchFamily="34" charset="0"/>
              <a:cs typeface="Arial" panose="020B0604020202020204" pitchFamily="34" charset="0"/>
            </a:endParaRPr>
          </a:p>
        </p:txBody>
      </p:sp>
      <p:pic>
        <p:nvPicPr>
          <p:cNvPr id="2050" name="Picture 2" descr="Coat of arms of Yale University - Wikipedia">
            <a:extLst>
              <a:ext uri="{FF2B5EF4-FFF2-40B4-BE49-F238E27FC236}">
                <a16:creationId xmlns:a16="http://schemas.microsoft.com/office/drawing/2014/main" id="{2B0BC4F8-61D1-B82B-7F3E-A9E0EDE7230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878772" y="1118294"/>
            <a:ext cx="825768" cy="8672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哥伦比亚大学- 维基百科，自由的百科全书">
            <a:extLst>
              <a:ext uri="{FF2B5EF4-FFF2-40B4-BE49-F238E27FC236}">
                <a16:creationId xmlns:a16="http://schemas.microsoft.com/office/drawing/2014/main" id="{92BC15F8-2749-5247-F974-B114DBDACFF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841644" y="1144307"/>
            <a:ext cx="1056869" cy="8429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iversity of Texas at Austin - Wikipedia">
            <a:extLst>
              <a:ext uri="{FF2B5EF4-FFF2-40B4-BE49-F238E27FC236}">
                <a16:creationId xmlns:a16="http://schemas.microsoft.com/office/drawing/2014/main" id="{41FBC373-7840-6F2E-999F-E85A9052ED5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853169" y="88920"/>
            <a:ext cx="824230" cy="82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975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988A8A-95DA-C968-9204-785E423C25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54713" y="2902314"/>
            <a:ext cx="4339626" cy="2566966"/>
          </a:xfrm>
          <a:prstGeom prst="rect">
            <a:avLst/>
          </a:prstGeom>
        </p:spPr>
      </p:pic>
      <p:pic>
        <p:nvPicPr>
          <p:cNvPr id="10" name="图片 9">
            <a:extLst>
              <a:ext uri="{FF2B5EF4-FFF2-40B4-BE49-F238E27FC236}">
                <a16:creationId xmlns:a16="http://schemas.microsoft.com/office/drawing/2014/main" id="{1723A20F-FD5E-CDF1-F56F-ABF24C27C9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95430" y="2260104"/>
            <a:ext cx="790848" cy="554836"/>
          </a:xfrm>
          <a:prstGeom prst="rect">
            <a:avLst/>
          </a:prstGeom>
        </p:spPr>
      </p:pic>
      <p:sp>
        <p:nvSpPr>
          <p:cNvPr id="25" name="文本框 24">
            <a:extLst>
              <a:ext uri="{FF2B5EF4-FFF2-40B4-BE49-F238E27FC236}">
                <a16:creationId xmlns:a16="http://schemas.microsoft.com/office/drawing/2014/main" id="{3DFC36A7-D030-72F5-4576-144B2E2A3E34}"/>
              </a:ext>
            </a:extLst>
          </p:cNvPr>
          <p:cNvSpPr txBox="1"/>
          <p:nvPr/>
        </p:nvSpPr>
        <p:spPr>
          <a:xfrm>
            <a:off x="1223929" y="5254190"/>
            <a:ext cx="3337242" cy="830997"/>
          </a:xfrm>
          <a:prstGeom prst="rect">
            <a:avLst/>
          </a:prstGeom>
          <a:noFill/>
        </p:spPr>
        <p:txBody>
          <a:bodyPr wrap="square" rtlCol="0">
            <a:spAutoFit/>
          </a:bodyPr>
          <a:lstStyle/>
          <a:p>
            <a:pPr algn="ctr"/>
            <a:r>
              <a:rPr lang="en-US" altLang="zh-CN" sz="2400" b="1" dirty="0">
                <a:latin typeface="Arial" panose="020B0604020202020204" pitchFamily="34" charset="0"/>
                <a:cs typeface="Arial" panose="020B0604020202020204" pitchFamily="34" charset="0"/>
              </a:rPr>
              <a:t>Shopping mall </a:t>
            </a:r>
          </a:p>
          <a:p>
            <a:pPr algn="ctr"/>
            <a:r>
              <a:rPr lang="en-US" altLang="zh-CN" sz="2400" b="1" dirty="0">
                <a:latin typeface="Arial" panose="020B0604020202020204" pitchFamily="34" charset="0"/>
                <a:cs typeface="Arial" panose="020B0604020202020204" pitchFamily="34" charset="0"/>
              </a:rPr>
              <a:t>(indoor environment)</a:t>
            </a:r>
            <a:endParaRPr lang="zh-CN" altLang="en-US" sz="2400" b="1" dirty="0">
              <a:latin typeface="Arial" panose="020B0604020202020204" pitchFamily="34" charset="0"/>
              <a:cs typeface="Arial" panose="020B0604020202020204" pitchFamily="34" charset="0"/>
            </a:endParaRPr>
          </a:p>
        </p:txBody>
      </p:sp>
      <p:pic>
        <p:nvPicPr>
          <p:cNvPr id="35" name="图片 34">
            <a:extLst>
              <a:ext uri="{FF2B5EF4-FFF2-40B4-BE49-F238E27FC236}">
                <a16:creationId xmlns:a16="http://schemas.microsoft.com/office/drawing/2014/main" id="{A44CC186-EDF1-65CA-14A5-00C6319523C1}"/>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tretch>
            <a:fillRect/>
          </a:stretch>
        </p:blipFill>
        <p:spPr>
          <a:xfrm rot="19516215">
            <a:off x="4440084" y="1527845"/>
            <a:ext cx="790848" cy="554836"/>
          </a:xfrm>
          <a:prstGeom prst="rect">
            <a:avLst/>
          </a:prstGeom>
        </p:spPr>
      </p:pic>
      <p:grpSp>
        <p:nvGrpSpPr>
          <p:cNvPr id="9" name="组合 8">
            <a:extLst>
              <a:ext uri="{FF2B5EF4-FFF2-40B4-BE49-F238E27FC236}">
                <a16:creationId xmlns:a16="http://schemas.microsoft.com/office/drawing/2014/main" id="{0E712828-0004-6889-FC80-7D90DACFD1A1}"/>
              </a:ext>
            </a:extLst>
          </p:cNvPr>
          <p:cNvGrpSpPr/>
          <p:nvPr/>
        </p:nvGrpSpPr>
        <p:grpSpPr>
          <a:xfrm>
            <a:off x="950085" y="2835127"/>
            <a:ext cx="3885424" cy="2298298"/>
            <a:chOff x="2487442" y="3144263"/>
            <a:chExt cx="5112021" cy="3023852"/>
          </a:xfrm>
        </p:grpSpPr>
        <p:pic>
          <p:nvPicPr>
            <p:cNvPr id="5" name="图片 4">
              <a:extLst>
                <a:ext uri="{FF2B5EF4-FFF2-40B4-BE49-F238E27FC236}">
                  <a16:creationId xmlns:a16="http://schemas.microsoft.com/office/drawing/2014/main" id="{884B9E08-D8D1-57BB-3B16-04CBBB308AF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87442" y="3144263"/>
              <a:ext cx="5112021" cy="3023852"/>
            </a:xfrm>
            <a:prstGeom prst="rect">
              <a:avLst/>
            </a:prstGeom>
          </p:spPr>
        </p:pic>
        <p:pic>
          <p:nvPicPr>
            <p:cNvPr id="22" name="图片 21">
              <a:extLst>
                <a:ext uri="{FF2B5EF4-FFF2-40B4-BE49-F238E27FC236}">
                  <a16:creationId xmlns:a16="http://schemas.microsoft.com/office/drawing/2014/main" id="{57371604-1219-91F3-DB64-AEA77BC306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313798">
              <a:off x="3347939" y="5590903"/>
              <a:ext cx="397441" cy="380765"/>
            </a:xfrm>
            <a:prstGeom prst="rect">
              <a:avLst/>
            </a:prstGeom>
          </p:spPr>
        </p:pic>
        <p:pic>
          <p:nvPicPr>
            <p:cNvPr id="23" name="图片 22">
              <a:extLst>
                <a:ext uri="{FF2B5EF4-FFF2-40B4-BE49-F238E27FC236}">
                  <a16:creationId xmlns:a16="http://schemas.microsoft.com/office/drawing/2014/main" id="{E71E20FF-6353-FE5E-74A2-F3260081358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313798">
              <a:off x="3442652" y="5789552"/>
              <a:ext cx="391064" cy="362672"/>
            </a:xfrm>
            <a:prstGeom prst="rect">
              <a:avLst/>
            </a:prstGeom>
          </p:spPr>
        </p:pic>
        <p:pic>
          <p:nvPicPr>
            <p:cNvPr id="24" name="图片 23">
              <a:extLst>
                <a:ext uri="{FF2B5EF4-FFF2-40B4-BE49-F238E27FC236}">
                  <a16:creationId xmlns:a16="http://schemas.microsoft.com/office/drawing/2014/main" id="{C5EC6042-ABDA-AFFB-3ECD-5EE438C984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37318" y="5804865"/>
              <a:ext cx="391064" cy="362672"/>
            </a:xfrm>
            <a:prstGeom prst="rect">
              <a:avLst/>
            </a:prstGeom>
          </p:spPr>
        </p:pic>
        <p:cxnSp>
          <p:nvCxnSpPr>
            <p:cNvPr id="4" name="直接箭头连接符 3">
              <a:extLst>
                <a:ext uri="{FF2B5EF4-FFF2-40B4-BE49-F238E27FC236}">
                  <a16:creationId xmlns:a16="http://schemas.microsoft.com/office/drawing/2014/main" id="{709F3CCD-42DA-EE71-F965-E68EC982BEDA}"/>
                </a:ext>
              </a:extLst>
            </p:cNvPr>
            <p:cNvCxnSpPr>
              <a:cxnSpLocks/>
            </p:cNvCxnSpPr>
            <p:nvPr/>
          </p:nvCxnSpPr>
          <p:spPr>
            <a:xfrm>
              <a:off x="3781846" y="4686051"/>
              <a:ext cx="656918" cy="780800"/>
            </a:xfrm>
            <a:prstGeom prst="straightConnector1">
              <a:avLst/>
            </a:prstGeom>
            <a:ln w="76200">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7" name="直接箭头连接符 6">
              <a:extLst>
                <a:ext uri="{FF2B5EF4-FFF2-40B4-BE49-F238E27FC236}">
                  <a16:creationId xmlns:a16="http://schemas.microsoft.com/office/drawing/2014/main" id="{9A32AE66-AE98-EDF4-0BA2-1145EEF384DA}"/>
                </a:ext>
              </a:extLst>
            </p:cNvPr>
            <p:cNvCxnSpPr>
              <a:cxnSpLocks/>
            </p:cNvCxnSpPr>
            <p:nvPr/>
          </p:nvCxnSpPr>
          <p:spPr>
            <a:xfrm flipV="1">
              <a:off x="4437715" y="4656189"/>
              <a:ext cx="485473" cy="783727"/>
            </a:xfrm>
            <a:prstGeom prst="straightConnector1">
              <a:avLst/>
            </a:prstGeom>
            <a:ln w="38100">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grpSp>
      <p:cxnSp>
        <p:nvCxnSpPr>
          <p:cNvPr id="13" name="直接箭头连接符 12">
            <a:extLst>
              <a:ext uri="{FF2B5EF4-FFF2-40B4-BE49-F238E27FC236}">
                <a16:creationId xmlns:a16="http://schemas.microsoft.com/office/drawing/2014/main" id="{7FA8B44C-6227-88A9-9F82-4D7AAD127731}"/>
              </a:ext>
            </a:extLst>
          </p:cNvPr>
          <p:cNvCxnSpPr>
            <a:cxnSpLocks/>
          </p:cNvCxnSpPr>
          <p:nvPr/>
        </p:nvCxnSpPr>
        <p:spPr>
          <a:xfrm>
            <a:off x="960117" y="2842757"/>
            <a:ext cx="1033057" cy="1208965"/>
          </a:xfrm>
          <a:prstGeom prst="straightConnector1">
            <a:avLst/>
          </a:prstGeom>
          <a:ln w="76200">
            <a:solidFill>
              <a:schemeClr val="accent2"/>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8" name="直接箭头连接符 37">
            <a:extLst>
              <a:ext uri="{FF2B5EF4-FFF2-40B4-BE49-F238E27FC236}">
                <a16:creationId xmlns:a16="http://schemas.microsoft.com/office/drawing/2014/main" id="{BE4B23AE-BD3D-41EF-CF55-73A7919B7C15}"/>
              </a:ext>
            </a:extLst>
          </p:cNvPr>
          <p:cNvCxnSpPr>
            <a:cxnSpLocks/>
          </p:cNvCxnSpPr>
          <p:nvPr/>
        </p:nvCxnSpPr>
        <p:spPr>
          <a:xfrm flipH="1">
            <a:off x="4516370" y="2134587"/>
            <a:ext cx="230657" cy="1753280"/>
          </a:xfrm>
          <a:prstGeom prst="straightConnector1">
            <a:avLst/>
          </a:prstGeom>
          <a:ln w="76200">
            <a:solidFill>
              <a:schemeClr val="tx1">
                <a:lumMod val="50000"/>
                <a:lumOff val="50000"/>
              </a:schemeClr>
            </a:solidFill>
            <a:prstDash val="solid"/>
            <a:tailEnd type="triangle"/>
          </a:ln>
        </p:spPr>
        <p:style>
          <a:lnRef idx="2">
            <a:schemeClr val="accent1"/>
          </a:lnRef>
          <a:fillRef idx="0">
            <a:schemeClr val="accent1"/>
          </a:fillRef>
          <a:effectRef idx="1">
            <a:schemeClr val="accent1"/>
          </a:effectRef>
          <a:fontRef idx="minor">
            <a:schemeClr val="tx1"/>
          </a:fontRef>
        </p:style>
      </p:cxnSp>
      <p:pic>
        <p:nvPicPr>
          <p:cNvPr id="19" name="图片 18">
            <a:extLst>
              <a:ext uri="{FF2B5EF4-FFF2-40B4-BE49-F238E27FC236}">
                <a16:creationId xmlns:a16="http://schemas.microsoft.com/office/drawing/2014/main" id="{81674F29-3FFA-0B23-6769-56139D29BA1E}"/>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tretch>
            <a:fillRect/>
          </a:stretch>
        </p:blipFill>
        <p:spPr>
          <a:xfrm rot="276933" flipH="1">
            <a:off x="7229240" y="1630509"/>
            <a:ext cx="671356" cy="471004"/>
          </a:xfrm>
          <a:prstGeom prst="rect">
            <a:avLst/>
          </a:prstGeom>
        </p:spPr>
      </p:pic>
      <p:pic>
        <p:nvPicPr>
          <p:cNvPr id="20" name="图片 19">
            <a:extLst>
              <a:ext uri="{FF2B5EF4-FFF2-40B4-BE49-F238E27FC236}">
                <a16:creationId xmlns:a16="http://schemas.microsoft.com/office/drawing/2014/main" id="{0AFFFC28-D604-C772-FE12-42A4E9B2F3F2}"/>
              </a:ext>
            </a:extLst>
          </p:cNvPr>
          <p:cNvPicPr>
            <a:picLocks noChangeAspect="1"/>
          </p:cNvPicPr>
          <p:nvPr/>
        </p:nvPicPr>
        <p:blipFill>
          <a:blip r:embed="rId12"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a:ext>
            </a:extLst>
          </a:blip>
          <a:stretch>
            <a:fillRect/>
          </a:stretch>
        </p:blipFill>
        <p:spPr>
          <a:xfrm rot="20195028" flipH="1">
            <a:off x="5334006" y="3434076"/>
            <a:ext cx="671356" cy="471004"/>
          </a:xfrm>
          <a:prstGeom prst="rect">
            <a:avLst/>
          </a:prstGeom>
        </p:spPr>
      </p:pic>
      <p:pic>
        <p:nvPicPr>
          <p:cNvPr id="28" name="图片 27">
            <a:extLst>
              <a:ext uri="{FF2B5EF4-FFF2-40B4-BE49-F238E27FC236}">
                <a16:creationId xmlns:a16="http://schemas.microsoft.com/office/drawing/2014/main" id="{6FCD061C-EDDA-4500-41E5-25B281F11A2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flipH="1">
            <a:off x="6147943" y="1981454"/>
            <a:ext cx="671356" cy="471004"/>
          </a:xfrm>
          <a:prstGeom prst="rect">
            <a:avLst/>
          </a:prstGeom>
        </p:spPr>
      </p:pic>
      <p:pic>
        <p:nvPicPr>
          <p:cNvPr id="29" name="图片 28">
            <a:extLst>
              <a:ext uri="{FF2B5EF4-FFF2-40B4-BE49-F238E27FC236}">
                <a16:creationId xmlns:a16="http://schemas.microsoft.com/office/drawing/2014/main" id="{5902357F-4DBF-9AAA-2D12-F2C79A8C92B1}"/>
              </a:ext>
            </a:extLst>
          </p:cNvPr>
          <p:cNvPicPr>
            <a:picLocks noChangeAspect="1"/>
          </p:cNvPicPr>
          <p:nvPr/>
        </p:nvPicPr>
        <p:blipFill>
          <a:blip r:embed="rId14"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tretch>
            <a:fillRect/>
          </a:stretch>
        </p:blipFill>
        <p:spPr>
          <a:xfrm rot="873743" flipH="1">
            <a:off x="8789863" y="1649705"/>
            <a:ext cx="671356" cy="471004"/>
          </a:xfrm>
          <a:prstGeom prst="rect">
            <a:avLst/>
          </a:prstGeom>
        </p:spPr>
      </p:pic>
      <p:pic>
        <p:nvPicPr>
          <p:cNvPr id="45" name="图片 44">
            <a:extLst>
              <a:ext uri="{FF2B5EF4-FFF2-40B4-BE49-F238E27FC236}">
                <a16:creationId xmlns:a16="http://schemas.microsoft.com/office/drawing/2014/main" id="{9F056763-F312-56F9-CD63-DB6A20AC7645}"/>
              </a:ext>
            </a:extLst>
          </p:cNvPr>
          <p:cNvPicPr>
            <a:picLocks noChangeAspect="1"/>
          </p:cNvPicPr>
          <p:nvPr/>
        </p:nvPicPr>
        <p:blipFill>
          <a:blip r:embed="rId15"/>
          <a:stretch>
            <a:fillRect/>
          </a:stretch>
        </p:blipFill>
        <p:spPr>
          <a:xfrm rot="313798">
            <a:off x="7985194" y="4979281"/>
            <a:ext cx="337390" cy="323234"/>
          </a:xfrm>
          <a:prstGeom prst="rect">
            <a:avLst/>
          </a:prstGeom>
        </p:spPr>
      </p:pic>
      <p:pic>
        <p:nvPicPr>
          <p:cNvPr id="46" name="图片 45">
            <a:extLst>
              <a:ext uri="{FF2B5EF4-FFF2-40B4-BE49-F238E27FC236}">
                <a16:creationId xmlns:a16="http://schemas.microsoft.com/office/drawing/2014/main" id="{A7E56285-C4D9-B437-8892-B2419D62513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313798">
            <a:off x="8065596" y="5147915"/>
            <a:ext cx="331976" cy="307874"/>
          </a:xfrm>
          <a:prstGeom prst="rect">
            <a:avLst/>
          </a:prstGeom>
        </p:spPr>
      </p:pic>
      <p:pic>
        <p:nvPicPr>
          <p:cNvPr id="47" name="图片 46">
            <a:extLst>
              <a:ext uri="{FF2B5EF4-FFF2-40B4-BE49-F238E27FC236}">
                <a16:creationId xmlns:a16="http://schemas.microsoft.com/office/drawing/2014/main" id="{53988469-6207-4568-B24B-35C49DB0FA4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315740" y="5160914"/>
            <a:ext cx="331976" cy="307874"/>
          </a:xfrm>
          <a:prstGeom prst="rect">
            <a:avLst/>
          </a:prstGeom>
        </p:spPr>
      </p:pic>
      <p:pic>
        <p:nvPicPr>
          <p:cNvPr id="58" name="图片 57">
            <a:extLst>
              <a:ext uri="{FF2B5EF4-FFF2-40B4-BE49-F238E27FC236}">
                <a16:creationId xmlns:a16="http://schemas.microsoft.com/office/drawing/2014/main" id="{72E7F581-2009-0255-A8BA-BF276A604D6C}"/>
              </a:ext>
            </a:extLst>
          </p:cNvPr>
          <p:cNvPicPr>
            <a:picLocks noChangeAspect="1"/>
          </p:cNvPicPr>
          <p:nvPr/>
        </p:nvPicPr>
        <p:blipFill>
          <a:blip r:embed="rId14"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tretch>
            <a:fillRect/>
          </a:stretch>
        </p:blipFill>
        <p:spPr>
          <a:xfrm rot="19516215">
            <a:off x="11260543" y="1870626"/>
            <a:ext cx="671356" cy="471004"/>
          </a:xfrm>
          <a:prstGeom prst="rect">
            <a:avLst/>
          </a:prstGeom>
        </p:spPr>
      </p:pic>
      <p:grpSp>
        <p:nvGrpSpPr>
          <p:cNvPr id="69" name="组合 68">
            <a:extLst>
              <a:ext uri="{FF2B5EF4-FFF2-40B4-BE49-F238E27FC236}">
                <a16:creationId xmlns:a16="http://schemas.microsoft.com/office/drawing/2014/main" id="{9B742EF5-88EC-BEA3-3C40-5533C9BBFD55}"/>
              </a:ext>
            </a:extLst>
          </p:cNvPr>
          <p:cNvGrpSpPr/>
          <p:nvPr/>
        </p:nvGrpSpPr>
        <p:grpSpPr>
          <a:xfrm>
            <a:off x="5960353" y="2050755"/>
            <a:ext cx="4896158" cy="2709053"/>
            <a:chOff x="12883620" y="734122"/>
            <a:chExt cx="4896158" cy="2709053"/>
          </a:xfrm>
        </p:grpSpPr>
        <p:grpSp>
          <p:nvGrpSpPr>
            <p:cNvPr id="68" name="组合 67">
              <a:extLst>
                <a:ext uri="{FF2B5EF4-FFF2-40B4-BE49-F238E27FC236}">
                  <a16:creationId xmlns:a16="http://schemas.microsoft.com/office/drawing/2014/main" id="{F8E14F5C-2A3C-EF80-B9C7-A09DA1398B96}"/>
                </a:ext>
              </a:extLst>
            </p:cNvPr>
            <p:cNvGrpSpPr/>
            <p:nvPr/>
          </p:nvGrpSpPr>
          <p:grpSpPr>
            <a:xfrm>
              <a:off x="15240087" y="1631602"/>
              <a:ext cx="2539691" cy="1811573"/>
              <a:chOff x="12969181" y="3713639"/>
              <a:chExt cx="2539691" cy="1811573"/>
            </a:xfrm>
          </p:grpSpPr>
          <p:sp>
            <p:nvSpPr>
              <p:cNvPr id="52" name="不完整圆 51">
                <a:extLst>
                  <a:ext uri="{FF2B5EF4-FFF2-40B4-BE49-F238E27FC236}">
                    <a16:creationId xmlns:a16="http://schemas.microsoft.com/office/drawing/2014/main" id="{B3DECDED-3FD9-5360-5CA4-F80C3A3AB89B}"/>
                  </a:ext>
                </a:extLst>
              </p:cNvPr>
              <p:cNvSpPr/>
              <p:nvPr/>
            </p:nvSpPr>
            <p:spPr>
              <a:xfrm>
                <a:off x="13058683" y="3845544"/>
                <a:ext cx="2450189" cy="1679668"/>
              </a:xfrm>
              <a:prstGeom prst="pie">
                <a:avLst>
                  <a:gd name="adj1" fmla="val 0"/>
                  <a:gd name="adj2" fmla="val 4888894"/>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53" name="不完整圆 52">
                <a:extLst>
                  <a:ext uri="{FF2B5EF4-FFF2-40B4-BE49-F238E27FC236}">
                    <a16:creationId xmlns:a16="http://schemas.microsoft.com/office/drawing/2014/main" id="{E3989B70-3D70-CA46-3400-30F6AD033013}"/>
                  </a:ext>
                </a:extLst>
              </p:cNvPr>
              <p:cNvSpPr/>
              <p:nvPr/>
            </p:nvSpPr>
            <p:spPr>
              <a:xfrm>
                <a:off x="13058683" y="3809365"/>
                <a:ext cx="2418455" cy="1679668"/>
              </a:xfrm>
              <a:prstGeom prst="pie">
                <a:avLst>
                  <a:gd name="adj1" fmla="val 0"/>
                  <a:gd name="adj2" fmla="val 4888894"/>
                </a:avLst>
              </a:prstGeom>
              <a:solidFill>
                <a:srgbClr val="61CBF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54" name="不完整圆 53">
                <a:extLst>
                  <a:ext uri="{FF2B5EF4-FFF2-40B4-BE49-F238E27FC236}">
                    <a16:creationId xmlns:a16="http://schemas.microsoft.com/office/drawing/2014/main" id="{F07F185E-6104-E3C7-A4EF-7311F90612DC}"/>
                  </a:ext>
                </a:extLst>
              </p:cNvPr>
              <p:cNvSpPr/>
              <p:nvPr/>
            </p:nvSpPr>
            <p:spPr>
              <a:xfrm>
                <a:off x="13000915" y="3763314"/>
                <a:ext cx="2450189" cy="1679668"/>
              </a:xfrm>
              <a:prstGeom prst="pie">
                <a:avLst>
                  <a:gd name="adj1" fmla="val 0"/>
                  <a:gd name="adj2" fmla="val 4888894"/>
                </a:avLst>
              </a:prstGeom>
              <a:solidFill>
                <a:srgbClr val="E9713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51" name="不完整圆 50">
                <a:extLst>
                  <a:ext uri="{FF2B5EF4-FFF2-40B4-BE49-F238E27FC236}">
                    <a16:creationId xmlns:a16="http://schemas.microsoft.com/office/drawing/2014/main" id="{63ADD738-F310-A950-5FD7-4E7640F05141}"/>
                  </a:ext>
                </a:extLst>
              </p:cNvPr>
              <p:cNvSpPr/>
              <p:nvPr/>
            </p:nvSpPr>
            <p:spPr>
              <a:xfrm>
                <a:off x="12969181" y="3713639"/>
                <a:ext cx="2450189" cy="1679668"/>
              </a:xfrm>
              <a:prstGeom prst="pie">
                <a:avLst>
                  <a:gd name="adj1" fmla="val 0"/>
                  <a:gd name="adj2" fmla="val 4888894"/>
                </a:avLst>
              </a:prstGeom>
              <a:solidFill>
                <a:srgbClr val="D86EC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grpSp>
        <p:grpSp>
          <p:nvGrpSpPr>
            <p:cNvPr id="67" name="组合 66">
              <a:extLst>
                <a:ext uri="{FF2B5EF4-FFF2-40B4-BE49-F238E27FC236}">
                  <a16:creationId xmlns:a16="http://schemas.microsoft.com/office/drawing/2014/main" id="{411D5AE3-13DC-77FA-ACB4-FA4F9C4C0728}"/>
                </a:ext>
              </a:extLst>
            </p:cNvPr>
            <p:cNvGrpSpPr/>
            <p:nvPr/>
          </p:nvGrpSpPr>
          <p:grpSpPr>
            <a:xfrm>
              <a:off x="12883620" y="734122"/>
              <a:ext cx="4883481" cy="2584958"/>
              <a:chOff x="6014719" y="2066121"/>
              <a:chExt cx="4883481" cy="2584958"/>
            </a:xfrm>
          </p:grpSpPr>
          <p:cxnSp>
            <p:nvCxnSpPr>
              <p:cNvPr id="34" name="直接箭头连接符 33">
                <a:extLst>
                  <a:ext uri="{FF2B5EF4-FFF2-40B4-BE49-F238E27FC236}">
                    <a16:creationId xmlns:a16="http://schemas.microsoft.com/office/drawing/2014/main" id="{F249FBDA-71B7-3ACC-5482-1250949CC8E8}"/>
                  </a:ext>
                </a:extLst>
              </p:cNvPr>
              <p:cNvCxnSpPr>
                <a:cxnSpLocks/>
              </p:cNvCxnSpPr>
              <p:nvPr/>
            </p:nvCxnSpPr>
            <p:spPr>
              <a:xfrm>
                <a:off x="6014719" y="3708060"/>
                <a:ext cx="3623723" cy="116808"/>
              </a:xfrm>
              <a:prstGeom prst="straightConnector1">
                <a:avLst/>
              </a:prstGeom>
              <a:ln w="38100">
                <a:solidFill>
                  <a:schemeClr val="accent4">
                    <a:lumMod val="60000"/>
                    <a:lumOff val="40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39" name="直接箭头连接符 38">
                <a:extLst>
                  <a:ext uri="{FF2B5EF4-FFF2-40B4-BE49-F238E27FC236}">
                    <a16:creationId xmlns:a16="http://schemas.microsoft.com/office/drawing/2014/main" id="{3A330553-7A0A-9A87-CD10-FE15CE7B3F67}"/>
                  </a:ext>
                </a:extLst>
              </p:cNvPr>
              <p:cNvCxnSpPr>
                <a:cxnSpLocks/>
              </p:cNvCxnSpPr>
              <p:nvPr/>
            </p:nvCxnSpPr>
            <p:spPr>
              <a:xfrm>
                <a:off x="6748766" y="2388699"/>
                <a:ext cx="2889676" cy="1470444"/>
              </a:xfrm>
              <a:prstGeom prst="straightConnector1">
                <a:avLst/>
              </a:prstGeom>
              <a:ln w="38100">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42" name="直接箭头连接符 41">
                <a:extLst>
                  <a:ext uri="{FF2B5EF4-FFF2-40B4-BE49-F238E27FC236}">
                    <a16:creationId xmlns:a16="http://schemas.microsoft.com/office/drawing/2014/main" id="{BBD9815B-D5BC-9740-307D-47FDFE2D4F3B}"/>
                  </a:ext>
                </a:extLst>
              </p:cNvPr>
              <p:cNvCxnSpPr>
                <a:cxnSpLocks/>
              </p:cNvCxnSpPr>
              <p:nvPr/>
            </p:nvCxnSpPr>
            <p:spPr>
              <a:xfrm>
                <a:off x="7822747" y="2066121"/>
                <a:ext cx="1820874" cy="1794961"/>
              </a:xfrm>
              <a:prstGeom prst="straightConnector1">
                <a:avLst/>
              </a:prstGeom>
              <a:ln w="38100">
                <a:solidFill>
                  <a:schemeClr val="accent5">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3" name="直接箭头连接符 42">
                <a:extLst>
                  <a:ext uri="{FF2B5EF4-FFF2-40B4-BE49-F238E27FC236}">
                    <a16:creationId xmlns:a16="http://schemas.microsoft.com/office/drawing/2014/main" id="{D685640F-B298-5E48-3C87-E5877D1B6162}"/>
                  </a:ext>
                </a:extLst>
              </p:cNvPr>
              <p:cNvCxnSpPr>
                <a:cxnSpLocks/>
              </p:cNvCxnSpPr>
              <p:nvPr/>
            </p:nvCxnSpPr>
            <p:spPr>
              <a:xfrm>
                <a:off x="9243306" y="2102876"/>
                <a:ext cx="400315" cy="1748273"/>
              </a:xfrm>
              <a:prstGeom prst="straightConnector1">
                <a:avLst/>
              </a:prstGeom>
              <a:ln w="38100">
                <a:solidFill>
                  <a:srgbClr val="00B050"/>
                </a:solidFill>
                <a:prstDash val="lgDashDotDot"/>
                <a:tailEnd type="triangle"/>
              </a:ln>
            </p:spPr>
            <p:style>
              <a:lnRef idx="2">
                <a:schemeClr val="accent1"/>
              </a:lnRef>
              <a:fillRef idx="0">
                <a:schemeClr val="accent1"/>
              </a:fillRef>
              <a:effectRef idx="1">
                <a:schemeClr val="accent1"/>
              </a:effectRef>
              <a:fontRef idx="minor">
                <a:schemeClr val="tx1"/>
              </a:fontRef>
            </p:style>
          </p:cxnSp>
          <p:sp>
            <p:nvSpPr>
              <p:cNvPr id="44" name="平行四边形 43">
                <a:extLst>
                  <a:ext uri="{FF2B5EF4-FFF2-40B4-BE49-F238E27FC236}">
                    <a16:creationId xmlns:a16="http://schemas.microsoft.com/office/drawing/2014/main" id="{E766A8E8-0DD4-A56B-86B5-9FB15E1C7708}"/>
                  </a:ext>
                </a:extLst>
              </p:cNvPr>
              <p:cNvSpPr/>
              <p:nvPr/>
            </p:nvSpPr>
            <p:spPr>
              <a:xfrm rot="20099001">
                <a:off x="9374180" y="3649282"/>
                <a:ext cx="455274" cy="358884"/>
              </a:xfrm>
              <a:prstGeom prst="parallelogram">
                <a:avLst>
                  <a:gd name="adj" fmla="val 44998"/>
                </a:avLst>
              </a:prstGeom>
              <a:solidFill>
                <a:srgbClr val="FFFF00">
                  <a:alpha val="5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57" name="文本框 56">
                <a:extLst>
                  <a:ext uri="{FF2B5EF4-FFF2-40B4-BE49-F238E27FC236}">
                    <a16:creationId xmlns:a16="http://schemas.microsoft.com/office/drawing/2014/main" id="{8FBBF5E6-B3B0-9ACE-F8B9-300622F22882}"/>
                  </a:ext>
                </a:extLst>
              </p:cNvPr>
              <p:cNvSpPr txBox="1"/>
              <p:nvPr/>
            </p:nvSpPr>
            <p:spPr>
              <a:xfrm>
                <a:off x="9472928" y="3254933"/>
                <a:ext cx="1425272" cy="369332"/>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Metasurface </a:t>
                </a:r>
                <a:endParaRPr lang="zh-CN" altLang="en-US" b="1" dirty="0">
                  <a:latin typeface="Times New Roman" panose="02020603050405020304" pitchFamily="18" charset="0"/>
                  <a:cs typeface="Times New Roman" panose="02020603050405020304" pitchFamily="18" charset="0"/>
                </a:endParaRPr>
              </a:p>
            </p:txBody>
          </p:sp>
          <p:sp>
            <p:nvSpPr>
              <p:cNvPr id="62" name="文本框 61">
                <a:extLst>
                  <a:ext uri="{FF2B5EF4-FFF2-40B4-BE49-F238E27FC236}">
                    <a16:creationId xmlns:a16="http://schemas.microsoft.com/office/drawing/2014/main" id="{C7B92088-AB2B-5B1D-156A-7A9A8B561AE7}"/>
                  </a:ext>
                </a:extLst>
              </p:cNvPr>
              <p:cNvSpPr txBox="1"/>
              <p:nvPr/>
            </p:nvSpPr>
            <p:spPr>
              <a:xfrm>
                <a:off x="9451449" y="3727749"/>
                <a:ext cx="1381606" cy="923330"/>
              </a:xfrm>
              <a:prstGeom prst="rect">
                <a:avLst/>
              </a:prstGeom>
              <a:noFill/>
            </p:spPr>
            <p:txBody>
              <a:bodyPr wrap="square" rtlCol="0">
                <a:spAutoFit/>
              </a:bodyPr>
              <a:lstStyle/>
              <a:p>
                <a:pPr algn="ctr"/>
                <a:r>
                  <a:rPr lang="en-US" altLang="zh-CN" b="1" dirty="0">
                    <a:solidFill>
                      <a:schemeClr val="bg1"/>
                    </a:solidFill>
                    <a:latin typeface="Times New Roman" panose="02020603050405020304" pitchFamily="18" charset="0"/>
                    <a:cs typeface="Times New Roman" panose="02020603050405020304" pitchFamily="18" charset="0"/>
                  </a:rPr>
                  <a:t>Steering and scattering</a:t>
                </a:r>
                <a:endParaRPr lang="zh-CN" altLang="en-US" b="1" dirty="0">
                  <a:solidFill>
                    <a:schemeClr val="bg1"/>
                  </a:solidFill>
                  <a:latin typeface="Times New Roman" panose="02020603050405020304" pitchFamily="18" charset="0"/>
                  <a:cs typeface="Times New Roman" panose="02020603050405020304" pitchFamily="18" charset="0"/>
                </a:endParaRPr>
              </a:p>
            </p:txBody>
          </p:sp>
        </p:grpSp>
      </p:grpSp>
      <p:sp>
        <p:nvSpPr>
          <p:cNvPr id="64" name="文本框 63">
            <a:extLst>
              <a:ext uri="{FF2B5EF4-FFF2-40B4-BE49-F238E27FC236}">
                <a16:creationId xmlns:a16="http://schemas.microsoft.com/office/drawing/2014/main" id="{367F167E-F077-5D5F-B164-C53C990AE53E}"/>
              </a:ext>
            </a:extLst>
          </p:cNvPr>
          <p:cNvSpPr txBox="1"/>
          <p:nvPr/>
        </p:nvSpPr>
        <p:spPr>
          <a:xfrm>
            <a:off x="9577169" y="1756858"/>
            <a:ext cx="1691489" cy="369332"/>
          </a:xfrm>
          <a:prstGeom prst="rect">
            <a:avLst/>
          </a:prstGeom>
          <a:noFill/>
        </p:spPr>
        <p:txBody>
          <a:bodyPr wrap="none" rtlCol="0">
            <a:spAutoFit/>
          </a:bodyPr>
          <a:lstStyle/>
          <a:p>
            <a:pPr algn="ctr"/>
            <a:r>
              <a:rPr lang="en-US" altLang="zh-CN" b="1" dirty="0">
                <a:latin typeface="Times New Roman" panose="02020603050405020304" pitchFamily="18" charset="0"/>
                <a:cs typeface="Times New Roman" panose="02020603050405020304" pitchFamily="18" charset="0"/>
              </a:rPr>
              <a:t>GNSS satellites</a:t>
            </a:r>
            <a:endParaRPr lang="zh-CN" altLang="en-US" b="1" dirty="0">
              <a:latin typeface="Times New Roman" panose="02020603050405020304" pitchFamily="18" charset="0"/>
              <a:cs typeface="Times New Roman" panose="02020603050405020304" pitchFamily="18" charset="0"/>
            </a:endParaRPr>
          </a:p>
        </p:txBody>
      </p:sp>
      <p:grpSp>
        <p:nvGrpSpPr>
          <p:cNvPr id="74" name="组合 73">
            <a:extLst>
              <a:ext uri="{FF2B5EF4-FFF2-40B4-BE49-F238E27FC236}">
                <a16:creationId xmlns:a16="http://schemas.microsoft.com/office/drawing/2014/main" id="{11EB7217-0ECA-BA55-3C1C-B78F5CDB1A3B}"/>
              </a:ext>
            </a:extLst>
          </p:cNvPr>
          <p:cNvGrpSpPr/>
          <p:nvPr/>
        </p:nvGrpSpPr>
        <p:grpSpPr>
          <a:xfrm>
            <a:off x="5929343" y="2106491"/>
            <a:ext cx="3910512" cy="3382576"/>
            <a:chOff x="13776187" y="3960003"/>
            <a:chExt cx="3910512" cy="3382576"/>
          </a:xfrm>
        </p:grpSpPr>
        <p:sp>
          <p:nvSpPr>
            <p:cNvPr id="36" name="不完整圆 35">
              <a:extLst>
                <a:ext uri="{FF2B5EF4-FFF2-40B4-BE49-F238E27FC236}">
                  <a16:creationId xmlns:a16="http://schemas.microsoft.com/office/drawing/2014/main" id="{FD6CB6F8-7C2D-A76A-E6BD-4B252B5E878E}"/>
                </a:ext>
              </a:extLst>
            </p:cNvPr>
            <p:cNvSpPr/>
            <p:nvPr/>
          </p:nvSpPr>
          <p:spPr>
            <a:xfrm>
              <a:off x="15010033" y="5339554"/>
              <a:ext cx="2638002" cy="1992278"/>
            </a:xfrm>
            <a:prstGeom prst="pie">
              <a:avLst>
                <a:gd name="adj1" fmla="val 0"/>
                <a:gd name="adj2" fmla="val 5647323"/>
              </a:avLst>
            </a:prstGeom>
            <a:solidFill>
              <a:srgbClr val="D86EC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37" name="不完整圆 36">
              <a:extLst>
                <a:ext uri="{FF2B5EF4-FFF2-40B4-BE49-F238E27FC236}">
                  <a16:creationId xmlns:a16="http://schemas.microsoft.com/office/drawing/2014/main" id="{FDE5A6EC-BE73-F771-5215-9BA93A64B6AC}"/>
                </a:ext>
              </a:extLst>
            </p:cNvPr>
            <p:cNvSpPr/>
            <p:nvPr/>
          </p:nvSpPr>
          <p:spPr>
            <a:xfrm>
              <a:off x="14798730" y="5299059"/>
              <a:ext cx="2887969" cy="2043520"/>
            </a:xfrm>
            <a:prstGeom prst="pie">
              <a:avLst>
                <a:gd name="adj1" fmla="val 0"/>
                <a:gd name="adj2" fmla="val 5194377"/>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49" name="不完整圆 48">
              <a:extLst>
                <a:ext uri="{FF2B5EF4-FFF2-40B4-BE49-F238E27FC236}">
                  <a16:creationId xmlns:a16="http://schemas.microsoft.com/office/drawing/2014/main" id="{BA845D07-C786-7002-2FEE-9D40F56DFDB9}"/>
                </a:ext>
              </a:extLst>
            </p:cNvPr>
            <p:cNvSpPr/>
            <p:nvPr/>
          </p:nvSpPr>
          <p:spPr>
            <a:xfrm>
              <a:off x="15096451" y="5295363"/>
              <a:ext cx="2367487" cy="1995059"/>
            </a:xfrm>
            <a:prstGeom prst="pie">
              <a:avLst>
                <a:gd name="adj1" fmla="val 0"/>
                <a:gd name="adj2" fmla="val 5652863"/>
              </a:avLst>
            </a:prstGeom>
            <a:solidFill>
              <a:srgbClr val="61CBF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50" name="不完整圆 49">
              <a:extLst>
                <a:ext uri="{FF2B5EF4-FFF2-40B4-BE49-F238E27FC236}">
                  <a16:creationId xmlns:a16="http://schemas.microsoft.com/office/drawing/2014/main" id="{F4A58868-5153-0C40-C1AE-26936DC8754A}"/>
                </a:ext>
              </a:extLst>
            </p:cNvPr>
            <p:cNvSpPr/>
            <p:nvPr/>
          </p:nvSpPr>
          <p:spPr>
            <a:xfrm>
              <a:off x="14935311" y="5295584"/>
              <a:ext cx="2640347" cy="1951498"/>
            </a:xfrm>
            <a:prstGeom prst="pie">
              <a:avLst>
                <a:gd name="adj1" fmla="val 0"/>
                <a:gd name="adj2" fmla="val 5666165"/>
              </a:avLst>
            </a:prstGeom>
            <a:solidFill>
              <a:srgbClr val="E9713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grpSp>
          <p:nvGrpSpPr>
            <p:cNvPr id="70" name="组合 69">
              <a:extLst>
                <a:ext uri="{FF2B5EF4-FFF2-40B4-BE49-F238E27FC236}">
                  <a16:creationId xmlns:a16="http://schemas.microsoft.com/office/drawing/2014/main" id="{E7A1C7D3-F0D2-2190-32F5-B13AE5D7271C}"/>
                </a:ext>
              </a:extLst>
            </p:cNvPr>
            <p:cNvGrpSpPr/>
            <p:nvPr/>
          </p:nvGrpSpPr>
          <p:grpSpPr>
            <a:xfrm>
              <a:off x="13776187" y="3960003"/>
              <a:ext cx="3762473" cy="3255705"/>
              <a:chOff x="6014719" y="2055387"/>
              <a:chExt cx="3762473" cy="3255705"/>
            </a:xfrm>
          </p:grpSpPr>
          <p:cxnSp>
            <p:nvCxnSpPr>
              <p:cNvPr id="26" name="直接箭头连接符 25">
                <a:extLst>
                  <a:ext uri="{FF2B5EF4-FFF2-40B4-BE49-F238E27FC236}">
                    <a16:creationId xmlns:a16="http://schemas.microsoft.com/office/drawing/2014/main" id="{E3195E3D-E010-892C-9D2C-25176B39C681}"/>
                  </a:ext>
                </a:extLst>
              </p:cNvPr>
              <p:cNvCxnSpPr>
                <a:cxnSpLocks/>
              </p:cNvCxnSpPr>
              <p:nvPr/>
            </p:nvCxnSpPr>
            <p:spPr>
              <a:xfrm>
                <a:off x="7822747" y="2055387"/>
                <a:ext cx="707680" cy="2336596"/>
              </a:xfrm>
              <a:prstGeom prst="straightConnector1">
                <a:avLst/>
              </a:prstGeom>
              <a:ln w="38100">
                <a:solidFill>
                  <a:schemeClr val="accent5">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7" name="直接箭头连接符 26">
                <a:extLst>
                  <a:ext uri="{FF2B5EF4-FFF2-40B4-BE49-F238E27FC236}">
                    <a16:creationId xmlns:a16="http://schemas.microsoft.com/office/drawing/2014/main" id="{8B3A5088-3BD3-D360-6188-5E3DF888490D}"/>
                  </a:ext>
                </a:extLst>
              </p:cNvPr>
              <p:cNvCxnSpPr>
                <a:cxnSpLocks/>
              </p:cNvCxnSpPr>
              <p:nvPr/>
            </p:nvCxnSpPr>
            <p:spPr>
              <a:xfrm>
                <a:off x="6014719" y="3710788"/>
                <a:ext cx="2495733" cy="681195"/>
              </a:xfrm>
              <a:prstGeom prst="straightConnector1">
                <a:avLst/>
              </a:prstGeom>
              <a:ln w="38100">
                <a:solidFill>
                  <a:schemeClr val="accent4">
                    <a:lumMod val="60000"/>
                    <a:lumOff val="40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30" name="直接箭头连接符 29">
                <a:extLst>
                  <a:ext uri="{FF2B5EF4-FFF2-40B4-BE49-F238E27FC236}">
                    <a16:creationId xmlns:a16="http://schemas.microsoft.com/office/drawing/2014/main" id="{8D9493FF-ECF5-99DA-FBB1-1CFCF40FD657}"/>
                  </a:ext>
                </a:extLst>
              </p:cNvPr>
              <p:cNvCxnSpPr>
                <a:cxnSpLocks/>
              </p:cNvCxnSpPr>
              <p:nvPr/>
            </p:nvCxnSpPr>
            <p:spPr>
              <a:xfrm flipH="1">
                <a:off x="8510452" y="2102876"/>
                <a:ext cx="727674" cy="2289106"/>
              </a:xfrm>
              <a:prstGeom prst="straightConnector1">
                <a:avLst/>
              </a:prstGeom>
              <a:ln w="38100">
                <a:solidFill>
                  <a:srgbClr val="00B050"/>
                </a:solidFill>
                <a:prstDash val="lgDashDotDot"/>
                <a:tailEnd type="triangle"/>
              </a:ln>
            </p:spPr>
            <p:style>
              <a:lnRef idx="2">
                <a:schemeClr val="accent1"/>
              </a:lnRef>
              <a:fillRef idx="0">
                <a:schemeClr val="accent1"/>
              </a:fillRef>
              <a:effectRef idx="1">
                <a:schemeClr val="accent1"/>
              </a:effectRef>
              <a:fontRef idx="minor">
                <a:schemeClr val="tx1"/>
              </a:fontRef>
            </p:style>
          </p:cxnSp>
          <p:cxnSp>
            <p:nvCxnSpPr>
              <p:cNvPr id="31" name="直接箭头连接符 30">
                <a:extLst>
                  <a:ext uri="{FF2B5EF4-FFF2-40B4-BE49-F238E27FC236}">
                    <a16:creationId xmlns:a16="http://schemas.microsoft.com/office/drawing/2014/main" id="{92277ED8-E833-0B02-0116-B101A06A3E1B}"/>
                  </a:ext>
                </a:extLst>
              </p:cNvPr>
              <p:cNvCxnSpPr>
                <a:cxnSpLocks/>
              </p:cNvCxnSpPr>
              <p:nvPr/>
            </p:nvCxnSpPr>
            <p:spPr>
              <a:xfrm>
                <a:off x="6769232" y="2385692"/>
                <a:ext cx="1746399" cy="2003786"/>
              </a:xfrm>
              <a:prstGeom prst="straightConnector1">
                <a:avLst/>
              </a:prstGeom>
              <a:ln w="38100">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2" name="平行四边形 31">
                <a:extLst>
                  <a:ext uri="{FF2B5EF4-FFF2-40B4-BE49-F238E27FC236}">
                    <a16:creationId xmlns:a16="http://schemas.microsoft.com/office/drawing/2014/main" id="{2500CB31-91D6-ADC5-DA55-C697FE42B01F}"/>
                  </a:ext>
                </a:extLst>
              </p:cNvPr>
              <p:cNvSpPr/>
              <p:nvPr/>
            </p:nvSpPr>
            <p:spPr>
              <a:xfrm rot="20099001">
                <a:off x="8282816" y="4193573"/>
                <a:ext cx="455274" cy="358884"/>
              </a:xfrm>
              <a:prstGeom prst="parallelogram">
                <a:avLst>
                  <a:gd name="adj" fmla="val 44998"/>
                </a:avLst>
              </a:prstGeom>
              <a:solidFill>
                <a:srgbClr val="FFFF00">
                  <a:alpha val="5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56" name="文本框 55">
                <a:extLst>
                  <a:ext uri="{FF2B5EF4-FFF2-40B4-BE49-F238E27FC236}">
                    <a16:creationId xmlns:a16="http://schemas.microsoft.com/office/drawing/2014/main" id="{C3CF6C5F-8D33-1ABC-B0A7-791CC939C6B5}"/>
                  </a:ext>
                </a:extLst>
              </p:cNvPr>
              <p:cNvSpPr txBox="1"/>
              <p:nvPr/>
            </p:nvSpPr>
            <p:spPr>
              <a:xfrm>
                <a:off x="7041722" y="4347599"/>
                <a:ext cx="1439525" cy="369332"/>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Metasurface </a:t>
                </a:r>
                <a:endParaRPr lang="zh-CN" altLang="en-US" b="1" dirty="0">
                  <a:latin typeface="Times New Roman" panose="02020603050405020304" pitchFamily="18" charset="0"/>
                  <a:cs typeface="Times New Roman" panose="02020603050405020304" pitchFamily="18" charset="0"/>
                </a:endParaRPr>
              </a:p>
            </p:txBody>
          </p:sp>
          <p:sp>
            <p:nvSpPr>
              <p:cNvPr id="55" name="文本框 54">
                <a:extLst>
                  <a:ext uri="{FF2B5EF4-FFF2-40B4-BE49-F238E27FC236}">
                    <a16:creationId xmlns:a16="http://schemas.microsoft.com/office/drawing/2014/main" id="{E1F8B380-6CD6-30B6-052F-A3D45E42030F}"/>
                  </a:ext>
                </a:extLst>
              </p:cNvPr>
              <p:cNvSpPr txBox="1"/>
              <p:nvPr/>
            </p:nvSpPr>
            <p:spPr>
              <a:xfrm>
                <a:off x="8407512" y="4387762"/>
                <a:ext cx="1369680" cy="923330"/>
              </a:xfrm>
              <a:prstGeom prst="rect">
                <a:avLst/>
              </a:prstGeom>
              <a:noFill/>
            </p:spPr>
            <p:txBody>
              <a:bodyPr wrap="square" rtlCol="0">
                <a:spAutoFit/>
              </a:bodyPr>
              <a:lstStyle/>
              <a:p>
                <a:pPr algn="ctr"/>
                <a:r>
                  <a:rPr lang="en-US" altLang="zh-CN" b="1" dirty="0">
                    <a:solidFill>
                      <a:schemeClr val="bg1"/>
                    </a:solidFill>
                    <a:latin typeface="Times New Roman" panose="02020603050405020304" pitchFamily="18" charset="0"/>
                    <a:cs typeface="Times New Roman" panose="02020603050405020304" pitchFamily="18" charset="0"/>
                  </a:rPr>
                  <a:t>Steering and scattering</a:t>
                </a:r>
                <a:endParaRPr lang="zh-CN" altLang="en-US" b="1" dirty="0">
                  <a:solidFill>
                    <a:schemeClr val="bg1"/>
                  </a:solidFill>
                  <a:latin typeface="Times New Roman" panose="02020603050405020304" pitchFamily="18" charset="0"/>
                  <a:cs typeface="Times New Roman" panose="02020603050405020304" pitchFamily="18" charset="0"/>
                </a:endParaRPr>
              </a:p>
            </p:txBody>
          </p:sp>
        </p:grpSp>
      </p:grpSp>
      <p:grpSp>
        <p:nvGrpSpPr>
          <p:cNvPr id="73" name="组合 72">
            <a:extLst>
              <a:ext uri="{FF2B5EF4-FFF2-40B4-BE49-F238E27FC236}">
                <a16:creationId xmlns:a16="http://schemas.microsoft.com/office/drawing/2014/main" id="{B73A9857-20E9-C31F-70C1-D1C17E61D3AF}"/>
              </a:ext>
            </a:extLst>
          </p:cNvPr>
          <p:cNvGrpSpPr/>
          <p:nvPr/>
        </p:nvGrpSpPr>
        <p:grpSpPr>
          <a:xfrm>
            <a:off x="9987674" y="2385692"/>
            <a:ext cx="2848524" cy="2563116"/>
            <a:chOff x="9987674" y="2385692"/>
            <a:chExt cx="2848524" cy="2563116"/>
          </a:xfrm>
        </p:grpSpPr>
        <p:grpSp>
          <p:nvGrpSpPr>
            <p:cNvPr id="72" name="组合 71">
              <a:extLst>
                <a:ext uri="{FF2B5EF4-FFF2-40B4-BE49-F238E27FC236}">
                  <a16:creationId xmlns:a16="http://schemas.microsoft.com/office/drawing/2014/main" id="{851B6036-58CB-E3D4-3B00-5DC448842E71}"/>
                </a:ext>
              </a:extLst>
            </p:cNvPr>
            <p:cNvGrpSpPr/>
            <p:nvPr/>
          </p:nvGrpSpPr>
          <p:grpSpPr>
            <a:xfrm>
              <a:off x="9987674" y="2385692"/>
              <a:ext cx="2848524" cy="2445093"/>
              <a:chOff x="9987674" y="2385692"/>
              <a:chExt cx="2848524" cy="2445093"/>
            </a:xfrm>
          </p:grpSpPr>
          <p:sp>
            <p:nvSpPr>
              <p:cNvPr id="59" name="不完整圆 58">
                <a:extLst>
                  <a:ext uri="{FF2B5EF4-FFF2-40B4-BE49-F238E27FC236}">
                    <a16:creationId xmlns:a16="http://schemas.microsoft.com/office/drawing/2014/main" id="{F909B885-9F4C-463B-FFEC-012EE9322943}"/>
                  </a:ext>
                </a:extLst>
              </p:cNvPr>
              <p:cNvSpPr/>
              <p:nvPr/>
            </p:nvSpPr>
            <p:spPr>
              <a:xfrm rot="19587019" flipH="1">
                <a:off x="9987674" y="3151117"/>
                <a:ext cx="2848524" cy="1679668"/>
              </a:xfrm>
              <a:prstGeom prst="pie">
                <a:avLst>
                  <a:gd name="adj1" fmla="val 19517096"/>
                  <a:gd name="adj2" fmla="val 4162790"/>
                </a:avLst>
              </a:prstGeom>
              <a:solidFill>
                <a:schemeClr val="bg1">
                  <a:lumMod val="6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60" name="文本框 59">
                <a:extLst>
                  <a:ext uri="{FF2B5EF4-FFF2-40B4-BE49-F238E27FC236}">
                    <a16:creationId xmlns:a16="http://schemas.microsoft.com/office/drawing/2014/main" id="{8787D01B-8694-BB9C-1BBC-272FE8E26EB9}"/>
                  </a:ext>
                </a:extLst>
              </p:cNvPr>
              <p:cNvSpPr txBox="1"/>
              <p:nvPr/>
            </p:nvSpPr>
            <p:spPr>
              <a:xfrm>
                <a:off x="10688044" y="3367218"/>
                <a:ext cx="1598859" cy="369332"/>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Metasurface </a:t>
                </a:r>
                <a:endParaRPr lang="zh-CN" altLang="en-US" b="1" dirty="0">
                  <a:latin typeface="Times New Roman" panose="02020603050405020304" pitchFamily="18" charset="0"/>
                  <a:cs typeface="Times New Roman" panose="02020603050405020304" pitchFamily="18" charset="0"/>
                </a:endParaRPr>
              </a:p>
            </p:txBody>
          </p:sp>
          <p:cxnSp>
            <p:nvCxnSpPr>
              <p:cNvPr id="61" name="直接箭头连接符 60">
                <a:extLst>
                  <a:ext uri="{FF2B5EF4-FFF2-40B4-BE49-F238E27FC236}">
                    <a16:creationId xmlns:a16="http://schemas.microsoft.com/office/drawing/2014/main" id="{DE99AB4A-5D4A-DE2A-BD59-5CBD9AB010DE}"/>
                  </a:ext>
                </a:extLst>
              </p:cNvPr>
              <p:cNvCxnSpPr>
                <a:cxnSpLocks/>
              </p:cNvCxnSpPr>
              <p:nvPr/>
            </p:nvCxnSpPr>
            <p:spPr>
              <a:xfrm flipH="1">
                <a:off x="11341667" y="2385692"/>
                <a:ext cx="179442" cy="1618419"/>
              </a:xfrm>
              <a:prstGeom prst="straightConnector1">
                <a:avLst/>
              </a:prstGeom>
              <a:ln w="38100">
                <a:solidFill>
                  <a:schemeClr val="tx1">
                    <a:lumMod val="50000"/>
                    <a:lumOff val="50000"/>
                  </a:schemeClr>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65" name="平行四边形 64">
                <a:extLst>
                  <a:ext uri="{FF2B5EF4-FFF2-40B4-BE49-F238E27FC236}">
                    <a16:creationId xmlns:a16="http://schemas.microsoft.com/office/drawing/2014/main" id="{E20E7E37-7B66-AF85-821A-071477C7497E}"/>
                  </a:ext>
                </a:extLst>
              </p:cNvPr>
              <p:cNvSpPr/>
              <p:nvPr/>
            </p:nvSpPr>
            <p:spPr>
              <a:xfrm rot="5400000">
                <a:off x="11114030" y="3811509"/>
                <a:ext cx="455274" cy="358884"/>
              </a:xfrm>
              <a:prstGeom prst="parallelogram">
                <a:avLst>
                  <a:gd name="adj" fmla="val 44998"/>
                </a:avLst>
              </a:prstGeom>
              <a:solidFill>
                <a:srgbClr val="FFFF00">
                  <a:alpha val="5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sp>
          <p:nvSpPr>
            <p:cNvPr id="63" name="文本框 62">
              <a:extLst>
                <a:ext uri="{FF2B5EF4-FFF2-40B4-BE49-F238E27FC236}">
                  <a16:creationId xmlns:a16="http://schemas.microsoft.com/office/drawing/2014/main" id="{CA4DA25C-93F4-1314-6B22-8D95F1B12C9A}"/>
                </a:ext>
              </a:extLst>
            </p:cNvPr>
            <p:cNvSpPr txBox="1"/>
            <p:nvPr/>
          </p:nvSpPr>
          <p:spPr>
            <a:xfrm>
              <a:off x="10284438" y="4025478"/>
              <a:ext cx="1205879" cy="923330"/>
            </a:xfrm>
            <a:prstGeom prst="rect">
              <a:avLst/>
            </a:prstGeom>
            <a:noFill/>
          </p:spPr>
          <p:txBody>
            <a:bodyPr wrap="square" rtlCol="0">
              <a:spAutoFit/>
            </a:bodyPr>
            <a:lstStyle/>
            <a:p>
              <a:pPr algn="ctr"/>
              <a:r>
                <a:rPr lang="en-US" altLang="zh-CN" b="1" dirty="0">
                  <a:solidFill>
                    <a:schemeClr val="bg1"/>
                  </a:solidFill>
                  <a:latin typeface="Times New Roman" panose="02020603050405020304" pitchFamily="18" charset="0"/>
                  <a:cs typeface="Times New Roman" panose="02020603050405020304" pitchFamily="18" charset="0"/>
                </a:rPr>
                <a:t>Steering and scattering</a:t>
              </a:r>
              <a:endParaRPr lang="zh-CN" altLang="en-US" b="1" dirty="0">
                <a:solidFill>
                  <a:schemeClr val="bg1"/>
                </a:solidFill>
                <a:latin typeface="Times New Roman" panose="02020603050405020304" pitchFamily="18" charset="0"/>
                <a:cs typeface="Times New Roman" panose="02020603050405020304" pitchFamily="18" charset="0"/>
              </a:endParaRPr>
            </a:p>
          </p:txBody>
        </p:sp>
      </p:grpSp>
      <p:sp>
        <p:nvSpPr>
          <p:cNvPr id="75" name="文本框 74">
            <a:extLst>
              <a:ext uri="{FF2B5EF4-FFF2-40B4-BE49-F238E27FC236}">
                <a16:creationId xmlns:a16="http://schemas.microsoft.com/office/drawing/2014/main" id="{15B254F6-D500-323F-4163-DD3294F00C4E}"/>
              </a:ext>
            </a:extLst>
          </p:cNvPr>
          <p:cNvSpPr txBox="1"/>
          <p:nvPr/>
        </p:nvSpPr>
        <p:spPr>
          <a:xfrm>
            <a:off x="7800937" y="5616215"/>
            <a:ext cx="3629224" cy="830997"/>
          </a:xfrm>
          <a:prstGeom prst="rect">
            <a:avLst/>
          </a:prstGeom>
          <a:noFill/>
        </p:spPr>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rPr>
              <a:t>Attach metasurface on the windows and walls</a:t>
            </a:r>
            <a:endParaRPr lang="zh-CN" altLang="en-US" sz="2400" b="1" dirty="0">
              <a:latin typeface="Times New Roman" panose="02020603050405020304" pitchFamily="18" charset="0"/>
              <a:cs typeface="Times New Roman" panose="02020603050405020304" pitchFamily="18" charset="0"/>
            </a:endParaRPr>
          </a:p>
        </p:txBody>
      </p:sp>
      <p:sp>
        <p:nvSpPr>
          <p:cNvPr id="76" name="矩形 75">
            <a:extLst>
              <a:ext uri="{FF2B5EF4-FFF2-40B4-BE49-F238E27FC236}">
                <a16:creationId xmlns:a16="http://schemas.microsoft.com/office/drawing/2014/main" id="{1E22B7BB-1CB3-C707-85C9-8CE887E5B9C1}"/>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Our idea: Design passive metasurface to </a:t>
            </a:r>
          </a:p>
          <a:p>
            <a:pPr algn="ctr"/>
            <a:r>
              <a:rPr lang="en-US" altLang="zh-CN" sz="3200" b="1" dirty="0">
                <a:latin typeface="Arial" panose="020B0604020202020204" pitchFamily="34" charset="0"/>
                <a:cs typeface="Arial" panose="020B0604020202020204" pitchFamily="34" charset="0"/>
              </a:rPr>
              <a:t>enhance GNSS signals indoors</a:t>
            </a:r>
          </a:p>
        </p:txBody>
      </p:sp>
      <p:pic>
        <p:nvPicPr>
          <p:cNvPr id="8" name="图片 7">
            <a:extLst>
              <a:ext uri="{FF2B5EF4-FFF2-40B4-BE49-F238E27FC236}">
                <a16:creationId xmlns:a16="http://schemas.microsoft.com/office/drawing/2014/main" id="{814DC3FF-63E9-065D-5D38-1B43EFADB787}"/>
              </a:ext>
            </a:extLst>
          </p:cNvPr>
          <p:cNvPicPr>
            <a:picLocks noChangeAspect="1"/>
          </p:cNvPicPr>
          <p:nvPr/>
        </p:nvPicPr>
        <p:blipFill>
          <a:blip r:embed="rId17"/>
          <a:stretch>
            <a:fillRect/>
          </a:stretch>
        </p:blipFill>
        <p:spPr>
          <a:xfrm>
            <a:off x="12661762" y="1001783"/>
            <a:ext cx="7379658" cy="5833130"/>
          </a:xfrm>
          <a:prstGeom prst="rect">
            <a:avLst/>
          </a:prstGeom>
        </p:spPr>
      </p:pic>
      <p:sp>
        <p:nvSpPr>
          <p:cNvPr id="71" name="内容占位符 2">
            <a:extLst>
              <a:ext uri="{FF2B5EF4-FFF2-40B4-BE49-F238E27FC236}">
                <a16:creationId xmlns:a16="http://schemas.microsoft.com/office/drawing/2014/main" id="{FB7CC06E-8936-6EBF-F89F-E5B0F7B8E17F}"/>
              </a:ext>
            </a:extLst>
          </p:cNvPr>
          <p:cNvSpPr>
            <a:spLocks noGrp="1"/>
          </p:cNvSpPr>
          <p:nvPr>
            <p:ph idx="1"/>
          </p:nvPr>
        </p:nvSpPr>
        <p:spPr>
          <a:xfrm>
            <a:off x="13172544" y="5434601"/>
            <a:ext cx="6680954" cy="1209152"/>
          </a:xfrm>
        </p:spPr>
        <p:txBody>
          <a:bodyPr>
            <a:normAutofit fontScale="92500" lnSpcReduction="10000"/>
          </a:bodyPr>
          <a:lstStyle/>
          <a:p>
            <a:r>
              <a:rPr lang="en-US" altLang="zh-CN" sz="2400" b="1" dirty="0">
                <a:solidFill>
                  <a:srgbClr val="FF0000"/>
                </a:solidFill>
                <a:latin typeface="Arial" panose="020B0604020202020204" pitchFamily="34" charset="0"/>
                <a:cs typeface="Arial" panose="020B0604020202020204" pitchFamily="34" charset="0"/>
              </a:rPr>
              <a:t>Passive</a:t>
            </a:r>
            <a:r>
              <a:rPr lang="en-US" altLang="zh-CN" sz="2400" dirty="0">
                <a:latin typeface="Arial" panose="020B0604020202020204" pitchFamily="34" charset="0"/>
                <a:cs typeface="Arial" panose="020B0604020202020204" pitchFamily="34" charset="0"/>
              </a:rPr>
              <a:t> (no power needed)</a:t>
            </a:r>
          </a:p>
          <a:p>
            <a:r>
              <a:rPr lang="en-US" altLang="zh-CN" sz="2400" b="1" dirty="0">
                <a:solidFill>
                  <a:srgbClr val="FF0000"/>
                </a:solidFill>
                <a:latin typeface="Arial" panose="020B0604020202020204" pitchFamily="34" charset="0"/>
                <a:cs typeface="Arial" panose="020B0604020202020204" pitchFamily="34" charset="0"/>
              </a:rPr>
              <a:t>Easy to deploy </a:t>
            </a:r>
          </a:p>
          <a:p>
            <a:r>
              <a:rPr lang="en-US" altLang="zh-CN" sz="2400" b="1" dirty="0">
                <a:solidFill>
                  <a:srgbClr val="FF0000"/>
                </a:solidFill>
                <a:latin typeface="Arial" panose="020B0604020202020204" pitchFamily="34" charset="0"/>
                <a:cs typeface="Arial" panose="020B0604020202020204" pitchFamily="34" charset="0"/>
              </a:rPr>
              <a:t>Cheap</a:t>
            </a:r>
            <a:r>
              <a:rPr lang="en-US" altLang="zh-CN" sz="2400" dirty="0">
                <a:latin typeface="Arial" panose="020B0604020202020204" pitchFamily="34" charset="0"/>
                <a:cs typeface="Arial" panose="020B0604020202020204" pitchFamily="34" charset="0"/>
              </a:rPr>
              <a:t> (martial cost of metasurface&lt; $5/m^2)</a:t>
            </a:r>
          </a:p>
        </p:txBody>
      </p:sp>
      <p:pic>
        <p:nvPicPr>
          <p:cNvPr id="78" name="Picture 2" descr="卡通风城市住宅公寓图片_装饰图案_设计元素-图行天下素材网">
            <a:extLst>
              <a:ext uri="{FF2B5EF4-FFF2-40B4-BE49-F238E27FC236}">
                <a16:creationId xmlns:a16="http://schemas.microsoft.com/office/drawing/2014/main" id="{397DBABB-69D6-7B4A-6B7F-0322605CF4D3}"/>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t="20423" b="6490"/>
          <a:stretch/>
        </p:blipFill>
        <p:spPr bwMode="auto">
          <a:xfrm>
            <a:off x="17064915" y="3055163"/>
            <a:ext cx="2976505" cy="2175428"/>
          </a:xfrm>
          <a:prstGeom prst="rect">
            <a:avLst/>
          </a:prstGeom>
          <a:noFill/>
          <a:extLst>
            <a:ext uri="{909E8E84-426E-40DD-AFC4-6F175D3DCCD1}">
              <a14:hiddenFill xmlns:a14="http://schemas.microsoft.com/office/drawing/2010/main">
                <a:solidFill>
                  <a:srgbClr val="FFFFFF"/>
                </a:solidFill>
              </a14:hiddenFill>
            </a:ext>
          </a:extLst>
        </p:spPr>
      </p:pic>
      <p:sp>
        <p:nvSpPr>
          <p:cNvPr id="86" name="文本框 85">
            <a:extLst>
              <a:ext uri="{FF2B5EF4-FFF2-40B4-BE49-F238E27FC236}">
                <a16:creationId xmlns:a16="http://schemas.microsoft.com/office/drawing/2014/main" id="{53103D69-4B29-9C99-9112-5145919AE57F}"/>
              </a:ext>
            </a:extLst>
          </p:cNvPr>
          <p:cNvSpPr txBox="1"/>
          <p:nvPr/>
        </p:nvSpPr>
        <p:spPr>
          <a:xfrm>
            <a:off x="16554503" y="1328903"/>
            <a:ext cx="3361542" cy="830997"/>
          </a:xfrm>
          <a:prstGeom prst="rect">
            <a:avLst/>
          </a:prstGeom>
          <a:noFill/>
        </p:spPr>
        <p:txBody>
          <a:bodyPr wrap="square" rtlCol="0">
            <a:spAutoFit/>
          </a:bodyPr>
          <a:lstStyle/>
          <a:p>
            <a:r>
              <a:rPr lang="en-US" altLang="zh-CN" sz="2400" b="1" dirty="0">
                <a:latin typeface="Arial" panose="020B0604020202020204" pitchFamily="34" charset="0"/>
                <a:cs typeface="Arial" panose="020B0604020202020204" pitchFamily="34" charset="0"/>
              </a:rPr>
              <a:t>EM metasurface brings a new solution</a:t>
            </a:r>
            <a:endParaRPr lang="zh-CN" altLang="en-US" sz="2400" b="1" dirty="0">
              <a:latin typeface="Arial" panose="020B0604020202020204" pitchFamily="34" charset="0"/>
              <a:cs typeface="Arial" panose="020B0604020202020204" pitchFamily="34" charset="0"/>
            </a:endParaRPr>
          </a:p>
        </p:txBody>
      </p:sp>
      <p:pic>
        <p:nvPicPr>
          <p:cNvPr id="91" name="图片 90">
            <a:extLst>
              <a:ext uri="{FF2B5EF4-FFF2-40B4-BE49-F238E27FC236}">
                <a16:creationId xmlns:a16="http://schemas.microsoft.com/office/drawing/2014/main" id="{3542B123-EBD9-E66D-4A7D-ECF2A91E40EA}"/>
              </a:ext>
            </a:extLst>
          </p:cNvPr>
          <p:cNvPicPr>
            <a:picLocks noChangeAspect="1"/>
          </p:cNvPicPr>
          <p:nvPr/>
        </p:nvPicPr>
        <p:blipFill>
          <a:blip r:embed="rId19"/>
          <a:stretch>
            <a:fillRect/>
          </a:stretch>
        </p:blipFill>
        <p:spPr>
          <a:xfrm>
            <a:off x="5400291" y="1280904"/>
            <a:ext cx="6742030" cy="5590563"/>
          </a:xfrm>
          <a:prstGeom prst="rect">
            <a:avLst/>
          </a:prstGeom>
        </p:spPr>
      </p:pic>
      <p:pic>
        <p:nvPicPr>
          <p:cNvPr id="1026" name="Picture 2" descr="An electronically tunable metasurface that rotates polarization">
            <a:extLst>
              <a:ext uri="{FF2B5EF4-FFF2-40B4-BE49-F238E27FC236}">
                <a16:creationId xmlns:a16="http://schemas.microsoft.com/office/drawing/2014/main" id="{9D19B128-A4F5-A9CD-81A1-C5938F296640}"/>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2843929" y="1731624"/>
            <a:ext cx="3055077" cy="3055077"/>
          </a:xfrm>
          <a:prstGeom prst="rect">
            <a:avLst/>
          </a:prstGeom>
          <a:noFill/>
          <a:extLst>
            <a:ext uri="{909E8E84-426E-40DD-AFC4-6F175D3DCCD1}">
              <a14:hiddenFill xmlns:a14="http://schemas.microsoft.com/office/drawing/2010/main">
                <a:solidFill>
                  <a:srgbClr val="FFFFFF"/>
                </a:solidFill>
              </a14:hiddenFill>
            </a:ext>
          </a:extLst>
        </p:spPr>
      </p:pic>
      <p:grpSp>
        <p:nvGrpSpPr>
          <p:cNvPr id="94" name="组合 93">
            <a:extLst>
              <a:ext uri="{FF2B5EF4-FFF2-40B4-BE49-F238E27FC236}">
                <a16:creationId xmlns:a16="http://schemas.microsoft.com/office/drawing/2014/main" id="{86F63D22-C7DB-BC28-6C79-AC5E4FB0C4CA}"/>
              </a:ext>
            </a:extLst>
          </p:cNvPr>
          <p:cNvGrpSpPr/>
          <p:nvPr/>
        </p:nvGrpSpPr>
        <p:grpSpPr>
          <a:xfrm>
            <a:off x="14475663" y="2842757"/>
            <a:ext cx="4819238" cy="1195843"/>
            <a:chOff x="14475663" y="2842757"/>
            <a:chExt cx="4819238" cy="1195843"/>
          </a:xfrm>
        </p:grpSpPr>
        <p:sp>
          <p:nvSpPr>
            <p:cNvPr id="80" name="矩形 79">
              <a:extLst>
                <a:ext uri="{FF2B5EF4-FFF2-40B4-BE49-F238E27FC236}">
                  <a16:creationId xmlns:a16="http://schemas.microsoft.com/office/drawing/2014/main" id="{9CCB58C2-8080-5889-3332-3E259EFE92DA}"/>
                </a:ext>
              </a:extLst>
            </p:cNvPr>
            <p:cNvSpPr/>
            <p:nvPr/>
          </p:nvSpPr>
          <p:spPr>
            <a:xfrm>
              <a:off x="18740015" y="3227674"/>
              <a:ext cx="554886" cy="335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81" name="直接连接符 80">
              <a:extLst>
                <a:ext uri="{FF2B5EF4-FFF2-40B4-BE49-F238E27FC236}">
                  <a16:creationId xmlns:a16="http://schemas.microsoft.com/office/drawing/2014/main" id="{6766CAFE-8075-ECAC-8367-582C22243D33}"/>
                </a:ext>
              </a:extLst>
            </p:cNvPr>
            <p:cNvCxnSpPr>
              <a:cxnSpLocks/>
            </p:cNvCxnSpPr>
            <p:nvPr/>
          </p:nvCxnSpPr>
          <p:spPr>
            <a:xfrm flipH="1" flipV="1">
              <a:off x="15017238" y="2842757"/>
              <a:ext cx="3722777" cy="38176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630E130E-D41A-63C1-C895-AC8E31AD2392}"/>
                </a:ext>
              </a:extLst>
            </p:cNvPr>
            <p:cNvCxnSpPr>
              <a:cxnSpLocks/>
            </p:cNvCxnSpPr>
            <p:nvPr/>
          </p:nvCxnSpPr>
          <p:spPr>
            <a:xfrm flipH="1">
              <a:off x="14475663" y="3563340"/>
              <a:ext cx="4264352" cy="47526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pic>
        <p:nvPicPr>
          <p:cNvPr id="96" name="图片 95">
            <a:extLst>
              <a:ext uri="{FF2B5EF4-FFF2-40B4-BE49-F238E27FC236}">
                <a16:creationId xmlns:a16="http://schemas.microsoft.com/office/drawing/2014/main" id="{0E6C362D-1894-0620-9C2B-296C96EC0A99}"/>
              </a:ext>
            </a:extLst>
          </p:cNvPr>
          <p:cNvPicPr>
            <a:picLocks noChangeAspect="1"/>
          </p:cNvPicPr>
          <p:nvPr/>
        </p:nvPicPr>
        <p:blipFill>
          <a:blip r:embed="rId21"/>
          <a:stretch>
            <a:fillRect/>
          </a:stretch>
        </p:blipFill>
        <p:spPr>
          <a:xfrm>
            <a:off x="5356775" y="1464430"/>
            <a:ext cx="6703053" cy="5265615"/>
          </a:xfrm>
          <a:prstGeom prst="rect">
            <a:avLst/>
          </a:prstGeom>
        </p:spPr>
      </p:pic>
      <p:cxnSp>
        <p:nvCxnSpPr>
          <p:cNvPr id="98" name="直接连接符 97">
            <a:extLst>
              <a:ext uri="{FF2B5EF4-FFF2-40B4-BE49-F238E27FC236}">
                <a16:creationId xmlns:a16="http://schemas.microsoft.com/office/drawing/2014/main" id="{B864A26D-0A1B-BD38-8EAA-F4D8400A51A1}"/>
              </a:ext>
            </a:extLst>
          </p:cNvPr>
          <p:cNvCxnSpPr/>
          <p:nvPr/>
        </p:nvCxnSpPr>
        <p:spPr>
          <a:xfrm>
            <a:off x="5312280" y="1121162"/>
            <a:ext cx="0" cy="5533410"/>
          </a:xfrm>
          <a:prstGeom prst="line">
            <a:avLst/>
          </a:prstGeom>
          <a:ln w="38100">
            <a:solidFill>
              <a:srgbClr val="252525"/>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64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1"/>
                                        </p:tgtEl>
                                        <p:attrNameLst>
                                          <p:attrName>style.visibility</p:attrName>
                                        </p:attrNameLst>
                                      </p:cBhvr>
                                      <p:to>
                                        <p:strVal val="hidden"/>
                                      </p:to>
                                    </p:set>
                                  </p:childTnLst>
                                </p:cTn>
                              </p:par>
                            </p:childTnLst>
                          </p:cTn>
                        </p:par>
                        <p:par>
                          <p:cTn id="9" fill="hold">
                            <p:stCondLst>
                              <p:cond delay="0"/>
                            </p:stCondLst>
                            <p:childTnLst>
                              <p:par>
                                <p:cTn id="10" presetID="14" presetClass="entr" presetSubtype="10"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randombar(horizontal)">
                                      <p:cBhvr>
                                        <p:cTn id="12" dur="500"/>
                                        <p:tgtEl>
                                          <p:spTgt spid="7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randombar(horizontal)">
                                      <p:cBhvr>
                                        <p:cTn id="16" dur="500"/>
                                        <p:tgtEl>
                                          <p:spTgt spid="69"/>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randombar(horizontal)">
                                      <p:cBhvr>
                                        <p:cTn id="2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EE2684D-AF09-3FFC-8C53-2400C49F3D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38777" y="2996657"/>
            <a:ext cx="4339626" cy="2566966"/>
          </a:xfrm>
          <a:prstGeom prst="rect">
            <a:avLst/>
          </a:prstGeom>
        </p:spPr>
      </p:pic>
      <p:pic>
        <p:nvPicPr>
          <p:cNvPr id="5" name="图片 4">
            <a:extLst>
              <a:ext uri="{FF2B5EF4-FFF2-40B4-BE49-F238E27FC236}">
                <a16:creationId xmlns:a16="http://schemas.microsoft.com/office/drawing/2014/main" id="{0556AD3D-F377-FFDD-3313-3DF7045F397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rot="276933" flipH="1">
            <a:off x="1913304" y="1724852"/>
            <a:ext cx="671356" cy="471004"/>
          </a:xfrm>
          <a:prstGeom prst="rect">
            <a:avLst/>
          </a:prstGeom>
        </p:spPr>
      </p:pic>
      <p:pic>
        <p:nvPicPr>
          <p:cNvPr id="6" name="图片 5">
            <a:extLst>
              <a:ext uri="{FF2B5EF4-FFF2-40B4-BE49-F238E27FC236}">
                <a16:creationId xmlns:a16="http://schemas.microsoft.com/office/drawing/2014/main" id="{9F60BC9F-6626-6BAD-ACF0-BF19BCD6CFAE}"/>
              </a:ext>
            </a:extLst>
          </p:cNvPr>
          <p:cNvPicPr>
            <a:picLocks noChangeAspect="1"/>
          </p:cNvPicPr>
          <p:nvPr/>
        </p:nvPicPr>
        <p:blipFill>
          <a:blip r:embed="rId6"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tretch>
            <a:fillRect/>
          </a:stretch>
        </p:blipFill>
        <p:spPr>
          <a:xfrm rot="20195028" flipH="1">
            <a:off x="18070" y="3528419"/>
            <a:ext cx="671356" cy="471004"/>
          </a:xfrm>
          <a:prstGeom prst="rect">
            <a:avLst/>
          </a:prstGeom>
        </p:spPr>
      </p:pic>
      <p:pic>
        <p:nvPicPr>
          <p:cNvPr id="7" name="图片 6">
            <a:extLst>
              <a:ext uri="{FF2B5EF4-FFF2-40B4-BE49-F238E27FC236}">
                <a16:creationId xmlns:a16="http://schemas.microsoft.com/office/drawing/2014/main" id="{96A2795D-491C-30D0-BDF3-E4B77DCE58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832007" y="2075797"/>
            <a:ext cx="671356" cy="471004"/>
          </a:xfrm>
          <a:prstGeom prst="rect">
            <a:avLst/>
          </a:prstGeom>
        </p:spPr>
      </p:pic>
      <p:pic>
        <p:nvPicPr>
          <p:cNvPr id="8" name="图片 7">
            <a:extLst>
              <a:ext uri="{FF2B5EF4-FFF2-40B4-BE49-F238E27FC236}">
                <a16:creationId xmlns:a16="http://schemas.microsoft.com/office/drawing/2014/main" id="{3ACF7089-A2CA-DF68-6788-BA5BA16BFFE3}"/>
              </a:ext>
            </a:extLst>
          </p:cNvPr>
          <p:cNvPicPr>
            <a:picLocks noChangeAspect="1"/>
          </p:cNvPicPr>
          <p:nvPr/>
        </p:nvPicPr>
        <p:blipFill>
          <a:blip r:embed="rId8"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rot="873743" flipH="1">
            <a:off x="3444175" y="1258076"/>
            <a:ext cx="671356" cy="471004"/>
          </a:xfrm>
          <a:prstGeom prst="rect">
            <a:avLst/>
          </a:prstGeom>
        </p:spPr>
      </p:pic>
      <p:pic>
        <p:nvPicPr>
          <p:cNvPr id="9" name="图片 8">
            <a:extLst>
              <a:ext uri="{FF2B5EF4-FFF2-40B4-BE49-F238E27FC236}">
                <a16:creationId xmlns:a16="http://schemas.microsoft.com/office/drawing/2014/main" id="{86D28564-D11D-B128-F218-8268771EE6AE}"/>
              </a:ext>
            </a:extLst>
          </p:cNvPr>
          <p:cNvPicPr>
            <a:picLocks noChangeAspect="1"/>
          </p:cNvPicPr>
          <p:nvPr/>
        </p:nvPicPr>
        <p:blipFill>
          <a:blip r:embed="rId9"/>
          <a:stretch>
            <a:fillRect/>
          </a:stretch>
        </p:blipFill>
        <p:spPr>
          <a:xfrm rot="313798">
            <a:off x="2669258" y="5073624"/>
            <a:ext cx="337390" cy="323234"/>
          </a:xfrm>
          <a:prstGeom prst="rect">
            <a:avLst/>
          </a:prstGeom>
        </p:spPr>
      </p:pic>
      <p:pic>
        <p:nvPicPr>
          <p:cNvPr id="10" name="图片 9">
            <a:extLst>
              <a:ext uri="{FF2B5EF4-FFF2-40B4-BE49-F238E27FC236}">
                <a16:creationId xmlns:a16="http://schemas.microsoft.com/office/drawing/2014/main" id="{03A6A9E5-6F6B-211B-BF55-581D1487BB0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313798">
            <a:off x="2749660" y="5242258"/>
            <a:ext cx="331976" cy="307874"/>
          </a:xfrm>
          <a:prstGeom prst="rect">
            <a:avLst/>
          </a:prstGeom>
        </p:spPr>
      </p:pic>
      <p:pic>
        <p:nvPicPr>
          <p:cNvPr id="11" name="图片 10">
            <a:extLst>
              <a:ext uri="{FF2B5EF4-FFF2-40B4-BE49-F238E27FC236}">
                <a16:creationId xmlns:a16="http://schemas.microsoft.com/office/drawing/2014/main" id="{0AFE4285-A19C-A914-C797-4C63E6AAEA3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99804" y="5255257"/>
            <a:ext cx="331976" cy="307874"/>
          </a:xfrm>
          <a:prstGeom prst="rect">
            <a:avLst/>
          </a:prstGeom>
        </p:spPr>
      </p:pic>
      <p:pic>
        <p:nvPicPr>
          <p:cNvPr id="12" name="图片 11">
            <a:extLst>
              <a:ext uri="{FF2B5EF4-FFF2-40B4-BE49-F238E27FC236}">
                <a16:creationId xmlns:a16="http://schemas.microsoft.com/office/drawing/2014/main" id="{AB043FCD-9A1A-43EE-51E7-FD86B73F3F82}"/>
              </a:ext>
            </a:extLst>
          </p:cNvPr>
          <p:cNvPicPr>
            <a:picLocks noChangeAspect="1"/>
          </p:cNvPicPr>
          <p:nvPr/>
        </p:nvPicPr>
        <p:blipFill>
          <a:blip r:embed="rId8"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rot="19516215">
            <a:off x="5944607" y="1964969"/>
            <a:ext cx="671356" cy="471004"/>
          </a:xfrm>
          <a:prstGeom prst="rect">
            <a:avLst/>
          </a:prstGeom>
        </p:spPr>
      </p:pic>
      <p:grpSp>
        <p:nvGrpSpPr>
          <p:cNvPr id="13" name="组合 12">
            <a:extLst>
              <a:ext uri="{FF2B5EF4-FFF2-40B4-BE49-F238E27FC236}">
                <a16:creationId xmlns:a16="http://schemas.microsoft.com/office/drawing/2014/main" id="{9A0DE25A-F210-AEAA-8544-32ABD0CF14B1}"/>
              </a:ext>
            </a:extLst>
          </p:cNvPr>
          <p:cNvGrpSpPr/>
          <p:nvPr/>
        </p:nvGrpSpPr>
        <p:grpSpPr>
          <a:xfrm>
            <a:off x="644417" y="1743992"/>
            <a:ext cx="4896158" cy="3110159"/>
            <a:chOff x="12883620" y="333016"/>
            <a:chExt cx="4896158" cy="3110159"/>
          </a:xfrm>
        </p:grpSpPr>
        <p:grpSp>
          <p:nvGrpSpPr>
            <p:cNvPr id="14" name="组合 13">
              <a:extLst>
                <a:ext uri="{FF2B5EF4-FFF2-40B4-BE49-F238E27FC236}">
                  <a16:creationId xmlns:a16="http://schemas.microsoft.com/office/drawing/2014/main" id="{E4A5D137-D94D-88C6-8C5F-2CF04B1366F8}"/>
                </a:ext>
              </a:extLst>
            </p:cNvPr>
            <p:cNvGrpSpPr/>
            <p:nvPr/>
          </p:nvGrpSpPr>
          <p:grpSpPr>
            <a:xfrm>
              <a:off x="15240087" y="1631602"/>
              <a:ext cx="2539691" cy="1811573"/>
              <a:chOff x="12969181" y="3713639"/>
              <a:chExt cx="2539691" cy="1811573"/>
            </a:xfrm>
          </p:grpSpPr>
          <p:sp>
            <p:nvSpPr>
              <p:cNvPr id="23" name="不完整圆 22">
                <a:extLst>
                  <a:ext uri="{FF2B5EF4-FFF2-40B4-BE49-F238E27FC236}">
                    <a16:creationId xmlns:a16="http://schemas.microsoft.com/office/drawing/2014/main" id="{0BECD5DD-7328-C71F-B7F9-A8953192CAA9}"/>
                  </a:ext>
                </a:extLst>
              </p:cNvPr>
              <p:cNvSpPr/>
              <p:nvPr/>
            </p:nvSpPr>
            <p:spPr>
              <a:xfrm>
                <a:off x="13058683" y="3845544"/>
                <a:ext cx="2450189" cy="1679668"/>
              </a:xfrm>
              <a:prstGeom prst="pie">
                <a:avLst>
                  <a:gd name="adj1" fmla="val 0"/>
                  <a:gd name="adj2" fmla="val 4888894"/>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24" name="不完整圆 23">
                <a:extLst>
                  <a:ext uri="{FF2B5EF4-FFF2-40B4-BE49-F238E27FC236}">
                    <a16:creationId xmlns:a16="http://schemas.microsoft.com/office/drawing/2014/main" id="{458454DB-F850-0762-8B2A-A3CF4C554179}"/>
                  </a:ext>
                </a:extLst>
              </p:cNvPr>
              <p:cNvSpPr/>
              <p:nvPr/>
            </p:nvSpPr>
            <p:spPr>
              <a:xfrm>
                <a:off x="13058683" y="3809365"/>
                <a:ext cx="2418455" cy="1679668"/>
              </a:xfrm>
              <a:prstGeom prst="pie">
                <a:avLst>
                  <a:gd name="adj1" fmla="val 0"/>
                  <a:gd name="adj2" fmla="val 4888894"/>
                </a:avLst>
              </a:prstGeom>
              <a:solidFill>
                <a:srgbClr val="61CBF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25" name="不完整圆 24">
                <a:extLst>
                  <a:ext uri="{FF2B5EF4-FFF2-40B4-BE49-F238E27FC236}">
                    <a16:creationId xmlns:a16="http://schemas.microsoft.com/office/drawing/2014/main" id="{3BADC2C0-8127-124B-F9E9-00AA77E3B9F5}"/>
                  </a:ext>
                </a:extLst>
              </p:cNvPr>
              <p:cNvSpPr/>
              <p:nvPr/>
            </p:nvSpPr>
            <p:spPr>
              <a:xfrm>
                <a:off x="13000915" y="3763314"/>
                <a:ext cx="2450189" cy="1679668"/>
              </a:xfrm>
              <a:prstGeom prst="pie">
                <a:avLst>
                  <a:gd name="adj1" fmla="val 0"/>
                  <a:gd name="adj2" fmla="val 4888894"/>
                </a:avLst>
              </a:prstGeom>
              <a:solidFill>
                <a:srgbClr val="E9713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26" name="不完整圆 25">
                <a:extLst>
                  <a:ext uri="{FF2B5EF4-FFF2-40B4-BE49-F238E27FC236}">
                    <a16:creationId xmlns:a16="http://schemas.microsoft.com/office/drawing/2014/main" id="{9A2AC625-C7DC-419C-5E6F-B2B25B10237B}"/>
                  </a:ext>
                </a:extLst>
              </p:cNvPr>
              <p:cNvSpPr/>
              <p:nvPr/>
            </p:nvSpPr>
            <p:spPr>
              <a:xfrm>
                <a:off x="12969181" y="3713639"/>
                <a:ext cx="2450189" cy="1679668"/>
              </a:xfrm>
              <a:prstGeom prst="pie">
                <a:avLst>
                  <a:gd name="adj1" fmla="val 0"/>
                  <a:gd name="adj2" fmla="val 4888894"/>
                </a:avLst>
              </a:prstGeom>
              <a:solidFill>
                <a:srgbClr val="D86EC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grpSp>
        <p:grpSp>
          <p:nvGrpSpPr>
            <p:cNvPr id="15" name="组合 14">
              <a:extLst>
                <a:ext uri="{FF2B5EF4-FFF2-40B4-BE49-F238E27FC236}">
                  <a16:creationId xmlns:a16="http://schemas.microsoft.com/office/drawing/2014/main" id="{ECB723C8-06CA-6EDA-4920-F810FC5ABFEB}"/>
                </a:ext>
              </a:extLst>
            </p:cNvPr>
            <p:cNvGrpSpPr/>
            <p:nvPr/>
          </p:nvGrpSpPr>
          <p:grpSpPr>
            <a:xfrm>
              <a:off x="12883620" y="333016"/>
              <a:ext cx="4491922" cy="2343151"/>
              <a:chOff x="6014719" y="1665015"/>
              <a:chExt cx="4491922" cy="2343151"/>
            </a:xfrm>
          </p:grpSpPr>
          <p:cxnSp>
            <p:nvCxnSpPr>
              <p:cNvPr id="16" name="直接箭头连接符 15">
                <a:extLst>
                  <a:ext uri="{FF2B5EF4-FFF2-40B4-BE49-F238E27FC236}">
                    <a16:creationId xmlns:a16="http://schemas.microsoft.com/office/drawing/2014/main" id="{4E199B6C-05A6-FD10-3E9A-33C5FD46391A}"/>
                  </a:ext>
                </a:extLst>
              </p:cNvPr>
              <p:cNvCxnSpPr>
                <a:cxnSpLocks/>
              </p:cNvCxnSpPr>
              <p:nvPr/>
            </p:nvCxnSpPr>
            <p:spPr>
              <a:xfrm>
                <a:off x="6014719" y="3708060"/>
                <a:ext cx="3623723" cy="116808"/>
              </a:xfrm>
              <a:prstGeom prst="straightConnector1">
                <a:avLst/>
              </a:prstGeom>
              <a:ln w="38100">
                <a:solidFill>
                  <a:schemeClr val="accent4">
                    <a:lumMod val="60000"/>
                    <a:lumOff val="40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17" name="直接箭头连接符 16">
                <a:extLst>
                  <a:ext uri="{FF2B5EF4-FFF2-40B4-BE49-F238E27FC236}">
                    <a16:creationId xmlns:a16="http://schemas.microsoft.com/office/drawing/2014/main" id="{C613957C-2641-2D34-8AF1-1E113F09E34C}"/>
                  </a:ext>
                </a:extLst>
              </p:cNvPr>
              <p:cNvCxnSpPr>
                <a:cxnSpLocks/>
              </p:cNvCxnSpPr>
              <p:nvPr/>
            </p:nvCxnSpPr>
            <p:spPr>
              <a:xfrm>
                <a:off x="6748766" y="2388699"/>
                <a:ext cx="2889676" cy="1470444"/>
              </a:xfrm>
              <a:prstGeom prst="straightConnector1">
                <a:avLst/>
              </a:prstGeom>
              <a:ln w="38100">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8" name="直接箭头连接符 17">
                <a:extLst>
                  <a:ext uri="{FF2B5EF4-FFF2-40B4-BE49-F238E27FC236}">
                    <a16:creationId xmlns:a16="http://schemas.microsoft.com/office/drawing/2014/main" id="{AD48558A-8C8F-D726-45AE-5ADA9D2E6CA8}"/>
                  </a:ext>
                </a:extLst>
              </p:cNvPr>
              <p:cNvCxnSpPr>
                <a:cxnSpLocks/>
              </p:cNvCxnSpPr>
              <p:nvPr/>
            </p:nvCxnSpPr>
            <p:spPr>
              <a:xfrm>
                <a:off x="7822747" y="2066121"/>
                <a:ext cx="1820874" cy="1794961"/>
              </a:xfrm>
              <a:prstGeom prst="straightConnector1">
                <a:avLst/>
              </a:prstGeom>
              <a:ln w="38100">
                <a:solidFill>
                  <a:schemeClr val="accent5">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接箭头连接符 18">
                <a:extLst>
                  <a:ext uri="{FF2B5EF4-FFF2-40B4-BE49-F238E27FC236}">
                    <a16:creationId xmlns:a16="http://schemas.microsoft.com/office/drawing/2014/main" id="{759D84B5-C822-612A-CF8A-EB0C36B96C0F}"/>
                  </a:ext>
                </a:extLst>
              </p:cNvPr>
              <p:cNvCxnSpPr>
                <a:cxnSpLocks/>
              </p:cNvCxnSpPr>
              <p:nvPr/>
            </p:nvCxnSpPr>
            <p:spPr>
              <a:xfrm>
                <a:off x="9264173" y="1665015"/>
                <a:ext cx="379448" cy="2186134"/>
              </a:xfrm>
              <a:prstGeom prst="straightConnector1">
                <a:avLst/>
              </a:prstGeom>
              <a:ln w="38100">
                <a:solidFill>
                  <a:srgbClr val="00B050"/>
                </a:solidFill>
                <a:prstDash val="lgDashDotDot"/>
                <a:tailEnd type="triangle"/>
              </a:ln>
            </p:spPr>
            <p:style>
              <a:lnRef idx="2">
                <a:schemeClr val="accent1"/>
              </a:lnRef>
              <a:fillRef idx="0">
                <a:schemeClr val="accent1"/>
              </a:fillRef>
              <a:effectRef idx="1">
                <a:schemeClr val="accent1"/>
              </a:effectRef>
              <a:fontRef idx="minor">
                <a:schemeClr val="tx1"/>
              </a:fontRef>
            </p:style>
          </p:cxnSp>
          <p:sp>
            <p:nvSpPr>
              <p:cNvPr id="20" name="平行四边形 19">
                <a:extLst>
                  <a:ext uri="{FF2B5EF4-FFF2-40B4-BE49-F238E27FC236}">
                    <a16:creationId xmlns:a16="http://schemas.microsoft.com/office/drawing/2014/main" id="{B9088200-4B35-D9B8-C0A8-6AC927BA455E}"/>
                  </a:ext>
                </a:extLst>
              </p:cNvPr>
              <p:cNvSpPr/>
              <p:nvPr/>
            </p:nvSpPr>
            <p:spPr>
              <a:xfrm rot="20099001">
                <a:off x="9374180" y="3649282"/>
                <a:ext cx="455274" cy="358884"/>
              </a:xfrm>
              <a:prstGeom prst="parallelogram">
                <a:avLst>
                  <a:gd name="adj" fmla="val 44998"/>
                </a:avLst>
              </a:prstGeom>
              <a:solidFill>
                <a:srgbClr val="FFFF00">
                  <a:alpha val="5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21" name="文本框 20">
                <a:extLst>
                  <a:ext uri="{FF2B5EF4-FFF2-40B4-BE49-F238E27FC236}">
                    <a16:creationId xmlns:a16="http://schemas.microsoft.com/office/drawing/2014/main" id="{DFAD81BA-043C-AEE2-E8C3-7FF3BE12AAFE}"/>
                  </a:ext>
                </a:extLst>
              </p:cNvPr>
              <p:cNvSpPr txBox="1"/>
              <p:nvPr/>
            </p:nvSpPr>
            <p:spPr>
              <a:xfrm>
                <a:off x="8892079" y="2898496"/>
                <a:ext cx="1614562" cy="646331"/>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Metasurface </a:t>
                </a:r>
              </a:p>
              <a:p>
                <a:pPr algn="ctr"/>
                <a:r>
                  <a:rPr lang="en-US" altLang="zh-CN" b="1" dirty="0">
                    <a:latin typeface="Times New Roman" panose="02020603050405020304" pitchFamily="18" charset="0"/>
                    <a:cs typeface="Times New Roman" panose="02020603050405020304" pitchFamily="18" charset="0"/>
                  </a:rPr>
                  <a:t>2 </a:t>
                </a:r>
                <a:endParaRPr lang="zh-CN" altLang="en-US" b="1" dirty="0">
                  <a:latin typeface="Times New Roman" panose="02020603050405020304" pitchFamily="18" charset="0"/>
                  <a:cs typeface="Times New Roman" panose="02020603050405020304" pitchFamily="18" charset="0"/>
                </a:endParaRPr>
              </a:p>
            </p:txBody>
          </p:sp>
        </p:grpSp>
      </p:grpSp>
      <p:sp>
        <p:nvSpPr>
          <p:cNvPr id="27" name="文本框 26">
            <a:extLst>
              <a:ext uri="{FF2B5EF4-FFF2-40B4-BE49-F238E27FC236}">
                <a16:creationId xmlns:a16="http://schemas.microsoft.com/office/drawing/2014/main" id="{57A03D21-5613-6877-D990-AB5606941ADF}"/>
              </a:ext>
            </a:extLst>
          </p:cNvPr>
          <p:cNvSpPr txBox="1"/>
          <p:nvPr/>
        </p:nvSpPr>
        <p:spPr>
          <a:xfrm>
            <a:off x="4261233" y="1851201"/>
            <a:ext cx="1691489" cy="369332"/>
          </a:xfrm>
          <a:prstGeom prst="rect">
            <a:avLst/>
          </a:prstGeom>
          <a:noFill/>
        </p:spPr>
        <p:txBody>
          <a:bodyPr wrap="none" rtlCol="0">
            <a:spAutoFit/>
          </a:bodyPr>
          <a:lstStyle/>
          <a:p>
            <a:pPr algn="ctr"/>
            <a:r>
              <a:rPr lang="en-US" altLang="zh-CN" b="1" dirty="0">
                <a:latin typeface="Times New Roman" panose="02020603050405020304" pitchFamily="18" charset="0"/>
                <a:cs typeface="Times New Roman" panose="02020603050405020304" pitchFamily="18" charset="0"/>
              </a:rPr>
              <a:t>GNSS satellites</a:t>
            </a:r>
            <a:endParaRPr lang="zh-CN" altLang="en-US" b="1" dirty="0">
              <a:latin typeface="Times New Roman" panose="02020603050405020304" pitchFamily="18" charset="0"/>
              <a:cs typeface="Times New Roman" panose="02020603050405020304" pitchFamily="18" charset="0"/>
            </a:endParaRPr>
          </a:p>
        </p:txBody>
      </p:sp>
      <p:grpSp>
        <p:nvGrpSpPr>
          <p:cNvPr id="28" name="组合 27">
            <a:extLst>
              <a:ext uri="{FF2B5EF4-FFF2-40B4-BE49-F238E27FC236}">
                <a16:creationId xmlns:a16="http://schemas.microsoft.com/office/drawing/2014/main" id="{744403DD-C5A4-6CAD-4A25-24E534BB62E0}"/>
              </a:ext>
            </a:extLst>
          </p:cNvPr>
          <p:cNvGrpSpPr/>
          <p:nvPr/>
        </p:nvGrpSpPr>
        <p:grpSpPr>
          <a:xfrm>
            <a:off x="613407" y="1694664"/>
            <a:ext cx="3910512" cy="3888746"/>
            <a:chOff x="13776187" y="3453833"/>
            <a:chExt cx="3910512" cy="3888746"/>
          </a:xfrm>
        </p:grpSpPr>
        <p:sp>
          <p:nvSpPr>
            <p:cNvPr id="29" name="不完整圆 28">
              <a:extLst>
                <a:ext uri="{FF2B5EF4-FFF2-40B4-BE49-F238E27FC236}">
                  <a16:creationId xmlns:a16="http://schemas.microsoft.com/office/drawing/2014/main" id="{AAABFA64-899E-AD81-583C-748FAD527142}"/>
                </a:ext>
              </a:extLst>
            </p:cNvPr>
            <p:cNvSpPr/>
            <p:nvPr/>
          </p:nvSpPr>
          <p:spPr>
            <a:xfrm>
              <a:off x="15010033" y="5339554"/>
              <a:ext cx="2638002" cy="1992278"/>
            </a:xfrm>
            <a:prstGeom prst="pie">
              <a:avLst>
                <a:gd name="adj1" fmla="val 0"/>
                <a:gd name="adj2" fmla="val 5647323"/>
              </a:avLst>
            </a:prstGeom>
            <a:solidFill>
              <a:srgbClr val="D86EC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30" name="不完整圆 29">
              <a:extLst>
                <a:ext uri="{FF2B5EF4-FFF2-40B4-BE49-F238E27FC236}">
                  <a16:creationId xmlns:a16="http://schemas.microsoft.com/office/drawing/2014/main" id="{0ED1CCF6-D249-08ED-EA40-AB89F7718967}"/>
                </a:ext>
              </a:extLst>
            </p:cNvPr>
            <p:cNvSpPr/>
            <p:nvPr/>
          </p:nvSpPr>
          <p:spPr>
            <a:xfrm>
              <a:off x="14798730" y="5299059"/>
              <a:ext cx="2887969" cy="2043520"/>
            </a:xfrm>
            <a:prstGeom prst="pie">
              <a:avLst>
                <a:gd name="adj1" fmla="val 0"/>
                <a:gd name="adj2" fmla="val 5194377"/>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31" name="不完整圆 30">
              <a:extLst>
                <a:ext uri="{FF2B5EF4-FFF2-40B4-BE49-F238E27FC236}">
                  <a16:creationId xmlns:a16="http://schemas.microsoft.com/office/drawing/2014/main" id="{410AD414-DB26-3A3A-E56F-295F53073004}"/>
                </a:ext>
              </a:extLst>
            </p:cNvPr>
            <p:cNvSpPr/>
            <p:nvPr/>
          </p:nvSpPr>
          <p:spPr>
            <a:xfrm>
              <a:off x="15096451" y="5295363"/>
              <a:ext cx="2367487" cy="1995059"/>
            </a:xfrm>
            <a:prstGeom prst="pie">
              <a:avLst>
                <a:gd name="adj1" fmla="val 0"/>
                <a:gd name="adj2" fmla="val 5652863"/>
              </a:avLst>
            </a:prstGeom>
            <a:solidFill>
              <a:srgbClr val="61CBF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32" name="不完整圆 31">
              <a:extLst>
                <a:ext uri="{FF2B5EF4-FFF2-40B4-BE49-F238E27FC236}">
                  <a16:creationId xmlns:a16="http://schemas.microsoft.com/office/drawing/2014/main" id="{156603BC-8AA3-10B2-C2B3-884F39B30DE2}"/>
                </a:ext>
              </a:extLst>
            </p:cNvPr>
            <p:cNvSpPr/>
            <p:nvPr/>
          </p:nvSpPr>
          <p:spPr>
            <a:xfrm>
              <a:off x="14935311" y="5295584"/>
              <a:ext cx="2640347" cy="1951498"/>
            </a:xfrm>
            <a:prstGeom prst="pie">
              <a:avLst>
                <a:gd name="adj1" fmla="val 0"/>
                <a:gd name="adj2" fmla="val 5666165"/>
              </a:avLst>
            </a:prstGeom>
            <a:solidFill>
              <a:srgbClr val="E9713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grpSp>
          <p:nvGrpSpPr>
            <p:cNvPr id="33" name="组合 32">
              <a:extLst>
                <a:ext uri="{FF2B5EF4-FFF2-40B4-BE49-F238E27FC236}">
                  <a16:creationId xmlns:a16="http://schemas.microsoft.com/office/drawing/2014/main" id="{A35AB212-C29B-CAE6-A127-3D3A24520084}"/>
                </a:ext>
              </a:extLst>
            </p:cNvPr>
            <p:cNvGrpSpPr/>
            <p:nvPr/>
          </p:nvGrpSpPr>
          <p:grpSpPr>
            <a:xfrm>
              <a:off x="13776187" y="3453833"/>
              <a:ext cx="3762473" cy="3761875"/>
              <a:chOff x="6014719" y="1549217"/>
              <a:chExt cx="3762473" cy="3761875"/>
            </a:xfrm>
          </p:grpSpPr>
          <p:cxnSp>
            <p:nvCxnSpPr>
              <p:cNvPr id="34" name="直接箭头连接符 33">
                <a:extLst>
                  <a:ext uri="{FF2B5EF4-FFF2-40B4-BE49-F238E27FC236}">
                    <a16:creationId xmlns:a16="http://schemas.microsoft.com/office/drawing/2014/main" id="{C47CA792-E272-9291-27C7-F3A20A4FF90C}"/>
                  </a:ext>
                </a:extLst>
              </p:cNvPr>
              <p:cNvCxnSpPr>
                <a:cxnSpLocks/>
              </p:cNvCxnSpPr>
              <p:nvPr/>
            </p:nvCxnSpPr>
            <p:spPr>
              <a:xfrm>
                <a:off x="7822747" y="2055387"/>
                <a:ext cx="707680" cy="2336596"/>
              </a:xfrm>
              <a:prstGeom prst="straightConnector1">
                <a:avLst/>
              </a:prstGeom>
              <a:ln w="38100">
                <a:solidFill>
                  <a:schemeClr val="accent5">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5" name="直接箭头连接符 34">
                <a:extLst>
                  <a:ext uri="{FF2B5EF4-FFF2-40B4-BE49-F238E27FC236}">
                    <a16:creationId xmlns:a16="http://schemas.microsoft.com/office/drawing/2014/main" id="{6C258C26-ED00-EE92-8134-9394755D760D}"/>
                  </a:ext>
                </a:extLst>
              </p:cNvPr>
              <p:cNvCxnSpPr>
                <a:cxnSpLocks/>
              </p:cNvCxnSpPr>
              <p:nvPr/>
            </p:nvCxnSpPr>
            <p:spPr>
              <a:xfrm>
                <a:off x="6014719" y="3710788"/>
                <a:ext cx="2495733" cy="681195"/>
              </a:xfrm>
              <a:prstGeom prst="straightConnector1">
                <a:avLst/>
              </a:prstGeom>
              <a:ln w="38100">
                <a:solidFill>
                  <a:schemeClr val="accent4">
                    <a:lumMod val="60000"/>
                    <a:lumOff val="40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36" name="直接箭头连接符 35">
                <a:extLst>
                  <a:ext uri="{FF2B5EF4-FFF2-40B4-BE49-F238E27FC236}">
                    <a16:creationId xmlns:a16="http://schemas.microsoft.com/office/drawing/2014/main" id="{D022511B-272E-4FD7-8973-5C6982941D85}"/>
                  </a:ext>
                </a:extLst>
              </p:cNvPr>
              <p:cNvCxnSpPr>
                <a:cxnSpLocks/>
              </p:cNvCxnSpPr>
              <p:nvPr/>
            </p:nvCxnSpPr>
            <p:spPr>
              <a:xfrm flipH="1">
                <a:off x="8510452" y="1549217"/>
                <a:ext cx="758313" cy="2842765"/>
              </a:xfrm>
              <a:prstGeom prst="straightConnector1">
                <a:avLst/>
              </a:prstGeom>
              <a:ln w="38100">
                <a:solidFill>
                  <a:srgbClr val="00B050"/>
                </a:solidFill>
                <a:prstDash val="lgDashDotDot"/>
                <a:tailEnd type="triangle"/>
              </a:ln>
            </p:spPr>
            <p:style>
              <a:lnRef idx="2">
                <a:schemeClr val="accent1"/>
              </a:lnRef>
              <a:fillRef idx="0">
                <a:schemeClr val="accent1"/>
              </a:fillRef>
              <a:effectRef idx="1">
                <a:schemeClr val="accent1"/>
              </a:effectRef>
              <a:fontRef idx="minor">
                <a:schemeClr val="tx1"/>
              </a:fontRef>
            </p:style>
          </p:cxnSp>
          <p:cxnSp>
            <p:nvCxnSpPr>
              <p:cNvPr id="37" name="直接箭头连接符 36">
                <a:extLst>
                  <a:ext uri="{FF2B5EF4-FFF2-40B4-BE49-F238E27FC236}">
                    <a16:creationId xmlns:a16="http://schemas.microsoft.com/office/drawing/2014/main" id="{9B6EE34D-09FB-10FD-0D81-33A7796FF3B9}"/>
                  </a:ext>
                </a:extLst>
              </p:cNvPr>
              <p:cNvCxnSpPr>
                <a:cxnSpLocks/>
              </p:cNvCxnSpPr>
              <p:nvPr/>
            </p:nvCxnSpPr>
            <p:spPr>
              <a:xfrm>
                <a:off x="6769232" y="2385692"/>
                <a:ext cx="1746399" cy="2003786"/>
              </a:xfrm>
              <a:prstGeom prst="straightConnector1">
                <a:avLst/>
              </a:prstGeom>
              <a:ln w="38100">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8" name="平行四边形 37">
                <a:extLst>
                  <a:ext uri="{FF2B5EF4-FFF2-40B4-BE49-F238E27FC236}">
                    <a16:creationId xmlns:a16="http://schemas.microsoft.com/office/drawing/2014/main" id="{D00B9702-BD61-1590-324C-E4E018952F1D}"/>
                  </a:ext>
                </a:extLst>
              </p:cNvPr>
              <p:cNvSpPr/>
              <p:nvPr/>
            </p:nvSpPr>
            <p:spPr>
              <a:xfrm rot="20099001">
                <a:off x="8282816" y="4193573"/>
                <a:ext cx="455274" cy="358884"/>
              </a:xfrm>
              <a:prstGeom prst="parallelogram">
                <a:avLst>
                  <a:gd name="adj" fmla="val 44998"/>
                </a:avLst>
              </a:prstGeom>
              <a:solidFill>
                <a:srgbClr val="FFFF00">
                  <a:alpha val="5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9" name="文本框 38">
                <a:extLst>
                  <a:ext uri="{FF2B5EF4-FFF2-40B4-BE49-F238E27FC236}">
                    <a16:creationId xmlns:a16="http://schemas.microsoft.com/office/drawing/2014/main" id="{07B8BEB0-4439-D574-7363-4B00FA561D8B}"/>
                  </a:ext>
                </a:extLst>
              </p:cNvPr>
              <p:cNvSpPr txBox="1"/>
              <p:nvPr/>
            </p:nvSpPr>
            <p:spPr>
              <a:xfrm>
                <a:off x="7108888" y="3861386"/>
                <a:ext cx="1642987" cy="646331"/>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Metasurface </a:t>
                </a:r>
              </a:p>
              <a:p>
                <a:pPr algn="ctr"/>
                <a:r>
                  <a:rPr lang="en-US" altLang="zh-CN" b="1" dirty="0">
                    <a:latin typeface="Times New Roman" panose="02020603050405020304" pitchFamily="18" charset="0"/>
                    <a:cs typeface="Times New Roman" panose="02020603050405020304" pitchFamily="18" charset="0"/>
                  </a:rPr>
                  <a:t>1 </a:t>
                </a:r>
                <a:endParaRPr lang="zh-CN" altLang="en-US" b="1" dirty="0">
                  <a:latin typeface="Times New Roman" panose="02020603050405020304" pitchFamily="18" charset="0"/>
                  <a:cs typeface="Times New Roman" panose="02020603050405020304" pitchFamily="18" charset="0"/>
                </a:endParaRPr>
              </a:p>
            </p:txBody>
          </p:sp>
          <p:sp>
            <p:nvSpPr>
              <p:cNvPr id="40" name="文本框 39">
                <a:extLst>
                  <a:ext uri="{FF2B5EF4-FFF2-40B4-BE49-F238E27FC236}">
                    <a16:creationId xmlns:a16="http://schemas.microsoft.com/office/drawing/2014/main" id="{4CAE5F2B-F6BD-5ABB-9F4E-E1A8E10C9D5E}"/>
                  </a:ext>
                </a:extLst>
              </p:cNvPr>
              <p:cNvSpPr txBox="1"/>
              <p:nvPr/>
            </p:nvSpPr>
            <p:spPr>
              <a:xfrm>
                <a:off x="8407512" y="4387762"/>
                <a:ext cx="1369680" cy="923330"/>
              </a:xfrm>
              <a:prstGeom prst="rect">
                <a:avLst/>
              </a:prstGeom>
              <a:noFill/>
            </p:spPr>
            <p:txBody>
              <a:bodyPr wrap="square" rtlCol="0">
                <a:spAutoFit/>
              </a:bodyPr>
              <a:lstStyle/>
              <a:p>
                <a:pPr algn="ctr"/>
                <a:r>
                  <a:rPr lang="en-US" altLang="zh-CN" b="1" dirty="0">
                    <a:solidFill>
                      <a:schemeClr val="bg1"/>
                    </a:solidFill>
                    <a:latin typeface="Times New Roman" panose="02020603050405020304" pitchFamily="18" charset="0"/>
                    <a:cs typeface="Times New Roman" panose="02020603050405020304" pitchFamily="18" charset="0"/>
                  </a:rPr>
                  <a:t>Steering and scattering</a:t>
                </a:r>
                <a:endParaRPr lang="zh-CN" altLang="en-US" b="1" dirty="0">
                  <a:solidFill>
                    <a:schemeClr val="bg1"/>
                  </a:solidFill>
                  <a:latin typeface="Times New Roman" panose="02020603050405020304" pitchFamily="18" charset="0"/>
                  <a:cs typeface="Times New Roman" panose="02020603050405020304" pitchFamily="18" charset="0"/>
                </a:endParaRPr>
              </a:p>
            </p:txBody>
          </p:sp>
        </p:grpSp>
      </p:grpSp>
      <p:grpSp>
        <p:nvGrpSpPr>
          <p:cNvPr id="42" name="组合 41">
            <a:extLst>
              <a:ext uri="{FF2B5EF4-FFF2-40B4-BE49-F238E27FC236}">
                <a16:creationId xmlns:a16="http://schemas.microsoft.com/office/drawing/2014/main" id="{9D3882DD-BA85-AACE-0E5C-9170610CC92A}"/>
              </a:ext>
            </a:extLst>
          </p:cNvPr>
          <p:cNvGrpSpPr/>
          <p:nvPr/>
        </p:nvGrpSpPr>
        <p:grpSpPr>
          <a:xfrm>
            <a:off x="4671738" y="2480035"/>
            <a:ext cx="2848524" cy="2445093"/>
            <a:chOff x="9987674" y="2385692"/>
            <a:chExt cx="2848524" cy="2445093"/>
          </a:xfrm>
        </p:grpSpPr>
        <p:sp>
          <p:nvSpPr>
            <p:cNvPr id="44" name="不完整圆 43">
              <a:extLst>
                <a:ext uri="{FF2B5EF4-FFF2-40B4-BE49-F238E27FC236}">
                  <a16:creationId xmlns:a16="http://schemas.microsoft.com/office/drawing/2014/main" id="{671F4292-F77E-DFD8-C73E-DF64C9B30210}"/>
                </a:ext>
              </a:extLst>
            </p:cNvPr>
            <p:cNvSpPr/>
            <p:nvPr/>
          </p:nvSpPr>
          <p:spPr>
            <a:xfrm rot="19587019" flipH="1">
              <a:off x="9987674" y="3151117"/>
              <a:ext cx="2848524" cy="1679668"/>
            </a:xfrm>
            <a:prstGeom prst="pie">
              <a:avLst>
                <a:gd name="adj1" fmla="val 19517096"/>
                <a:gd name="adj2" fmla="val 4162790"/>
              </a:avLst>
            </a:prstGeom>
            <a:solidFill>
              <a:schemeClr val="bg1">
                <a:lumMod val="6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45" name="文本框 44">
              <a:extLst>
                <a:ext uri="{FF2B5EF4-FFF2-40B4-BE49-F238E27FC236}">
                  <a16:creationId xmlns:a16="http://schemas.microsoft.com/office/drawing/2014/main" id="{7B481E26-99F4-6C4C-F1D7-22A399069870}"/>
                </a:ext>
              </a:extLst>
            </p:cNvPr>
            <p:cNvSpPr txBox="1"/>
            <p:nvPr/>
          </p:nvSpPr>
          <p:spPr>
            <a:xfrm>
              <a:off x="10702139" y="3259088"/>
              <a:ext cx="1598859" cy="646331"/>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Metasurface </a:t>
              </a:r>
            </a:p>
            <a:p>
              <a:pPr algn="ctr"/>
              <a:r>
                <a:rPr lang="en-US" altLang="zh-CN" b="1" dirty="0">
                  <a:latin typeface="Times New Roman" panose="02020603050405020304" pitchFamily="18" charset="0"/>
                  <a:cs typeface="Times New Roman" panose="02020603050405020304" pitchFamily="18" charset="0"/>
                </a:rPr>
                <a:t>3 </a:t>
              </a:r>
              <a:endParaRPr lang="zh-CN" altLang="en-US" b="1" dirty="0">
                <a:latin typeface="Times New Roman" panose="02020603050405020304" pitchFamily="18" charset="0"/>
                <a:cs typeface="Times New Roman" panose="02020603050405020304" pitchFamily="18" charset="0"/>
              </a:endParaRPr>
            </a:p>
          </p:txBody>
        </p:sp>
        <p:cxnSp>
          <p:nvCxnSpPr>
            <p:cNvPr id="46" name="直接箭头连接符 45">
              <a:extLst>
                <a:ext uri="{FF2B5EF4-FFF2-40B4-BE49-F238E27FC236}">
                  <a16:creationId xmlns:a16="http://schemas.microsoft.com/office/drawing/2014/main" id="{8E0DB70C-016F-04F4-50FF-5A3CE45B98FC}"/>
                </a:ext>
              </a:extLst>
            </p:cNvPr>
            <p:cNvCxnSpPr>
              <a:cxnSpLocks/>
            </p:cNvCxnSpPr>
            <p:nvPr/>
          </p:nvCxnSpPr>
          <p:spPr>
            <a:xfrm flipH="1">
              <a:off x="11341667" y="2385692"/>
              <a:ext cx="179442" cy="1618419"/>
            </a:xfrm>
            <a:prstGeom prst="straightConnector1">
              <a:avLst/>
            </a:prstGeom>
            <a:ln w="38100">
              <a:solidFill>
                <a:schemeClr val="tx1">
                  <a:lumMod val="50000"/>
                  <a:lumOff val="50000"/>
                </a:schemeClr>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47" name="平行四边形 46">
              <a:extLst>
                <a:ext uri="{FF2B5EF4-FFF2-40B4-BE49-F238E27FC236}">
                  <a16:creationId xmlns:a16="http://schemas.microsoft.com/office/drawing/2014/main" id="{4D6F580A-A26D-050D-3C86-D09C7169B633}"/>
                </a:ext>
              </a:extLst>
            </p:cNvPr>
            <p:cNvSpPr/>
            <p:nvPr/>
          </p:nvSpPr>
          <p:spPr>
            <a:xfrm rot="5400000">
              <a:off x="11114030" y="3811509"/>
              <a:ext cx="455274" cy="358884"/>
            </a:xfrm>
            <a:prstGeom prst="parallelogram">
              <a:avLst>
                <a:gd name="adj" fmla="val 44998"/>
              </a:avLst>
            </a:prstGeom>
            <a:solidFill>
              <a:srgbClr val="FFFF00">
                <a:alpha val="5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sp>
        <p:nvSpPr>
          <p:cNvPr id="48" name="文本框 47">
            <a:extLst>
              <a:ext uri="{FF2B5EF4-FFF2-40B4-BE49-F238E27FC236}">
                <a16:creationId xmlns:a16="http://schemas.microsoft.com/office/drawing/2014/main" id="{0CAF3F9E-ACE2-B15D-5FA7-30BB103179BA}"/>
              </a:ext>
            </a:extLst>
          </p:cNvPr>
          <p:cNvSpPr txBox="1"/>
          <p:nvPr/>
        </p:nvSpPr>
        <p:spPr>
          <a:xfrm>
            <a:off x="2313869" y="5710558"/>
            <a:ext cx="3908542" cy="830997"/>
          </a:xfrm>
          <a:prstGeom prst="rect">
            <a:avLst/>
          </a:prstGeom>
          <a:noFill/>
        </p:spPr>
        <p:txBody>
          <a:bodyPr wrap="square" rtlCol="0">
            <a:spAutoFit/>
          </a:bodyPr>
          <a:lstStyle/>
          <a:p>
            <a:pPr algn="ctr"/>
            <a:r>
              <a:rPr lang="en-US" altLang="zh-CN" sz="2400" b="1" dirty="0">
                <a:latin typeface="Arial" panose="020B0604020202020204" pitchFamily="34" charset="0"/>
                <a:cs typeface="Arial" panose="020B0604020202020204" pitchFamily="34" charset="0"/>
              </a:rPr>
              <a:t>Deploy </a:t>
            </a:r>
            <a:r>
              <a:rPr lang="en-US" altLang="zh-CN" sz="2400" b="1" dirty="0" err="1">
                <a:latin typeface="Arial" panose="020B0604020202020204" pitchFamily="34" charset="0"/>
                <a:cs typeface="Arial" panose="020B0604020202020204" pitchFamily="34" charset="0"/>
              </a:rPr>
              <a:t>metasurfaces</a:t>
            </a:r>
            <a:r>
              <a:rPr lang="en-US" altLang="zh-CN" sz="2400" b="1" dirty="0">
                <a:latin typeface="Arial" panose="020B0604020202020204" pitchFamily="34" charset="0"/>
                <a:cs typeface="Arial" panose="020B0604020202020204" pitchFamily="34" charset="0"/>
              </a:rPr>
              <a:t> on the windows and walls</a:t>
            </a:r>
            <a:endParaRPr lang="zh-CN" altLang="en-US" sz="2400" b="1" dirty="0">
              <a:latin typeface="Arial" panose="020B0604020202020204" pitchFamily="34" charset="0"/>
              <a:cs typeface="Arial" panose="020B0604020202020204" pitchFamily="34" charset="0"/>
            </a:endParaRPr>
          </a:p>
        </p:txBody>
      </p:sp>
      <p:sp>
        <p:nvSpPr>
          <p:cNvPr id="49" name="矩形 48">
            <a:extLst>
              <a:ext uri="{FF2B5EF4-FFF2-40B4-BE49-F238E27FC236}">
                <a16:creationId xmlns:a16="http://schemas.microsoft.com/office/drawing/2014/main" id="{17061CCD-36B6-3602-CDD1-E5957340656D}"/>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Our idea: Effective steering and scattering</a:t>
            </a:r>
          </a:p>
        </p:txBody>
      </p:sp>
      <p:sp>
        <p:nvSpPr>
          <p:cNvPr id="50" name="立方体 49">
            <a:extLst>
              <a:ext uri="{FF2B5EF4-FFF2-40B4-BE49-F238E27FC236}">
                <a16:creationId xmlns:a16="http://schemas.microsoft.com/office/drawing/2014/main" id="{457EAEBF-B1FC-EDC0-A7D0-A409AF87DE7E}"/>
              </a:ext>
            </a:extLst>
          </p:cNvPr>
          <p:cNvSpPr/>
          <p:nvPr/>
        </p:nvSpPr>
        <p:spPr>
          <a:xfrm>
            <a:off x="4514299" y="4525845"/>
            <a:ext cx="324057" cy="615000"/>
          </a:xfrm>
          <a:prstGeom prst="cub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1D216D8A-397E-9D29-3738-E02F04FBAD98}"/>
              </a:ext>
            </a:extLst>
          </p:cNvPr>
          <p:cNvSpPr txBox="1"/>
          <p:nvPr/>
        </p:nvSpPr>
        <p:spPr>
          <a:xfrm>
            <a:off x="6690329" y="1337570"/>
            <a:ext cx="5611862" cy="2769989"/>
          </a:xfrm>
          <a:prstGeom prst="rect">
            <a:avLst/>
          </a:prstGeom>
          <a:noFill/>
        </p:spPr>
        <p:txBody>
          <a:bodyPr wrap="square" rtlCol="0">
            <a:spAutoFit/>
          </a:bodyPr>
          <a:lstStyle/>
          <a:p>
            <a:r>
              <a:rPr lang="en-US" altLang="zh-CN" sz="2800" b="1" u="sng" dirty="0">
                <a:latin typeface="Arial" panose="020B0604020202020204" pitchFamily="34" charset="0"/>
                <a:cs typeface="Arial" panose="020B0604020202020204" pitchFamily="34" charset="0"/>
              </a:rPr>
              <a:t>Challenges:</a:t>
            </a:r>
          </a:p>
          <a:p>
            <a:endParaRPr lang="en-US" altLang="zh-CN" b="1" dirty="0"/>
          </a:p>
          <a:p>
            <a:pPr marL="285750" indent="-285750">
              <a:buFont typeface="Wingdings" panose="05000000000000000000" pitchFamily="2" charset="2"/>
              <a:buChar char="p"/>
            </a:pPr>
            <a:r>
              <a:rPr lang="en-US" altLang="zh-CN" sz="2000" b="1" dirty="0">
                <a:latin typeface="Arial" panose="020B0604020202020204" pitchFamily="34" charset="0"/>
                <a:cs typeface="Arial" panose="020B0604020202020204" pitchFamily="34" charset="0"/>
              </a:rPr>
              <a:t>Metasurface design</a:t>
            </a:r>
          </a:p>
          <a:p>
            <a:pPr marL="742950" lvl="1" indent="-285750">
              <a:buFont typeface="Wingdings" panose="05000000000000000000" pitchFamily="2" charset="2"/>
              <a:buChar char="Ø"/>
            </a:pPr>
            <a:r>
              <a:rPr lang="en-US" altLang="zh-CN" b="1" dirty="0">
                <a:latin typeface="Arial" panose="020B0604020202020204" pitchFamily="34" charset="0"/>
                <a:cs typeface="Arial" panose="020B0604020202020204" pitchFamily="34" charset="0"/>
              </a:rPr>
              <a:t>GNSS satellites are moving, and have different incident angles </a:t>
            </a:r>
          </a:p>
          <a:p>
            <a:pPr marL="1200150" lvl="2" indent="-285750">
              <a:buFont typeface="Wingdings" panose="05000000000000000000" pitchFamily="2" charset="2"/>
              <a:buChar char="Ø"/>
            </a:pPr>
            <a:endParaRPr lang="en-US" altLang="zh-CN" b="1" dirty="0">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Ø"/>
            </a:pPr>
            <a:endParaRPr lang="en-US" altLang="zh-CN" b="1"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r>
              <a:rPr lang="en-US" altLang="zh-CN" b="1" dirty="0">
                <a:latin typeface="Arial" panose="020B0604020202020204" pitchFamily="34" charset="0"/>
                <a:cs typeface="Arial" panose="020B0604020202020204" pitchFamily="34" charset="0"/>
              </a:rPr>
              <a:t>Indoor users are also moving and everywhere</a:t>
            </a:r>
          </a:p>
        </p:txBody>
      </p:sp>
      <p:sp>
        <p:nvSpPr>
          <p:cNvPr id="53" name="文本框 52">
            <a:extLst>
              <a:ext uri="{FF2B5EF4-FFF2-40B4-BE49-F238E27FC236}">
                <a16:creationId xmlns:a16="http://schemas.microsoft.com/office/drawing/2014/main" id="{E278BC2E-EE12-E93D-3788-55A906AF52A1}"/>
              </a:ext>
            </a:extLst>
          </p:cNvPr>
          <p:cNvSpPr txBox="1"/>
          <p:nvPr/>
        </p:nvSpPr>
        <p:spPr>
          <a:xfrm>
            <a:off x="6741045" y="4613118"/>
            <a:ext cx="4584321" cy="923330"/>
          </a:xfrm>
          <a:prstGeom prst="rect">
            <a:avLst/>
          </a:prstGeom>
          <a:noFill/>
        </p:spPr>
        <p:txBody>
          <a:bodyPr wrap="square">
            <a:spAutoFit/>
          </a:bodyPr>
          <a:lstStyle/>
          <a:p>
            <a:pPr marL="285750" indent="-285750">
              <a:buFont typeface="Wingdings" panose="05000000000000000000" pitchFamily="2" charset="2"/>
              <a:buChar char="p"/>
            </a:pPr>
            <a:r>
              <a:rPr lang="en-US" altLang="zh-CN" b="1" dirty="0">
                <a:latin typeface="Arial" panose="020B0604020202020204" pitchFamily="34" charset="0"/>
                <a:cs typeface="Arial" panose="020B0604020202020204" pitchFamily="34" charset="0"/>
              </a:rPr>
              <a:t>Indoor positioning algorithm design</a:t>
            </a:r>
          </a:p>
          <a:p>
            <a:pPr marL="742950" lvl="1" indent="-285750">
              <a:buFont typeface="Wingdings" panose="05000000000000000000" pitchFamily="2" charset="2"/>
              <a:buChar char="Ø"/>
            </a:pPr>
            <a:r>
              <a:rPr lang="en-US" altLang="zh-CN" b="1" dirty="0">
                <a:latin typeface="Arial" panose="020B0604020202020204" pitchFamily="34" charset="0"/>
                <a:cs typeface="Arial" panose="020B0604020202020204" pitchFamily="34" charset="0"/>
              </a:rPr>
              <a:t>Satellite -&gt; mts -&gt; user</a:t>
            </a:r>
          </a:p>
          <a:p>
            <a:endParaRPr lang="zh-CN" altLang="en-US" b="1" dirty="0"/>
          </a:p>
        </p:txBody>
      </p:sp>
      <p:grpSp>
        <p:nvGrpSpPr>
          <p:cNvPr id="59" name="组合 58">
            <a:extLst>
              <a:ext uri="{FF2B5EF4-FFF2-40B4-BE49-F238E27FC236}">
                <a16:creationId xmlns:a16="http://schemas.microsoft.com/office/drawing/2014/main" id="{650F0D78-2DE7-1568-F6E4-E87C8DE169C2}"/>
              </a:ext>
            </a:extLst>
          </p:cNvPr>
          <p:cNvGrpSpPr/>
          <p:nvPr/>
        </p:nvGrpSpPr>
        <p:grpSpPr>
          <a:xfrm>
            <a:off x="7280366" y="2975511"/>
            <a:ext cx="4911634" cy="1542974"/>
            <a:chOff x="7280366" y="2975511"/>
            <a:chExt cx="4911634" cy="1542974"/>
          </a:xfrm>
        </p:grpSpPr>
        <p:sp>
          <p:nvSpPr>
            <p:cNvPr id="54" name="矩形: 圆角 53">
              <a:extLst>
                <a:ext uri="{FF2B5EF4-FFF2-40B4-BE49-F238E27FC236}">
                  <a16:creationId xmlns:a16="http://schemas.microsoft.com/office/drawing/2014/main" id="{5BC9C2A1-FBF1-BB62-0414-B980D0D1F1F3}"/>
                </a:ext>
              </a:extLst>
            </p:cNvPr>
            <p:cNvSpPr/>
            <p:nvPr/>
          </p:nvSpPr>
          <p:spPr>
            <a:xfrm>
              <a:off x="7292988" y="2975511"/>
              <a:ext cx="4899012" cy="397944"/>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Arial" panose="020B0604020202020204" pitchFamily="34" charset="0"/>
                  <a:cs typeface="Arial" panose="020B0604020202020204" pitchFamily="34" charset="0"/>
                </a:rPr>
                <a:t>Powerful steering for any incident angles</a:t>
              </a:r>
              <a:endParaRPr lang="zh-CN" altLang="en-US" b="1" dirty="0">
                <a:solidFill>
                  <a:schemeClr val="bg1"/>
                </a:solidFill>
                <a:latin typeface="Arial" panose="020B0604020202020204" pitchFamily="34" charset="0"/>
                <a:cs typeface="Arial" panose="020B0604020202020204" pitchFamily="34" charset="0"/>
              </a:endParaRPr>
            </a:p>
          </p:txBody>
        </p:sp>
        <p:sp>
          <p:nvSpPr>
            <p:cNvPr id="55" name="矩形: 圆角 54">
              <a:extLst>
                <a:ext uri="{FF2B5EF4-FFF2-40B4-BE49-F238E27FC236}">
                  <a16:creationId xmlns:a16="http://schemas.microsoft.com/office/drawing/2014/main" id="{A73FFDBF-1EB1-2475-E06E-92509D3F8E4C}"/>
                </a:ext>
              </a:extLst>
            </p:cNvPr>
            <p:cNvSpPr/>
            <p:nvPr/>
          </p:nvSpPr>
          <p:spPr>
            <a:xfrm>
              <a:off x="7280366" y="4120541"/>
              <a:ext cx="4911633" cy="397944"/>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Arial" panose="020B0604020202020204" pitchFamily="34" charset="0"/>
                  <a:cs typeface="Arial" panose="020B0604020202020204" pitchFamily="34" charset="0"/>
                </a:rPr>
                <a:t>Powerful scattering for maximum coverage</a:t>
              </a:r>
              <a:endParaRPr lang="zh-CN" altLang="en-US" b="1" dirty="0">
                <a:solidFill>
                  <a:schemeClr val="bg1"/>
                </a:solidFill>
                <a:latin typeface="Arial" panose="020B0604020202020204" pitchFamily="34" charset="0"/>
                <a:cs typeface="Arial" panose="020B0604020202020204" pitchFamily="34" charset="0"/>
              </a:endParaRPr>
            </a:p>
          </p:txBody>
        </p:sp>
      </p:grpSp>
      <p:sp>
        <p:nvSpPr>
          <p:cNvPr id="56" name="矩形: 圆角 55">
            <a:extLst>
              <a:ext uri="{FF2B5EF4-FFF2-40B4-BE49-F238E27FC236}">
                <a16:creationId xmlns:a16="http://schemas.microsoft.com/office/drawing/2014/main" id="{467250AA-0282-18BC-62C0-4448C01A8D63}"/>
              </a:ext>
            </a:extLst>
          </p:cNvPr>
          <p:cNvSpPr/>
          <p:nvPr/>
        </p:nvSpPr>
        <p:spPr>
          <a:xfrm>
            <a:off x="7289834" y="5255257"/>
            <a:ext cx="4902166" cy="660682"/>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b="1" dirty="0">
                <a:solidFill>
                  <a:schemeClr val="bg1"/>
                </a:solidFill>
                <a:latin typeface="Arial" panose="020B0604020202020204" pitchFamily="34" charset="0"/>
                <a:cs typeface="Arial" panose="020B0604020202020204" pitchFamily="34" charset="0"/>
              </a:rPr>
              <a:t>Novel indoor positioning compatible with deployed </a:t>
            </a:r>
            <a:r>
              <a:rPr lang="en-US" altLang="zh-CN" b="1" dirty="0" err="1">
                <a:solidFill>
                  <a:schemeClr val="bg1"/>
                </a:solidFill>
                <a:latin typeface="Arial" panose="020B0604020202020204" pitchFamily="34" charset="0"/>
                <a:cs typeface="Arial" panose="020B0604020202020204" pitchFamily="34" charset="0"/>
              </a:rPr>
              <a:t>metasurfaces</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23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par>
                          <p:cTn id="11" fill="hold">
                            <p:stCondLst>
                              <p:cond delay="0"/>
                            </p:stCondLst>
                            <p:childTnLst>
                              <p:par>
                                <p:cTn id="12" presetID="14" presetClass="entr" presetSubtype="10"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randombar(horizont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par>
                          <p:cTn id="26" fill="hold">
                            <p:stCondLst>
                              <p:cond delay="0"/>
                            </p:stCondLst>
                            <p:childTnLst>
                              <p:par>
                                <p:cTn id="27" presetID="14" presetClass="entr" presetSubtype="1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P spid="53" grpId="0"/>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2E5C8805-6DD7-FCB2-E9FB-89C3A55EBC43}"/>
              </a:ext>
            </a:extLst>
          </p:cNvPr>
          <p:cNvGrpSpPr/>
          <p:nvPr/>
        </p:nvGrpSpPr>
        <p:grpSpPr>
          <a:xfrm flipH="1">
            <a:off x="10098322" y="2341237"/>
            <a:ext cx="721115" cy="721115"/>
            <a:chOff x="8655957" y="904133"/>
            <a:chExt cx="1905000" cy="1905000"/>
          </a:xfrm>
        </p:grpSpPr>
        <p:pic>
          <p:nvPicPr>
            <p:cNvPr id="7" name="图片 6" descr="图标&#10;&#10;描述已自动生成">
              <a:extLst>
                <a:ext uri="{FF2B5EF4-FFF2-40B4-BE49-F238E27FC236}">
                  <a16:creationId xmlns:a16="http://schemas.microsoft.com/office/drawing/2014/main" id="{7AA0EE5A-D3B5-794E-5BEF-352BB3DA5C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55957" y="904133"/>
              <a:ext cx="1905000" cy="1905000"/>
            </a:xfrm>
            <a:prstGeom prst="rect">
              <a:avLst/>
            </a:prstGeom>
          </p:spPr>
        </p:pic>
        <p:pic>
          <p:nvPicPr>
            <p:cNvPr id="8" name="图片 7">
              <a:extLst>
                <a:ext uri="{FF2B5EF4-FFF2-40B4-BE49-F238E27FC236}">
                  <a16:creationId xmlns:a16="http://schemas.microsoft.com/office/drawing/2014/main" id="{2B4947D2-9306-351C-8680-9452667AF1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98983" y="2507191"/>
              <a:ext cx="262698" cy="301942"/>
            </a:xfrm>
            <a:prstGeom prst="rect">
              <a:avLst/>
            </a:prstGeom>
          </p:spPr>
        </p:pic>
      </p:grpSp>
      <p:grpSp>
        <p:nvGrpSpPr>
          <p:cNvPr id="9" name="组合 8">
            <a:extLst>
              <a:ext uri="{FF2B5EF4-FFF2-40B4-BE49-F238E27FC236}">
                <a16:creationId xmlns:a16="http://schemas.microsoft.com/office/drawing/2014/main" id="{2CA34CC3-5374-A8DF-7114-19567D46CE39}"/>
              </a:ext>
            </a:extLst>
          </p:cNvPr>
          <p:cNvGrpSpPr/>
          <p:nvPr/>
        </p:nvGrpSpPr>
        <p:grpSpPr>
          <a:xfrm flipH="1">
            <a:off x="10866947" y="3397431"/>
            <a:ext cx="721115" cy="721115"/>
            <a:chOff x="8655957" y="904133"/>
            <a:chExt cx="1905000" cy="1905000"/>
          </a:xfrm>
        </p:grpSpPr>
        <p:pic>
          <p:nvPicPr>
            <p:cNvPr id="10" name="图片 9" descr="图标&#10;&#10;描述已自动生成">
              <a:extLst>
                <a:ext uri="{FF2B5EF4-FFF2-40B4-BE49-F238E27FC236}">
                  <a16:creationId xmlns:a16="http://schemas.microsoft.com/office/drawing/2014/main" id="{62CE7721-4E17-A233-5358-74EF994F12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55957" y="904133"/>
              <a:ext cx="1905000" cy="1905000"/>
            </a:xfrm>
            <a:prstGeom prst="rect">
              <a:avLst/>
            </a:prstGeom>
          </p:spPr>
        </p:pic>
        <p:pic>
          <p:nvPicPr>
            <p:cNvPr id="11" name="图片 10">
              <a:extLst>
                <a:ext uri="{FF2B5EF4-FFF2-40B4-BE49-F238E27FC236}">
                  <a16:creationId xmlns:a16="http://schemas.microsoft.com/office/drawing/2014/main" id="{A1FC4433-B6AA-6779-BB55-866C58D87A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98983" y="2507191"/>
              <a:ext cx="262698" cy="301942"/>
            </a:xfrm>
            <a:prstGeom prst="rect">
              <a:avLst/>
            </a:prstGeom>
          </p:spPr>
        </p:pic>
      </p:grpSp>
      <p:grpSp>
        <p:nvGrpSpPr>
          <p:cNvPr id="12" name="组合 11">
            <a:extLst>
              <a:ext uri="{FF2B5EF4-FFF2-40B4-BE49-F238E27FC236}">
                <a16:creationId xmlns:a16="http://schemas.microsoft.com/office/drawing/2014/main" id="{2C04A68D-1F1F-BDA5-E887-FB49EFF06548}"/>
              </a:ext>
            </a:extLst>
          </p:cNvPr>
          <p:cNvGrpSpPr/>
          <p:nvPr/>
        </p:nvGrpSpPr>
        <p:grpSpPr>
          <a:xfrm flipH="1">
            <a:off x="10001227" y="4389731"/>
            <a:ext cx="721115" cy="721115"/>
            <a:chOff x="8655957" y="904133"/>
            <a:chExt cx="1905000" cy="1905000"/>
          </a:xfrm>
        </p:grpSpPr>
        <p:pic>
          <p:nvPicPr>
            <p:cNvPr id="13" name="图片 12" descr="图标&#10;&#10;描述已自动生成">
              <a:extLst>
                <a:ext uri="{FF2B5EF4-FFF2-40B4-BE49-F238E27FC236}">
                  <a16:creationId xmlns:a16="http://schemas.microsoft.com/office/drawing/2014/main" id="{6BD5C00F-C553-121B-7927-40B5ADBA51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55957" y="904133"/>
              <a:ext cx="1905000" cy="1905000"/>
            </a:xfrm>
            <a:prstGeom prst="rect">
              <a:avLst/>
            </a:prstGeom>
          </p:spPr>
        </p:pic>
        <p:pic>
          <p:nvPicPr>
            <p:cNvPr id="14" name="图片 13">
              <a:extLst>
                <a:ext uri="{FF2B5EF4-FFF2-40B4-BE49-F238E27FC236}">
                  <a16:creationId xmlns:a16="http://schemas.microsoft.com/office/drawing/2014/main" id="{97CEB044-8004-287F-D7F5-59EABD86E1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98983" y="2507191"/>
              <a:ext cx="262698" cy="301942"/>
            </a:xfrm>
            <a:prstGeom prst="rect">
              <a:avLst/>
            </a:prstGeom>
          </p:spPr>
        </p:pic>
      </p:grpSp>
      <p:grpSp>
        <p:nvGrpSpPr>
          <p:cNvPr id="15" name="组合 14">
            <a:extLst>
              <a:ext uri="{FF2B5EF4-FFF2-40B4-BE49-F238E27FC236}">
                <a16:creationId xmlns:a16="http://schemas.microsoft.com/office/drawing/2014/main" id="{1D0BAACD-D82C-1F75-8A7C-1E292D198CB1}"/>
              </a:ext>
            </a:extLst>
          </p:cNvPr>
          <p:cNvGrpSpPr/>
          <p:nvPr/>
        </p:nvGrpSpPr>
        <p:grpSpPr>
          <a:xfrm flipH="1">
            <a:off x="8993904" y="5274705"/>
            <a:ext cx="721115" cy="721115"/>
            <a:chOff x="8655957" y="904133"/>
            <a:chExt cx="1905000" cy="1905000"/>
          </a:xfrm>
        </p:grpSpPr>
        <p:pic>
          <p:nvPicPr>
            <p:cNvPr id="16" name="图片 15" descr="图标&#10;&#10;描述已自动生成">
              <a:extLst>
                <a:ext uri="{FF2B5EF4-FFF2-40B4-BE49-F238E27FC236}">
                  <a16:creationId xmlns:a16="http://schemas.microsoft.com/office/drawing/2014/main" id="{19F4E79C-A16B-3877-9992-7173B04A47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55957" y="904133"/>
              <a:ext cx="1905000" cy="1905000"/>
            </a:xfrm>
            <a:prstGeom prst="rect">
              <a:avLst/>
            </a:prstGeom>
          </p:spPr>
        </p:pic>
        <p:pic>
          <p:nvPicPr>
            <p:cNvPr id="17" name="图片 16">
              <a:extLst>
                <a:ext uri="{FF2B5EF4-FFF2-40B4-BE49-F238E27FC236}">
                  <a16:creationId xmlns:a16="http://schemas.microsoft.com/office/drawing/2014/main" id="{047153DB-1089-DCA7-16F0-F7F0B9AD652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98983" y="2507191"/>
              <a:ext cx="262698" cy="301942"/>
            </a:xfrm>
            <a:prstGeom prst="rect">
              <a:avLst/>
            </a:prstGeom>
          </p:spPr>
        </p:pic>
      </p:grpSp>
      <p:pic>
        <p:nvPicPr>
          <p:cNvPr id="18" name="图片 17" descr="图标&#10;&#10;描述已自动生成">
            <a:extLst>
              <a:ext uri="{FF2B5EF4-FFF2-40B4-BE49-F238E27FC236}">
                <a16:creationId xmlns:a16="http://schemas.microsoft.com/office/drawing/2014/main" id="{B4718788-464B-9A9D-EAE8-9F5742B802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713233">
            <a:off x="1760633" y="2117533"/>
            <a:ext cx="845035" cy="820422"/>
          </a:xfrm>
          <a:prstGeom prst="rect">
            <a:avLst/>
          </a:prstGeom>
        </p:spPr>
      </p:pic>
      <p:pic>
        <p:nvPicPr>
          <p:cNvPr id="19" name="图片 18" descr="图标&#10;&#10;描述已自动生成">
            <a:extLst>
              <a:ext uri="{FF2B5EF4-FFF2-40B4-BE49-F238E27FC236}">
                <a16:creationId xmlns:a16="http://schemas.microsoft.com/office/drawing/2014/main" id="{CDEB7AE1-B913-9575-89C0-A1DAD0E24D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9704539">
            <a:off x="1410340" y="3249467"/>
            <a:ext cx="845035" cy="820422"/>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331C49C-CFA7-3942-6D8C-C2F45FDD0727}"/>
                  </a:ext>
                </a:extLst>
              </p:cNvPr>
              <p:cNvSpPr txBox="1"/>
              <p:nvPr/>
            </p:nvSpPr>
            <p:spPr>
              <a:xfrm>
                <a:off x="3385933" y="1397079"/>
                <a:ext cx="1807145"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Far-field</a:t>
                </a:r>
              </a:p>
              <a:p>
                <a:pPr algn="ctr"/>
                <a:r>
                  <a:rPr lang="en-US" altLang="zh-CN" sz="2000" b="1" dirty="0">
                    <a:latin typeface="Times New Roman" panose="02020603050405020304" pitchFamily="18" charset="0"/>
                    <a:cs typeface="Times New Roman" panose="02020603050405020304" pitchFamily="18" charset="0"/>
                  </a:rPr>
                  <a:t>channel </a:t>
                </a:r>
                <a:endParaRPr lang="en-US" altLang="zh-CN" sz="2000" b="1" i="1" dirty="0">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cs typeface="Times New Roman" panose="02020603050405020304" pitchFamily="18" charset="0"/>
                            </a:rPr>
                          </m:ctrlPr>
                        </m:sSubPr>
                        <m:e>
                          <m:r>
                            <a:rPr lang="en-US" altLang="zh-CN" sz="2000" b="1" i="1" smtClean="0">
                              <a:latin typeface="Cambria Math" panose="02040503050406030204" pitchFamily="18" charset="0"/>
                              <a:cs typeface="Times New Roman" panose="02020603050405020304" pitchFamily="18" charset="0"/>
                            </a:rPr>
                            <m:t>𝑮</m:t>
                          </m:r>
                        </m:e>
                        <m:sub>
                          <m:r>
                            <a:rPr lang="en-US" altLang="zh-CN" sz="2000" b="1" i="1" smtClean="0">
                              <a:latin typeface="Cambria Math" panose="02040503050406030204" pitchFamily="18" charset="0"/>
                              <a:cs typeface="Times New Roman" panose="02020603050405020304" pitchFamily="18" charset="0"/>
                            </a:rPr>
                            <m:t>𝒎</m:t>
                          </m:r>
                        </m:sub>
                      </m:sSub>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8331C49C-CFA7-3942-6D8C-C2F45FDD0727}"/>
                  </a:ext>
                </a:extLst>
              </p:cNvPr>
              <p:cNvSpPr txBox="1">
                <a:spLocks noRot="1" noChangeAspect="1" noMove="1" noResize="1" noEditPoints="1" noAdjustHandles="1" noChangeArrowheads="1" noChangeShapeType="1" noTextEdit="1"/>
              </p:cNvSpPr>
              <p:nvPr/>
            </p:nvSpPr>
            <p:spPr>
              <a:xfrm>
                <a:off x="3385933" y="1397079"/>
                <a:ext cx="1807145" cy="1015663"/>
              </a:xfrm>
              <a:prstGeom prst="rect">
                <a:avLst/>
              </a:prstGeom>
              <a:blipFill>
                <a:blip r:embed="rId6"/>
                <a:stretch>
                  <a:fillRect t="-29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A1527145-2990-EE14-C8AC-0A2FFAA7E366}"/>
                  </a:ext>
                </a:extLst>
              </p:cNvPr>
              <p:cNvSpPr txBox="1"/>
              <p:nvPr/>
            </p:nvSpPr>
            <p:spPr>
              <a:xfrm>
                <a:off x="7730248" y="2107230"/>
                <a:ext cx="2206375"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Target radiation matrix </a:t>
                </a:r>
                <a:endParaRPr lang="en-US" altLang="zh-CN" sz="2000" b="1" i="1" dirty="0">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𝑫</m:t>
                      </m:r>
                      <m:r>
                        <a:rPr lang="en-US" altLang="zh-CN" sz="2000" b="1" i="1" smtClean="0">
                          <a:latin typeface="Cambria Math" panose="02040503050406030204" pitchFamily="18" charset="0"/>
                          <a:cs typeface="Times New Roman" panose="02020603050405020304" pitchFamily="18" charset="0"/>
                        </a:rPr>
                        <m:t>(</m:t>
                      </m:r>
                      <m:r>
                        <a:rPr lang="zh-CN" altLang="en-US" sz="2000" b="1" i="1" smtClean="0">
                          <a:latin typeface="Cambria Math" panose="02040503050406030204" pitchFamily="18" charset="0"/>
                          <a:cs typeface="Times New Roman" panose="02020603050405020304" pitchFamily="18" charset="0"/>
                        </a:rPr>
                        <m:t>𝜶</m:t>
                      </m:r>
                      <m:r>
                        <a:rPr lang="en-US" altLang="zh-CN" sz="2000" b="1" i="1" smtClean="0">
                          <a:latin typeface="Cambria Math" panose="02040503050406030204" pitchFamily="18" charset="0"/>
                          <a:cs typeface="Times New Roman" panose="02020603050405020304" pitchFamily="18" charset="0"/>
                        </a:rPr>
                        <m:t>, </m:t>
                      </m:r>
                      <m:r>
                        <a:rPr lang="zh-CN" altLang="en-US" sz="2000" b="1" i="1" smtClean="0">
                          <a:latin typeface="Cambria Math" panose="02040503050406030204" pitchFamily="18" charset="0"/>
                          <a:cs typeface="Times New Roman" panose="02020603050405020304" pitchFamily="18" charset="0"/>
                        </a:rPr>
                        <m:t>𝜷</m:t>
                      </m:r>
                      <m:r>
                        <a:rPr lang="en-US" altLang="zh-CN" sz="2000" b="1" i="1" smtClean="0">
                          <a:latin typeface="Cambria Math" panose="02040503050406030204" pitchFamily="18" charset="0"/>
                          <a:cs typeface="Times New Roman" panose="02020603050405020304" pitchFamily="18" charset="0"/>
                        </a:rPr>
                        <m:t>)</m:t>
                      </m:r>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A1527145-2990-EE14-C8AC-0A2FFAA7E366}"/>
                  </a:ext>
                </a:extLst>
              </p:cNvPr>
              <p:cNvSpPr txBox="1">
                <a:spLocks noRot="1" noChangeAspect="1" noMove="1" noResize="1" noEditPoints="1" noAdjustHandles="1" noChangeArrowheads="1" noChangeShapeType="1" noTextEdit="1"/>
              </p:cNvSpPr>
              <p:nvPr/>
            </p:nvSpPr>
            <p:spPr>
              <a:xfrm>
                <a:off x="7730248" y="2107230"/>
                <a:ext cx="2206375" cy="1015663"/>
              </a:xfrm>
              <a:prstGeom prst="rect">
                <a:avLst/>
              </a:prstGeom>
              <a:blipFill>
                <a:blip r:embed="rId7"/>
                <a:stretch>
                  <a:fillRect t="-3614" b="-6024"/>
                </a:stretch>
              </a:blipFill>
            </p:spPr>
            <p:txBody>
              <a:bodyPr/>
              <a:lstStyle/>
              <a:p>
                <a:r>
                  <a:rPr lang="zh-CN" altLang="en-US">
                    <a:noFill/>
                  </a:rPr>
                  <a:t> </a:t>
                </a:r>
              </a:p>
            </p:txBody>
          </p:sp>
        </mc:Fallback>
      </mc:AlternateContent>
      <p:sp>
        <p:nvSpPr>
          <p:cNvPr id="60" name="椭圆 59">
            <a:extLst>
              <a:ext uri="{FF2B5EF4-FFF2-40B4-BE49-F238E27FC236}">
                <a16:creationId xmlns:a16="http://schemas.microsoft.com/office/drawing/2014/main" id="{E4B8FE95-81DB-FBE8-6438-975A55D3AF52}"/>
              </a:ext>
            </a:extLst>
          </p:cNvPr>
          <p:cNvSpPr/>
          <p:nvPr/>
        </p:nvSpPr>
        <p:spPr>
          <a:xfrm>
            <a:off x="694827" y="2590147"/>
            <a:ext cx="2108950" cy="2108950"/>
          </a:xfrm>
          <a:prstGeom prst="ellipse">
            <a:avLst/>
          </a:prstGeom>
          <a:solidFill>
            <a:schemeClr val="accent6">
              <a:lumMod val="40000"/>
              <a:lumOff val="60000"/>
              <a:alpha val="9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971124" lon="5429763" rev="21087282"/>
            </a:camera>
            <a:lightRig rig="twoPt" dir="t">
              <a:rot lat="0" lon="0" rev="4800000"/>
            </a:lightRig>
          </a:scene3d>
          <a:sp3d prstMaterial="powder">
            <a:bevelT w="1270000" h="3556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61" name="椭圆 60">
            <a:extLst>
              <a:ext uri="{FF2B5EF4-FFF2-40B4-BE49-F238E27FC236}">
                <a16:creationId xmlns:a16="http://schemas.microsoft.com/office/drawing/2014/main" id="{2BFF246B-2C7F-3BE7-3782-3411536A702E}"/>
              </a:ext>
            </a:extLst>
          </p:cNvPr>
          <p:cNvSpPr/>
          <p:nvPr/>
        </p:nvSpPr>
        <p:spPr>
          <a:xfrm rot="3375136">
            <a:off x="1013139" y="1347753"/>
            <a:ext cx="2108950" cy="2108950"/>
          </a:xfrm>
          <a:prstGeom prst="ellipse">
            <a:avLst/>
          </a:prstGeom>
          <a:solidFill>
            <a:schemeClr val="accent4">
              <a:lumMod val="40000"/>
              <a:lumOff val="60000"/>
              <a:alpha val="9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096804" lon="6098690" rev="1407374"/>
            </a:camera>
            <a:lightRig rig="twoPt" dir="t">
              <a:rot lat="0" lon="0" rev="4800000"/>
            </a:lightRig>
          </a:scene3d>
          <a:sp3d prstMaterial="powder">
            <a:bevelT w="1270000" h="4064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115" name="组合 114">
            <a:extLst>
              <a:ext uri="{FF2B5EF4-FFF2-40B4-BE49-F238E27FC236}">
                <a16:creationId xmlns:a16="http://schemas.microsoft.com/office/drawing/2014/main" id="{F813DD3C-802A-B03B-DE7D-63F456DFA760}"/>
              </a:ext>
            </a:extLst>
          </p:cNvPr>
          <p:cNvGrpSpPr/>
          <p:nvPr/>
        </p:nvGrpSpPr>
        <p:grpSpPr>
          <a:xfrm>
            <a:off x="-3214956" y="4600007"/>
            <a:ext cx="1654276" cy="1587969"/>
            <a:chOff x="1822557" y="4925599"/>
            <a:chExt cx="1654276" cy="1587969"/>
          </a:xfrm>
        </p:grpSpPr>
        <p:sp>
          <p:nvSpPr>
            <p:cNvPr id="105" name="平行四边形 104">
              <a:extLst>
                <a:ext uri="{FF2B5EF4-FFF2-40B4-BE49-F238E27FC236}">
                  <a16:creationId xmlns:a16="http://schemas.microsoft.com/office/drawing/2014/main" id="{D6D38972-8EB7-197A-3727-C099E6880707}"/>
                </a:ext>
              </a:extLst>
            </p:cNvPr>
            <p:cNvSpPr/>
            <p:nvPr/>
          </p:nvSpPr>
          <p:spPr>
            <a:xfrm rot="8776776">
              <a:off x="2342294" y="5705565"/>
              <a:ext cx="1134539" cy="808003"/>
            </a:xfrm>
            <a:prstGeom prst="parallelogram">
              <a:avLst>
                <a:gd name="adj" fmla="val 65163"/>
              </a:avLst>
            </a:prstGeom>
            <a:solidFill>
              <a:schemeClr val="bg2">
                <a:lumMod val="90000"/>
              </a:schemeClr>
            </a:solidFill>
            <a:ln>
              <a:solidFill>
                <a:schemeClr val="accent1">
                  <a:shade val="15000"/>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07" name="太阳形 106">
              <a:extLst>
                <a:ext uri="{FF2B5EF4-FFF2-40B4-BE49-F238E27FC236}">
                  <a16:creationId xmlns:a16="http://schemas.microsoft.com/office/drawing/2014/main" id="{C519CA26-EA94-460F-32FA-E470854C2126}"/>
                </a:ext>
              </a:extLst>
            </p:cNvPr>
            <p:cNvSpPr/>
            <p:nvPr/>
          </p:nvSpPr>
          <p:spPr>
            <a:xfrm>
              <a:off x="1822557" y="4925599"/>
              <a:ext cx="293234" cy="293234"/>
            </a:xfrm>
            <a:prstGeom prst="sun">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08" name="直接箭头连接符 107">
              <a:extLst>
                <a:ext uri="{FF2B5EF4-FFF2-40B4-BE49-F238E27FC236}">
                  <a16:creationId xmlns:a16="http://schemas.microsoft.com/office/drawing/2014/main" id="{8BF34BDB-6F59-1C16-008F-B4FE06BEE630}"/>
                </a:ext>
              </a:extLst>
            </p:cNvPr>
            <p:cNvCxnSpPr/>
            <p:nvPr/>
          </p:nvCxnSpPr>
          <p:spPr>
            <a:xfrm flipV="1">
              <a:off x="2914069" y="5432620"/>
              <a:ext cx="0" cy="7925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直接箭头连接符 108">
              <a:extLst>
                <a:ext uri="{FF2B5EF4-FFF2-40B4-BE49-F238E27FC236}">
                  <a16:creationId xmlns:a16="http://schemas.microsoft.com/office/drawing/2014/main" id="{910390C7-1966-7869-D7E8-7D33FC324608}"/>
                </a:ext>
              </a:extLst>
            </p:cNvPr>
            <p:cNvCxnSpPr>
              <a:cxnSpLocks/>
            </p:cNvCxnSpPr>
            <p:nvPr/>
          </p:nvCxnSpPr>
          <p:spPr>
            <a:xfrm flipV="1">
              <a:off x="2911325" y="5822026"/>
              <a:ext cx="487882" cy="3962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直接箭头连接符 109">
              <a:extLst>
                <a:ext uri="{FF2B5EF4-FFF2-40B4-BE49-F238E27FC236}">
                  <a16:creationId xmlns:a16="http://schemas.microsoft.com/office/drawing/2014/main" id="{4B77837D-8D82-4AB6-8D2B-E73783DB8D97}"/>
                </a:ext>
              </a:extLst>
            </p:cNvPr>
            <p:cNvCxnSpPr>
              <a:cxnSpLocks/>
            </p:cNvCxnSpPr>
            <p:nvPr/>
          </p:nvCxnSpPr>
          <p:spPr>
            <a:xfrm>
              <a:off x="2049514" y="5190716"/>
              <a:ext cx="844794" cy="10344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1" name="直接箭头连接符 110">
              <a:extLst>
                <a:ext uri="{FF2B5EF4-FFF2-40B4-BE49-F238E27FC236}">
                  <a16:creationId xmlns:a16="http://schemas.microsoft.com/office/drawing/2014/main" id="{11C49EBE-6C47-18E6-5744-228D46C6EE92}"/>
                </a:ext>
              </a:extLst>
            </p:cNvPr>
            <p:cNvCxnSpPr>
              <a:cxnSpLocks/>
            </p:cNvCxnSpPr>
            <p:nvPr/>
          </p:nvCxnSpPr>
          <p:spPr>
            <a:xfrm flipV="1">
              <a:off x="2929570" y="5619228"/>
              <a:ext cx="186192" cy="599052"/>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12" name="直接连接符 111">
              <a:extLst>
                <a:ext uri="{FF2B5EF4-FFF2-40B4-BE49-F238E27FC236}">
                  <a16:creationId xmlns:a16="http://schemas.microsoft.com/office/drawing/2014/main" id="{70521EEE-7C8D-5336-7028-6DFE28B4E45A}"/>
                </a:ext>
              </a:extLst>
            </p:cNvPr>
            <p:cNvCxnSpPr/>
            <p:nvPr/>
          </p:nvCxnSpPr>
          <p:spPr>
            <a:xfrm>
              <a:off x="2088555" y="5190716"/>
              <a:ext cx="1027208" cy="42851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sp>
        <p:nvSpPr>
          <p:cNvPr id="113" name="文本框 112">
            <a:extLst>
              <a:ext uri="{FF2B5EF4-FFF2-40B4-BE49-F238E27FC236}">
                <a16:creationId xmlns:a16="http://schemas.microsoft.com/office/drawing/2014/main" id="{6849057F-13BD-5A8D-7B94-1B773DCA32E1}"/>
              </a:ext>
            </a:extLst>
          </p:cNvPr>
          <p:cNvSpPr txBox="1"/>
          <p:nvPr/>
        </p:nvSpPr>
        <p:spPr>
          <a:xfrm>
            <a:off x="403646" y="1607822"/>
            <a:ext cx="1311578" cy="830997"/>
          </a:xfrm>
          <a:prstGeom prst="rect">
            <a:avLst/>
          </a:prstGeom>
          <a:noFill/>
        </p:spPr>
        <p:txBody>
          <a:bodyPr wrap="none" rtlCol="0">
            <a:spAutoFit/>
          </a:bodyPr>
          <a:lstStyle/>
          <a:p>
            <a:pPr algn="ctr"/>
            <a:r>
              <a:rPr lang="en-US" altLang="zh-CN" sz="2400" b="1" dirty="0">
                <a:latin typeface="Times New Roman" panose="02020603050405020304" pitchFamily="18" charset="0"/>
                <a:cs typeface="Times New Roman" panose="02020603050405020304" pitchFamily="18" charset="0"/>
              </a:rPr>
              <a:t>GNSS </a:t>
            </a:r>
          </a:p>
          <a:p>
            <a:pPr algn="ctr"/>
            <a:r>
              <a:rPr lang="en-US" altLang="zh-CN" sz="2400" b="1" dirty="0">
                <a:latin typeface="Times New Roman" panose="02020603050405020304" pitchFamily="18" charset="0"/>
                <a:cs typeface="Times New Roman" panose="02020603050405020304" pitchFamily="18" charset="0"/>
              </a:rPr>
              <a:t>satellites</a:t>
            </a:r>
            <a:endParaRPr lang="zh-CN" altLang="en-US" sz="2400" b="1" dirty="0">
              <a:latin typeface="Times New Roman" panose="02020603050405020304" pitchFamily="18" charset="0"/>
              <a:cs typeface="Times New Roman" panose="02020603050405020304" pitchFamily="18" charset="0"/>
            </a:endParaRPr>
          </a:p>
        </p:txBody>
      </p:sp>
      <p:sp>
        <p:nvSpPr>
          <p:cNvPr id="116" name="椭圆 115">
            <a:extLst>
              <a:ext uri="{FF2B5EF4-FFF2-40B4-BE49-F238E27FC236}">
                <a16:creationId xmlns:a16="http://schemas.microsoft.com/office/drawing/2014/main" id="{C927954D-75D0-D322-41BD-CDCE66A219AC}"/>
              </a:ext>
            </a:extLst>
          </p:cNvPr>
          <p:cNvSpPr/>
          <p:nvPr/>
        </p:nvSpPr>
        <p:spPr>
          <a:xfrm rot="3999951">
            <a:off x="1554206" y="708331"/>
            <a:ext cx="2108950" cy="2108950"/>
          </a:xfrm>
          <a:prstGeom prst="ellipse">
            <a:avLst/>
          </a:prstGeom>
          <a:solidFill>
            <a:schemeClr val="accent5">
              <a:lumMod val="60000"/>
              <a:lumOff val="40000"/>
              <a:alpha val="9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096804" lon="6098690" rev="1407374"/>
            </a:camera>
            <a:lightRig rig="twoPt" dir="t">
              <a:rot lat="0" lon="0" rev="4800000"/>
            </a:lightRig>
          </a:scene3d>
          <a:sp3d prstMaterial="powder">
            <a:bevelT w="1270000" h="4064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118" name="组合 117">
            <a:extLst>
              <a:ext uri="{FF2B5EF4-FFF2-40B4-BE49-F238E27FC236}">
                <a16:creationId xmlns:a16="http://schemas.microsoft.com/office/drawing/2014/main" id="{B9123AFC-1DD9-7B58-7667-14AADA1059A2}"/>
              </a:ext>
            </a:extLst>
          </p:cNvPr>
          <p:cNvGrpSpPr/>
          <p:nvPr/>
        </p:nvGrpSpPr>
        <p:grpSpPr>
          <a:xfrm>
            <a:off x="4292964" y="1252012"/>
            <a:ext cx="4233410" cy="5623243"/>
            <a:chOff x="3847135" y="1202764"/>
            <a:chExt cx="4233410" cy="5623243"/>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3EA06941-2BED-C475-C012-725186DB7E51}"/>
                    </a:ext>
                  </a:extLst>
                </p:cNvPr>
                <p:cNvSpPr txBox="1"/>
                <p:nvPr/>
              </p:nvSpPr>
              <p:spPr>
                <a:xfrm>
                  <a:off x="5614656" y="1202764"/>
                  <a:ext cx="1540131"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Near-field</a:t>
                  </a:r>
                </a:p>
                <a:p>
                  <a:pPr algn="ctr"/>
                  <a:r>
                    <a:rPr lang="en-US" altLang="zh-CN" sz="2000" b="1" dirty="0">
                      <a:latin typeface="Times New Roman" panose="02020603050405020304" pitchFamily="18" charset="0"/>
                      <a:cs typeface="Times New Roman" panose="02020603050405020304" pitchFamily="18" charset="0"/>
                    </a:rPr>
                    <a:t>channel</a:t>
                  </a:r>
                </a:p>
                <a:p>
                  <a:pPr algn="ct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𝑯</m:t>
                        </m:r>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4" name="文本框 3">
                  <a:extLst>
                    <a:ext uri="{FF2B5EF4-FFF2-40B4-BE49-F238E27FC236}">
                      <a16:creationId xmlns:a16="http://schemas.microsoft.com/office/drawing/2014/main" id="{3EA06941-2BED-C475-C012-725186DB7E51}"/>
                    </a:ext>
                  </a:extLst>
                </p:cNvPr>
                <p:cNvSpPr txBox="1">
                  <a:spLocks noRot="1" noChangeAspect="1" noMove="1" noResize="1" noEditPoints="1" noAdjustHandles="1" noChangeArrowheads="1" noChangeShapeType="1" noTextEdit="1"/>
                </p:cNvSpPr>
                <p:nvPr/>
              </p:nvSpPr>
              <p:spPr>
                <a:xfrm>
                  <a:off x="5614656" y="1202764"/>
                  <a:ext cx="1540131" cy="1015663"/>
                </a:xfrm>
                <a:prstGeom prst="rect">
                  <a:avLst/>
                </a:prstGeom>
                <a:blipFill>
                  <a:blip r:embed="rId8"/>
                  <a:stretch>
                    <a:fillRect t="-2994"/>
                  </a:stretch>
                </a:blipFill>
              </p:spPr>
              <p:txBody>
                <a:bodyPr/>
                <a:lstStyle/>
                <a:p>
                  <a:r>
                    <a:rPr lang="zh-CN" altLang="en-US">
                      <a:noFill/>
                    </a:rPr>
                    <a:t> </a:t>
                  </a:r>
                </a:p>
              </p:txBody>
            </p:sp>
          </mc:Fallback>
        </mc:AlternateContent>
        <p:grpSp>
          <p:nvGrpSpPr>
            <p:cNvPr id="22" name="组合 21">
              <a:extLst>
                <a:ext uri="{FF2B5EF4-FFF2-40B4-BE49-F238E27FC236}">
                  <a16:creationId xmlns:a16="http://schemas.microsoft.com/office/drawing/2014/main" id="{42EE37F4-08AF-33BC-CD75-7E758EDB8B62}"/>
                </a:ext>
              </a:extLst>
            </p:cNvPr>
            <p:cNvGrpSpPr/>
            <p:nvPr/>
          </p:nvGrpSpPr>
          <p:grpSpPr>
            <a:xfrm>
              <a:off x="6020754" y="2493741"/>
              <a:ext cx="1113750" cy="3062999"/>
              <a:chOff x="2955546" y="834571"/>
              <a:chExt cx="1448701" cy="3984171"/>
            </a:xfrm>
          </p:grpSpPr>
          <p:sp>
            <p:nvSpPr>
              <p:cNvPr id="23" name="立方体 22">
                <a:extLst>
                  <a:ext uri="{FF2B5EF4-FFF2-40B4-BE49-F238E27FC236}">
                    <a16:creationId xmlns:a16="http://schemas.microsoft.com/office/drawing/2014/main" id="{1FB59861-5C37-3065-A5F6-3191EE247146}"/>
                  </a:ext>
                </a:extLst>
              </p:cNvPr>
              <p:cNvSpPr/>
              <p:nvPr/>
            </p:nvSpPr>
            <p:spPr>
              <a:xfrm>
                <a:off x="2960913" y="834571"/>
                <a:ext cx="1436915" cy="3984171"/>
              </a:xfrm>
              <a:prstGeom prst="cube">
                <a:avLst>
                  <a:gd name="adj" fmla="val 84090"/>
                </a:avLst>
              </a:prstGeom>
              <a:solidFill>
                <a:schemeClr val="accent2">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24" name="直接连接符 23">
                <a:extLst>
                  <a:ext uri="{FF2B5EF4-FFF2-40B4-BE49-F238E27FC236}">
                    <a16:creationId xmlns:a16="http://schemas.microsoft.com/office/drawing/2014/main" id="{931187AD-82D4-C485-7A2A-C42994369A1C}"/>
                  </a:ext>
                </a:extLst>
              </p:cNvPr>
              <p:cNvCxnSpPr>
                <a:cxnSpLocks/>
              </p:cNvCxnSpPr>
              <p:nvPr/>
            </p:nvCxnSpPr>
            <p:spPr>
              <a:xfrm flipV="1">
                <a:off x="3193840" y="834571"/>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直接连接符 24">
                <a:extLst>
                  <a:ext uri="{FF2B5EF4-FFF2-40B4-BE49-F238E27FC236}">
                    <a16:creationId xmlns:a16="http://schemas.microsoft.com/office/drawing/2014/main" id="{6F51D8A3-7F86-988A-87A1-BA331ED64163}"/>
                  </a:ext>
                </a:extLst>
              </p:cNvPr>
              <p:cNvCxnSpPr>
                <a:cxnSpLocks/>
              </p:cNvCxnSpPr>
              <p:nvPr/>
            </p:nvCxnSpPr>
            <p:spPr>
              <a:xfrm flipV="1">
                <a:off x="3193840" y="1112158"/>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接连接符 25">
                <a:extLst>
                  <a:ext uri="{FF2B5EF4-FFF2-40B4-BE49-F238E27FC236}">
                    <a16:creationId xmlns:a16="http://schemas.microsoft.com/office/drawing/2014/main" id="{6AC852F9-D450-24C9-1D65-034BE34DA154}"/>
                  </a:ext>
                </a:extLst>
              </p:cNvPr>
              <p:cNvCxnSpPr>
                <a:cxnSpLocks/>
              </p:cNvCxnSpPr>
              <p:nvPr/>
            </p:nvCxnSpPr>
            <p:spPr>
              <a:xfrm flipV="1">
                <a:off x="3193840" y="1389745"/>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接连接符 26">
                <a:extLst>
                  <a:ext uri="{FF2B5EF4-FFF2-40B4-BE49-F238E27FC236}">
                    <a16:creationId xmlns:a16="http://schemas.microsoft.com/office/drawing/2014/main" id="{11B2FFFA-082F-A2E1-788D-307295268183}"/>
                  </a:ext>
                </a:extLst>
              </p:cNvPr>
              <p:cNvCxnSpPr>
                <a:cxnSpLocks/>
              </p:cNvCxnSpPr>
              <p:nvPr/>
            </p:nvCxnSpPr>
            <p:spPr>
              <a:xfrm flipV="1">
                <a:off x="3193840" y="1667332"/>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接连接符 27">
                <a:extLst>
                  <a:ext uri="{FF2B5EF4-FFF2-40B4-BE49-F238E27FC236}">
                    <a16:creationId xmlns:a16="http://schemas.microsoft.com/office/drawing/2014/main" id="{3A600243-EA5C-19DA-E618-0F1446AB3B7F}"/>
                  </a:ext>
                </a:extLst>
              </p:cNvPr>
              <p:cNvCxnSpPr>
                <a:cxnSpLocks/>
              </p:cNvCxnSpPr>
              <p:nvPr/>
            </p:nvCxnSpPr>
            <p:spPr>
              <a:xfrm flipV="1">
                <a:off x="3195946" y="2500093"/>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接连接符 28">
                <a:extLst>
                  <a:ext uri="{FF2B5EF4-FFF2-40B4-BE49-F238E27FC236}">
                    <a16:creationId xmlns:a16="http://schemas.microsoft.com/office/drawing/2014/main" id="{6C0C6815-1E9D-2E14-C23F-CAF38AB6CE40}"/>
                  </a:ext>
                </a:extLst>
              </p:cNvPr>
              <p:cNvCxnSpPr>
                <a:cxnSpLocks/>
              </p:cNvCxnSpPr>
              <p:nvPr/>
            </p:nvCxnSpPr>
            <p:spPr>
              <a:xfrm flipV="1">
                <a:off x="3193840" y="1944919"/>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直接连接符 29">
                <a:extLst>
                  <a:ext uri="{FF2B5EF4-FFF2-40B4-BE49-F238E27FC236}">
                    <a16:creationId xmlns:a16="http://schemas.microsoft.com/office/drawing/2014/main" id="{B504DA61-A277-5BFD-6429-9FF56F97089D}"/>
                  </a:ext>
                </a:extLst>
              </p:cNvPr>
              <p:cNvCxnSpPr>
                <a:cxnSpLocks/>
              </p:cNvCxnSpPr>
              <p:nvPr/>
            </p:nvCxnSpPr>
            <p:spPr>
              <a:xfrm flipV="1">
                <a:off x="3194893" y="2222506"/>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直接连接符 30">
                <a:extLst>
                  <a:ext uri="{FF2B5EF4-FFF2-40B4-BE49-F238E27FC236}">
                    <a16:creationId xmlns:a16="http://schemas.microsoft.com/office/drawing/2014/main" id="{CA61A680-DD98-D070-1124-29A31F890C28}"/>
                  </a:ext>
                </a:extLst>
              </p:cNvPr>
              <p:cNvCxnSpPr>
                <a:cxnSpLocks/>
              </p:cNvCxnSpPr>
              <p:nvPr/>
            </p:nvCxnSpPr>
            <p:spPr>
              <a:xfrm flipV="1">
                <a:off x="3189527" y="2777680"/>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直接连接符 31">
                <a:extLst>
                  <a:ext uri="{FF2B5EF4-FFF2-40B4-BE49-F238E27FC236}">
                    <a16:creationId xmlns:a16="http://schemas.microsoft.com/office/drawing/2014/main" id="{CBB52F83-D81A-FD25-F425-52C17DF83AAC}"/>
                  </a:ext>
                </a:extLst>
              </p:cNvPr>
              <p:cNvCxnSpPr>
                <a:cxnSpLocks/>
              </p:cNvCxnSpPr>
              <p:nvPr/>
            </p:nvCxnSpPr>
            <p:spPr>
              <a:xfrm flipV="1">
                <a:off x="3183108" y="3055267"/>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直接连接符 32">
                <a:extLst>
                  <a:ext uri="{FF2B5EF4-FFF2-40B4-BE49-F238E27FC236}">
                    <a16:creationId xmlns:a16="http://schemas.microsoft.com/office/drawing/2014/main" id="{F6BF5B3B-FD04-A0A7-5A1D-0F9D180B1B1B}"/>
                  </a:ext>
                </a:extLst>
              </p:cNvPr>
              <p:cNvCxnSpPr>
                <a:cxnSpLocks/>
              </p:cNvCxnSpPr>
              <p:nvPr/>
            </p:nvCxnSpPr>
            <p:spPr>
              <a:xfrm flipV="1">
                <a:off x="3183107" y="3332854"/>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直接连接符 33">
                <a:extLst>
                  <a:ext uri="{FF2B5EF4-FFF2-40B4-BE49-F238E27FC236}">
                    <a16:creationId xmlns:a16="http://schemas.microsoft.com/office/drawing/2014/main" id="{CAF2ED28-E6F0-BA71-B9B3-A713E2976904}"/>
                  </a:ext>
                </a:extLst>
              </p:cNvPr>
              <p:cNvCxnSpPr>
                <a:cxnSpLocks/>
              </p:cNvCxnSpPr>
              <p:nvPr/>
            </p:nvCxnSpPr>
            <p:spPr>
              <a:xfrm flipV="1">
                <a:off x="3189527" y="3610440"/>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直接连接符 34">
                <a:extLst>
                  <a:ext uri="{FF2B5EF4-FFF2-40B4-BE49-F238E27FC236}">
                    <a16:creationId xmlns:a16="http://schemas.microsoft.com/office/drawing/2014/main" id="{B4787F1D-4932-88C8-0778-B78745EF41BA}"/>
                  </a:ext>
                </a:extLst>
              </p:cNvPr>
              <p:cNvCxnSpPr>
                <a:cxnSpLocks/>
              </p:cNvCxnSpPr>
              <p:nvPr/>
            </p:nvCxnSpPr>
            <p:spPr>
              <a:xfrm flipV="1">
                <a:off x="3189527" y="2041065"/>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直接连接符 35">
                <a:extLst>
                  <a:ext uri="{FF2B5EF4-FFF2-40B4-BE49-F238E27FC236}">
                    <a16:creationId xmlns:a16="http://schemas.microsoft.com/office/drawing/2014/main" id="{B795F683-B90A-A542-BFE1-F9B753854CBF}"/>
                  </a:ext>
                </a:extLst>
              </p:cNvPr>
              <p:cNvCxnSpPr>
                <a:cxnSpLocks/>
              </p:cNvCxnSpPr>
              <p:nvPr/>
            </p:nvCxnSpPr>
            <p:spPr>
              <a:xfrm flipV="1">
                <a:off x="3337573" y="1901728"/>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接连接符 36">
                <a:extLst>
                  <a:ext uri="{FF2B5EF4-FFF2-40B4-BE49-F238E27FC236}">
                    <a16:creationId xmlns:a16="http://schemas.microsoft.com/office/drawing/2014/main" id="{59F70FFD-E913-FB37-A62D-E42DBC379887}"/>
                  </a:ext>
                </a:extLst>
              </p:cNvPr>
              <p:cNvCxnSpPr>
                <a:cxnSpLocks/>
              </p:cNvCxnSpPr>
              <p:nvPr/>
            </p:nvCxnSpPr>
            <p:spPr>
              <a:xfrm flipV="1">
                <a:off x="3481264" y="1760933"/>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直接连接符 37">
                <a:extLst>
                  <a:ext uri="{FF2B5EF4-FFF2-40B4-BE49-F238E27FC236}">
                    <a16:creationId xmlns:a16="http://schemas.microsoft.com/office/drawing/2014/main" id="{F21453A3-960A-E5AA-6496-19B8E4BFE17E}"/>
                  </a:ext>
                </a:extLst>
              </p:cNvPr>
              <p:cNvCxnSpPr>
                <a:cxnSpLocks/>
              </p:cNvCxnSpPr>
              <p:nvPr/>
            </p:nvCxnSpPr>
            <p:spPr>
              <a:xfrm flipV="1">
                <a:off x="4243264" y="989516"/>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直接连接符 38">
                <a:extLst>
                  <a:ext uri="{FF2B5EF4-FFF2-40B4-BE49-F238E27FC236}">
                    <a16:creationId xmlns:a16="http://schemas.microsoft.com/office/drawing/2014/main" id="{F37B52A8-EEBE-49F7-9DB4-7340C8B15ADD}"/>
                  </a:ext>
                </a:extLst>
              </p:cNvPr>
              <p:cNvCxnSpPr>
                <a:cxnSpLocks/>
              </p:cNvCxnSpPr>
              <p:nvPr/>
            </p:nvCxnSpPr>
            <p:spPr>
              <a:xfrm flipV="1">
                <a:off x="3637293" y="1594018"/>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直接连接符 39">
                <a:extLst>
                  <a:ext uri="{FF2B5EF4-FFF2-40B4-BE49-F238E27FC236}">
                    <a16:creationId xmlns:a16="http://schemas.microsoft.com/office/drawing/2014/main" id="{3C49383C-B6E3-DB47-6FA4-32AC9C0FE071}"/>
                  </a:ext>
                </a:extLst>
              </p:cNvPr>
              <p:cNvCxnSpPr>
                <a:cxnSpLocks/>
              </p:cNvCxnSpPr>
              <p:nvPr/>
            </p:nvCxnSpPr>
            <p:spPr>
              <a:xfrm flipV="1">
                <a:off x="3796950" y="1436914"/>
                <a:ext cx="0" cy="2790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接连接符 40">
                <a:extLst>
                  <a:ext uri="{FF2B5EF4-FFF2-40B4-BE49-F238E27FC236}">
                    <a16:creationId xmlns:a16="http://schemas.microsoft.com/office/drawing/2014/main" id="{F1BB9050-A719-D542-E595-59173F7F9064}"/>
                  </a:ext>
                </a:extLst>
              </p:cNvPr>
              <p:cNvCxnSpPr>
                <a:cxnSpLocks/>
              </p:cNvCxnSpPr>
              <p:nvPr/>
            </p:nvCxnSpPr>
            <p:spPr>
              <a:xfrm flipV="1">
                <a:off x="3938464" y="1278333"/>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接连接符 41">
                <a:extLst>
                  <a:ext uri="{FF2B5EF4-FFF2-40B4-BE49-F238E27FC236}">
                    <a16:creationId xmlns:a16="http://schemas.microsoft.com/office/drawing/2014/main" id="{AD0B3F45-E8A9-132E-1E21-ED84A1270494}"/>
                  </a:ext>
                </a:extLst>
              </p:cNvPr>
              <p:cNvCxnSpPr>
                <a:cxnSpLocks/>
              </p:cNvCxnSpPr>
              <p:nvPr/>
            </p:nvCxnSpPr>
            <p:spPr>
              <a:xfrm flipV="1">
                <a:off x="4090864" y="1143352"/>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直接连接符 42">
                <a:extLst>
                  <a:ext uri="{FF2B5EF4-FFF2-40B4-BE49-F238E27FC236}">
                    <a16:creationId xmlns:a16="http://schemas.microsoft.com/office/drawing/2014/main" id="{9B8EBD81-667E-F03D-6751-E26FDE4DE1EF}"/>
                  </a:ext>
                </a:extLst>
              </p:cNvPr>
              <p:cNvCxnSpPr>
                <a:cxnSpLocks/>
              </p:cNvCxnSpPr>
              <p:nvPr/>
            </p:nvCxnSpPr>
            <p:spPr>
              <a:xfrm flipH="1">
                <a:off x="2960913" y="2320460"/>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接连接符 43">
                <a:extLst>
                  <a:ext uri="{FF2B5EF4-FFF2-40B4-BE49-F238E27FC236}">
                    <a16:creationId xmlns:a16="http://schemas.microsoft.com/office/drawing/2014/main" id="{46F2E916-FD90-5CE8-1348-C4547573FA45}"/>
                  </a:ext>
                </a:extLst>
              </p:cNvPr>
              <p:cNvCxnSpPr>
                <a:cxnSpLocks/>
              </p:cNvCxnSpPr>
              <p:nvPr/>
            </p:nvCxnSpPr>
            <p:spPr>
              <a:xfrm flipH="1">
                <a:off x="2968385" y="2592593"/>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接连接符 44">
                <a:extLst>
                  <a:ext uri="{FF2B5EF4-FFF2-40B4-BE49-F238E27FC236}">
                    <a16:creationId xmlns:a16="http://schemas.microsoft.com/office/drawing/2014/main" id="{1F0AF539-C428-2CB3-0CB2-48DAF4D2C745}"/>
                  </a:ext>
                </a:extLst>
              </p:cNvPr>
              <p:cNvCxnSpPr>
                <a:cxnSpLocks/>
              </p:cNvCxnSpPr>
              <p:nvPr/>
            </p:nvCxnSpPr>
            <p:spPr>
              <a:xfrm flipH="1">
                <a:off x="2968385" y="2871984"/>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接连接符 45">
                <a:extLst>
                  <a:ext uri="{FF2B5EF4-FFF2-40B4-BE49-F238E27FC236}">
                    <a16:creationId xmlns:a16="http://schemas.microsoft.com/office/drawing/2014/main" id="{54E313BF-190C-4446-D923-7076AB1FF05B}"/>
                  </a:ext>
                </a:extLst>
              </p:cNvPr>
              <p:cNvCxnSpPr>
                <a:cxnSpLocks/>
              </p:cNvCxnSpPr>
              <p:nvPr/>
            </p:nvCxnSpPr>
            <p:spPr>
              <a:xfrm flipH="1">
                <a:off x="2968385" y="3153221"/>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直接连接符 46">
                <a:extLst>
                  <a:ext uri="{FF2B5EF4-FFF2-40B4-BE49-F238E27FC236}">
                    <a16:creationId xmlns:a16="http://schemas.microsoft.com/office/drawing/2014/main" id="{FA458C4F-23E4-0A00-6AF6-625139F7E8EC}"/>
                  </a:ext>
                </a:extLst>
              </p:cNvPr>
              <p:cNvCxnSpPr>
                <a:cxnSpLocks/>
              </p:cNvCxnSpPr>
              <p:nvPr/>
            </p:nvCxnSpPr>
            <p:spPr>
              <a:xfrm flipH="1">
                <a:off x="2955546" y="3427178"/>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接连接符 47">
                <a:extLst>
                  <a:ext uri="{FF2B5EF4-FFF2-40B4-BE49-F238E27FC236}">
                    <a16:creationId xmlns:a16="http://schemas.microsoft.com/office/drawing/2014/main" id="{C658142A-686F-0608-324A-603D001FB94F}"/>
                  </a:ext>
                </a:extLst>
              </p:cNvPr>
              <p:cNvCxnSpPr>
                <a:cxnSpLocks/>
              </p:cNvCxnSpPr>
              <p:nvPr/>
            </p:nvCxnSpPr>
            <p:spPr>
              <a:xfrm flipH="1">
                <a:off x="2968385" y="3708395"/>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直接连接符 48">
                <a:extLst>
                  <a:ext uri="{FF2B5EF4-FFF2-40B4-BE49-F238E27FC236}">
                    <a16:creationId xmlns:a16="http://schemas.microsoft.com/office/drawing/2014/main" id="{375D4967-93B9-1CBD-5F3F-B6C004353D0B}"/>
                  </a:ext>
                </a:extLst>
              </p:cNvPr>
              <p:cNvCxnSpPr>
                <a:cxnSpLocks/>
              </p:cNvCxnSpPr>
              <p:nvPr/>
            </p:nvCxnSpPr>
            <p:spPr>
              <a:xfrm flipH="1">
                <a:off x="2961966" y="3985982"/>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直接连接符 49">
                <a:extLst>
                  <a:ext uri="{FF2B5EF4-FFF2-40B4-BE49-F238E27FC236}">
                    <a16:creationId xmlns:a16="http://schemas.microsoft.com/office/drawing/2014/main" id="{7EFB7DFB-7C66-AFE0-8A27-6ACB33C6CF26}"/>
                  </a:ext>
                </a:extLst>
              </p:cNvPr>
              <p:cNvCxnSpPr>
                <a:cxnSpLocks/>
              </p:cNvCxnSpPr>
              <p:nvPr/>
            </p:nvCxnSpPr>
            <p:spPr>
              <a:xfrm flipH="1">
                <a:off x="2968385" y="4263569"/>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接连接符 50">
                <a:extLst>
                  <a:ext uri="{FF2B5EF4-FFF2-40B4-BE49-F238E27FC236}">
                    <a16:creationId xmlns:a16="http://schemas.microsoft.com/office/drawing/2014/main" id="{03AC8F6E-4F2F-D896-FB16-666D87776E4C}"/>
                  </a:ext>
                </a:extLst>
              </p:cNvPr>
              <p:cNvCxnSpPr>
                <a:cxnSpLocks/>
              </p:cNvCxnSpPr>
              <p:nvPr/>
            </p:nvCxnSpPr>
            <p:spPr>
              <a:xfrm flipH="1">
                <a:off x="2968385" y="4533171"/>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接连接符 51">
                <a:extLst>
                  <a:ext uri="{FF2B5EF4-FFF2-40B4-BE49-F238E27FC236}">
                    <a16:creationId xmlns:a16="http://schemas.microsoft.com/office/drawing/2014/main" id="{6F523A70-0650-9A6B-BC7D-DC6196352726}"/>
                  </a:ext>
                </a:extLst>
              </p:cNvPr>
              <p:cNvCxnSpPr>
                <a:cxnSpLocks/>
              </p:cNvCxnSpPr>
              <p:nvPr/>
            </p:nvCxnSpPr>
            <p:spPr>
              <a:xfrm flipH="1">
                <a:off x="3099707" y="1901728"/>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直接连接符 52">
                <a:extLst>
                  <a:ext uri="{FF2B5EF4-FFF2-40B4-BE49-F238E27FC236}">
                    <a16:creationId xmlns:a16="http://schemas.microsoft.com/office/drawing/2014/main" id="{8467220A-E2A8-0BB0-6DA6-600BF01D9549}"/>
                  </a:ext>
                </a:extLst>
              </p:cNvPr>
              <p:cNvCxnSpPr>
                <a:cxnSpLocks/>
              </p:cNvCxnSpPr>
              <p:nvPr/>
            </p:nvCxnSpPr>
            <p:spPr>
              <a:xfrm flipH="1">
                <a:off x="3243398" y="1760933"/>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接连接符 53">
                <a:extLst>
                  <a:ext uri="{FF2B5EF4-FFF2-40B4-BE49-F238E27FC236}">
                    <a16:creationId xmlns:a16="http://schemas.microsoft.com/office/drawing/2014/main" id="{9937548F-89AB-2460-CF7F-27C674AC6A5F}"/>
                  </a:ext>
                </a:extLst>
              </p:cNvPr>
              <p:cNvCxnSpPr>
                <a:cxnSpLocks/>
              </p:cNvCxnSpPr>
              <p:nvPr/>
            </p:nvCxnSpPr>
            <p:spPr>
              <a:xfrm flipH="1">
                <a:off x="3399427" y="1608533"/>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直接连接符 54">
                <a:extLst>
                  <a:ext uri="{FF2B5EF4-FFF2-40B4-BE49-F238E27FC236}">
                    <a16:creationId xmlns:a16="http://schemas.microsoft.com/office/drawing/2014/main" id="{905B6108-3910-2F8C-2A26-389EB3872437}"/>
                  </a:ext>
                </a:extLst>
              </p:cNvPr>
              <p:cNvCxnSpPr>
                <a:cxnSpLocks/>
              </p:cNvCxnSpPr>
              <p:nvPr/>
            </p:nvCxnSpPr>
            <p:spPr>
              <a:xfrm flipH="1">
                <a:off x="3559084" y="1449225"/>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接连接符 55">
                <a:extLst>
                  <a:ext uri="{FF2B5EF4-FFF2-40B4-BE49-F238E27FC236}">
                    <a16:creationId xmlns:a16="http://schemas.microsoft.com/office/drawing/2014/main" id="{18AB3B17-6E6D-E402-F633-2FB4358971B3}"/>
                  </a:ext>
                </a:extLst>
              </p:cNvPr>
              <p:cNvCxnSpPr>
                <a:cxnSpLocks/>
              </p:cNvCxnSpPr>
              <p:nvPr/>
            </p:nvCxnSpPr>
            <p:spPr>
              <a:xfrm flipH="1">
                <a:off x="3714206" y="1287922"/>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直接连接符 56">
                <a:extLst>
                  <a:ext uri="{FF2B5EF4-FFF2-40B4-BE49-F238E27FC236}">
                    <a16:creationId xmlns:a16="http://schemas.microsoft.com/office/drawing/2014/main" id="{3E659747-C1CB-BABE-7A62-1C2EDF93A8F0}"/>
                  </a:ext>
                </a:extLst>
              </p:cNvPr>
              <p:cNvCxnSpPr>
                <a:cxnSpLocks/>
              </p:cNvCxnSpPr>
              <p:nvPr/>
            </p:nvCxnSpPr>
            <p:spPr>
              <a:xfrm flipH="1">
                <a:off x="3852998" y="1145399"/>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直接连接符 57">
                <a:extLst>
                  <a:ext uri="{FF2B5EF4-FFF2-40B4-BE49-F238E27FC236}">
                    <a16:creationId xmlns:a16="http://schemas.microsoft.com/office/drawing/2014/main" id="{667704C9-1750-94D9-B69A-62E7FDD0D57D}"/>
                  </a:ext>
                </a:extLst>
              </p:cNvPr>
              <p:cNvCxnSpPr>
                <a:cxnSpLocks/>
              </p:cNvCxnSpPr>
              <p:nvPr/>
            </p:nvCxnSpPr>
            <p:spPr>
              <a:xfrm flipH="1">
                <a:off x="4014923" y="989516"/>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99" name="图片 98" descr="图标&#10;&#10;描述已自动生成">
              <a:extLst>
                <a:ext uri="{FF2B5EF4-FFF2-40B4-BE49-F238E27FC236}">
                  <a16:creationId xmlns:a16="http://schemas.microsoft.com/office/drawing/2014/main" id="{CBE838EA-6F77-BC22-DDD0-8FF9789EAE8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5907974" y="2575670"/>
              <a:ext cx="604998" cy="483998"/>
            </a:xfrm>
            <a:prstGeom prst="rect">
              <a:avLst/>
            </a:prstGeom>
          </p:spPr>
        </p:pic>
        <p:pic>
          <p:nvPicPr>
            <p:cNvPr id="100" name="图片 99" descr="图标&#10;&#10;描述已自动生成">
              <a:extLst>
                <a:ext uri="{FF2B5EF4-FFF2-40B4-BE49-F238E27FC236}">
                  <a16:creationId xmlns:a16="http://schemas.microsoft.com/office/drawing/2014/main" id="{6B7C1813-AD45-30A0-3CBD-E5C529AC8A8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5328410" y="5055543"/>
              <a:ext cx="604998" cy="483998"/>
            </a:xfrm>
            <a:prstGeom prst="rect">
              <a:avLst/>
            </a:prstGeom>
          </p:spPr>
        </p:pic>
        <p:sp>
          <p:nvSpPr>
            <p:cNvPr id="102" name="文本框 101">
              <a:extLst>
                <a:ext uri="{FF2B5EF4-FFF2-40B4-BE49-F238E27FC236}">
                  <a16:creationId xmlns:a16="http://schemas.microsoft.com/office/drawing/2014/main" id="{3A635884-4039-5A4C-CB42-EE676F90EF82}"/>
                </a:ext>
              </a:extLst>
            </p:cNvPr>
            <p:cNvSpPr txBox="1"/>
            <p:nvPr/>
          </p:nvSpPr>
          <p:spPr>
            <a:xfrm>
              <a:off x="3847135" y="6364342"/>
              <a:ext cx="4233410" cy="461665"/>
            </a:xfrm>
            <a:prstGeom prst="rect">
              <a:avLst/>
            </a:prstGeom>
            <a:noFill/>
          </p:spPr>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rPr>
                <a:t>Metasurface Assembly System</a:t>
              </a:r>
              <a:endParaRPr lang="zh-CN" altLang="en-US" sz="24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3" name="文本框 102">
                  <a:extLst>
                    <a:ext uri="{FF2B5EF4-FFF2-40B4-BE49-F238E27FC236}">
                      <a16:creationId xmlns:a16="http://schemas.microsoft.com/office/drawing/2014/main" id="{84EDCC57-46C7-547C-89BA-29437F9C7C40}"/>
                    </a:ext>
                  </a:extLst>
                </p:cNvPr>
                <p:cNvSpPr txBox="1"/>
                <p:nvPr/>
              </p:nvSpPr>
              <p:spPr>
                <a:xfrm>
                  <a:off x="3847135" y="5619228"/>
                  <a:ext cx="1742785" cy="707886"/>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Metasurface 1</a:t>
                  </a:r>
                </a:p>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cs typeface="Times New Roman" panose="02020603050405020304" pitchFamily="18" charset="0"/>
                              </a:rPr>
                            </m:ctrlPr>
                          </m:sSubPr>
                          <m:e>
                            <m:r>
                              <a:rPr lang="en-US" altLang="zh-CN" sz="2000" b="1" i="1" smtClean="0">
                                <a:latin typeface="Cambria Math" panose="02040503050406030204" pitchFamily="18" charset="0"/>
                                <a:cs typeface="Times New Roman" panose="02020603050405020304" pitchFamily="18" charset="0"/>
                              </a:rPr>
                              <m:t>𝑴</m:t>
                            </m:r>
                          </m:e>
                          <m:sub>
                            <m:r>
                              <a:rPr lang="en-US" altLang="zh-CN" sz="2000" b="1" i="1" smtClean="0">
                                <a:latin typeface="Cambria Math" panose="02040503050406030204" pitchFamily="18" charset="0"/>
                                <a:cs typeface="Times New Roman" panose="02020603050405020304" pitchFamily="18" charset="0"/>
                              </a:rPr>
                              <m:t>𝟏</m:t>
                            </m:r>
                          </m:sub>
                        </m:sSub>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103" name="文本框 102">
                  <a:extLst>
                    <a:ext uri="{FF2B5EF4-FFF2-40B4-BE49-F238E27FC236}">
                      <a16:creationId xmlns:a16="http://schemas.microsoft.com/office/drawing/2014/main" id="{84EDCC57-46C7-547C-89BA-29437F9C7C40}"/>
                    </a:ext>
                  </a:extLst>
                </p:cNvPr>
                <p:cNvSpPr txBox="1">
                  <a:spLocks noRot="1" noChangeAspect="1" noMove="1" noResize="1" noEditPoints="1" noAdjustHandles="1" noChangeArrowheads="1" noChangeShapeType="1" noTextEdit="1"/>
                </p:cNvSpPr>
                <p:nvPr/>
              </p:nvSpPr>
              <p:spPr>
                <a:xfrm>
                  <a:off x="3847135" y="5619228"/>
                  <a:ext cx="1742785" cy="707886"/>
                </a:xfrm>
                <a:prstGeom prst="rect">
                  <a:avLst/>
                </a:prstGeom>
                <a:blipFill>
                  <a:blip r:embed="rId10"/>
                  <a:stretch>
                    <a:fillRect l="-3497" t="-5172" r="-2797" b="-8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 name="文本框 103">
                  <a:extLst>
                    <a:ext uri="{FF2B5EF4-FFF2-40B4-BE49-F238E27FC236}">
                      <a16:creationId xmlns:a16="http://schemas.microsoft.com/office/drawing/2014/main" id="{9D9C7A3C-FA09-CC35-ACDC-0E00ABBD7E44}"/>
                    </a:ext>
                  </a:extLst>
                </p:cNvPr>
                <p:cNvSpPr txBox="1"/>
                <p:nvPr/>
              </p:nvSpPr>
              <p:spPr>
                <a:xfrm>
                  <a:off x="5573573" y="5632047"/>
                  <a:ext cx="1742785" cy="707886"/>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Metasurface 2</a:t>
                  </a:r>
                </a:p>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cs typeface="Times New Roman" panose="02020603050405020304" pitchFamily="18" charset="0"/>
                              </a:rPr>
                            </m:ctrlPr>
                          </m:sSubPr>
                          <m:e>
                            <m:r>
                              <a:rPr lang="en-US" altLang="zh-CN" sz="2000" b="1" i="1" smtClean="0">
                                <a:latin typeface="Cambria Math" panose="02040503050406030204" pitchFamily="18" charset="0"/>
                                <a:cs typeface="Times New Roman" panose="02020603050405020304" pitchFamily="18" charset="0"/>
                              </a:rPr>
                              <m:t>𝑴</m:t>
                            </m:r>
                          </m:e>
                          <m:sub>
                            <m:r>
                              <a:rPr lang="en-US" altLang="zh-CN" sz="2000" b="1" i="1" smtClean="0">
                                <a:latin typeface="Cambria Math" panose="02040503050406030204" pitchFamily="18" charset="0"/>
                                <a:cs typeface="Times New Roman" panose="02020603050405020304" pitchFamily="18" charset="0"/>
                              </a:rPr>
                              <m:t>𝟐</m:t>
                            </m:r>
                          </m:sub>
                        </m:sSub>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104" name="文本框 103">
                  <a:extLst>
                    <a:ext uri="{FF2B5EF4-FFF2-40B4-BE49-F238E27FC236}">
                      <a16:creationId xmlns:a16="http://schemas.microsoft.com/office/drawing/2014/main" id="{9D9C7A3C-FA09-CC35-ACDC-0E00ABBD7E44}"/>
                    </a:ext>
                  </a:extLst>
                </p:cNvPr>
                <p:cNvSpPr txBox="1">
                  <a:spLocks noRot="1" noChangeAspect="1" noMove="1" noResize="1" noEditPoints="1" noAdjustHandles="1" noChangeArrowheads="1" noChangeShapeType="1" noTextEdit="1"/>
                </p:cNvSpPr>
                <p:nvPr/>
              </p:nvSpPr>
              <p:spPr>
                <a:xfrm>
                  <a:off x="5573573" y="5632047"/>
                  <a:ext cx="1742785" cy="707886"/>
                </a:xfrm>
                <a:prstGeom prst="rect">
                  <a:avLst/>
                </a:prstGeom>
                <a:blipFill>
                  <a:blip r:embed="rId11"/>
                  <a:stretch>
                    <a:fillRect l="-3497" t="-5172" r="-2797" b="-862"/>
                  </a:stretch>
                </a:blipFill>
              </p:spPr>
              <p:txBody>
                <a:bodyPr/>
                <a:lstStyle/>
                <a:p>
                  <a:r>
                    <a:rPr lang="zh-CN" altLang="en-US">
                      <a:noFill/>
                    </a:rPr>
                    <a:t> </a:t>
                  </a:r>
                </a:p>
              </p:txBody>
            </p:sp>
          </mc:Fallback>
        </mc:AlternateContent>
        <p:grpSp>
          <p:nvGrpSpPr>
            <p:cNvPr id="62" name="组合 61">
              <a:extLst>
                <a:ext uri="{FF2B5EF4-FFF2-40B4-BE49-F238E27FC236}">
                  <a16:creationId xmlns:a16="http://schemas.microsoft.com/office/drawing/2014/main" id="{EF94EFAA-F3FB-AE7B-88F9-17C62D36E284}"/>
                </a:ext>
              </a:extLst>
            </p:cNvPr>
            <p:cNvGrpSpPr/>
            <p:nvPr/>
          </p:nvGrpSpPr>
          <p:grpSpPr>
            <a:xfrm>
              <a:off x="4731416" y="2500362"/>
              <a:ext cx="1113750" cy="3062999"/>
              <a:chOff x="2955546" y="834571"/>
              <a:chExt cx="1448701" cy="3984171"/>
            </a:xfrm>
            <a:solidFill>
              <a:schemeClr val="bg1"/>
            </a:solidFill>
          </p:grpSpPr>
          <p:sp>
            <p:nvSpPr>
              <p:cNvPr id="63" name="立方体 62">
                <a:extLst>
                  <a:ext uri="{FF2B5EF4-FFF2-40B4-BE49-F238E27FC236}">
                    <a16:creationId xmlns:a16="http://schemas.microsoft.com/office/drawing/2014/main" id="{CCA023ED-16B4-EBF6-992E-A9452B1A6815}"/>
                  </a:ext>
                </a:extLst>
              </p:cNvPr>
              <p:cNvSpPr/>
              <p:nvPr/>
            </p:nvSpPr>
            <p:spPr>
              <a:xfrm>
                <a:off x="2960913" y="834571"/>
                <a:ext cx="1436915" cy="3984171"/>
              </a:xfrm>
              <a:prstGeom prst="cube">
                <a:avLst>
                  <a:gd name="adj" fmla="val 84090"/>
                </a:avLst>
              </a:prstGeom>
              <a:solidFill>
                <a:srgbClr val="FFFF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64" name="直接连接符 63">
                <a:extLst>
                  <a:ext uri="{FF2B5EF4-FFF2-40B4-BE49-F238E27FC236}">
                    <a16:creationId xmlns:a16="http://schemas.microsoft.com/office/drawing/2014/main" id="{041CF527-04F1-71D8-18F0-B747E11DC026}"/>
                  </a:ext>
                </a:extLst>
              </p:cNvPr>
              <p:cNvCxnSpPr>
                <a:cxnSpLocks/>
              </p:cNvCxnSpPr>
              <p:nvPr/>
            </p:nvCxnSpPr>
            <p:spPr>
              <a:xfrm flipV="1">
                <a:off x="3193840" y="834571"/>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直接连接符 64">
                <a:extLst>
                  <a:ext uri="{FF2B5EF4-FFF2-40B4-BE49-F238E27FC236}">
                    <a16:creationId xmlns:a16="http://schemas.microsoft.com/office/drawing/2014/main" id="{02C34375-75FB-1BB7-71EE-BAA0AB4C21B0}"/>
                  </a:ext>
                </a:extLst>
              </p:cNvPr>
              <p:cNvCxnSpPr>
                <a:cxnSpLocks/>
              </p:cNvCxnSpPr>
              <p:nvPr/>
            </p:nvCxnSpPr>
            <p:spPr>
              <a:xfrm flipV="1">
                <a:off x="3193840" y="1112158"/>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直接连接符 65">
                <a:extLst>
                  <a:ext uri="{FF2B5EF4-FFF2-40B4-BE49-F238E27FC236}">
                    <a16:creationId xmlns:a16="http://schemas.microsoft.com/office/drawing/2014/main" id="{0435FCC9-C764-30B7-4AE4-6B1EE689E9A5}"/>
                  </a:ext>
                </a:extLst>
              </p:cNvPr>
              <p:cNvCxnSpPr>
                <a:cxnSpLocks/>
              </p:cNvCxnSpPr>
              <p:nvPr/>
            </p:nvCxnSpPr>
            <p:spPr>
              <a:xfrm flipV="1">
                <a:off x="3193840" y="1389745"/>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直接连接符 66">
                <a:extLst>
                  <a:ext uri="{FF2B5EF4-FFF2-40B4-BE49-F238E27FC236}">
                    <a16:creationId xmlns:a16="http://schemas.microsoft.com/office/drawing/2014/main" id="{3C167035-C748-6416-FFD1-876A6CE53EDF}"/>
                  </a:ext>
                </a:extLst>
              </p:cNvPr>
              <p:cNvCxnSpPr>
                <a:cxnSpLocks/>
              </p:cNvCxnSpPr>
              <p:nvPr/>
            </p:nvCxnSpPr>
            <p:spPr>
              <a:xfrm flipV="1">
                <a:off x="3193840" y="1667332"/>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直接连接符 67">
                <a:extLst>
                  <a:ext uri="{FF2B5EF4-FFF2-40B4-BE49-F238E27FC236}">
                    <a16:creationId xmlns:a16="http://schemas.microsoft.com/office/drawing/2014/main" id="{D82F0D8A-4FFD-93EB-DEB8-001FFA0CFA73}"/>
                  </a:ext>
                </a:extLst>
              </p:cNvPr>
              <p:cNvCxnSpPr>
                <a:cxnSpLocks/>
              </p:cNvCxnSpPr>
              <p:nvPr/>
            </p:nvCxnSpPr>
            <p:spPr>
              <a:xfrm flipV="1">
                <a:off x="3195946" y="2500093"/>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直接连接符 68">
                <a:extLst>
                  <a:ext uri="{FF2B5EF4-FFF2-40B4-BE49-F238E27FC236}">
                    <a16:creationId xmlns:a16="http://schemas.microsoft.com/office/drawing/2014/main" id="{12965468-60A3-F55A-5F5F-EE530BFFDF09}"/>
                  </a:ext>
                </a:extLst>
              </p:cNvPr>
              <p:cNvCxnSpPr>
                <a:cxnSpLocks/>
              </p:cNvCxnSpPr>
              <p:nvPr/>
            </p:nvCxnSpPr>
            <p:spPr>
              <a:xfrm flipV="1">
                <a:off x="3193840" y="1944919"/>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直接连接符 69">
                <a:extLst>
                  <a:ext uri="{FF2B5EF4-FFF2-40B4-BE49-F238E27FC236}">
                    <a16:creationId xmlns:a16="http://schemas.microsoft.com/office/drawing/2014/main" id="{0F770858-CC56-CFC5-4042-D05F46A5D478}"/>
                  </a:ext>
                </a:extLst>
              </p:cNvPr>
              <p:cNvCxnSpPr>
                <a:cxnSpLocks/>
              </p:cNvCxnSpPr>
              <p:nvPr/>
            </p:nvCxnSpPr>
            <p:spPr>
              <a:xfrm flipV="1">
                <a:off x="3194893" y="2222506"/>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直接连接符 70">
                <a:extLst>
                  <a:ext uri="{FF2B5EF4-FFF2-40B4-BE49-F238E27FC236}">
                    <a16:creationId xmlns:a16="http://schemas.microsoft.com/office/drawing/2014/main" id="{4CDB80C2-0AEF-7AA8-BC1A-46F19530F44C}"/>
                  </a:ext>
                </a:extLst>
              </p:cNvPr>
              <p:cNvCxnSpPr>
                <a:cxnSpLocks/>
              </p:cNvCxnSpPr>
              <p:nvPr/>
            </p:nvCxnSpPr>
            <p:spPr>
              <a:xfrm flipV="1">
                <a:off x="3189527" y="2777680"/>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直接连接符 71">
                <a:extLst>
                  <a:ext uri="{FF2B5EF4-FFF2-40B4-BE49-F238E27FC236}">
                    <a16:creationId xmlns:a16="http://schemas.microsoft.com/office/drawing/2014/main" id="{DD4E338C-1440-45B3-89B4-683F0C9E4764}"/>
                  </a:ext>
                </a:extLst>
              </p:cNvPr>
              <p:cNvCxnSpPr>
                <a:cxnSpLocks/>
              </p:cNvCxnSpPr>
              <p:nvPr/>
            </p:nvCxnSpPr>
            <p:spPr>
              <a:xfrm flipV="1">
                <a:off x="3183108" y="3055267"/>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直接连接符 72">
                <a:extLst>
                  <a:ext uri="{FF2B5EF4-FFF2-40B4-BE49-F238E27FC236}">
                    <a16:creationId xmlns:a16="http://schemas.microsoft.com/office/drawing/2014/main" id="{CD07EE09-5A85-4DE4-ECCC-F277A3E9C5E7}"/>
                  </a:ext>
                </a:extLst>
              </p:cNvPr>
              <p:cNvCxnSpPr>
                <a:cxnSpLocks/>
              </p:cNvCxnSpPr>
              <p:nvPr/>
            </p:nvCxnSpPr>
            <p:spPr>
              <a:xfrm flipV="1">
                <a:off x="3183107" y="3332854"/>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直接连接符 73">
                <a:extLst>
                  <a:ext uri="{FF2B5EF4-FFF2-40B4-BE49-F238E27FC236}">
                    <a16:creationId xmlns:a16="http://schemas.microsoft.com/office/drawing/2014/main" id="{77FDCE63-B291-901A-4EA8-87940D909ABA}"/>
                  </a:ext>
                </a:extLst>
              </p:cNvPr>
              <p:cNvCxnSpPr>
                <a:cxnSpLocks/>
              </p:cNvCxnSpPr>
              <p:nvPr/>
            </p:nvCxnSpPr>
            <p:spPr>
              <a:xfrm flipV="1">
                <a:off x="3189527" y="3610440"/>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直接连接符 74">
                <a:extLst>
                  <a:ext uri="{FF2B5EF4-FFF2-40B4-BE49-F238E27FC236}">
                    <a16:creationId xmlns:a16="http://schemas.microsoft.com/office/drawing/2014/main" id="{67815FC0-E82C-1787-5FC5-D20A3F4CEAC4}"/>
                  </a:ext>
                </a:extLst>
              </p:cNvPr>
              <p:cNvCxnSpPr>
                <a:cxnSpLocks/>
              </p:cNvCxnSpPr>
              <p:nvPr/>
            </p:nvCxnSpPr>
            <p:spPr>
              <a:xfrm flipV="1">
                <a:off x="3189527" y="2041065"/>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直接连接符 75">
                <a:extLst>
                  <a:ext uri="{FF2B5EF4-FFF2-40B4-BE49-F238E27FC236}">
                    <a16:creationId xmlns:a16="http://schemas.microsoft.com/office/drawing/2014/main" id="{2517623C-A897-C7C5-2CAE-BE83EE30E023}"/>
                  </a:ext>
                </a:extLst>
              </p:cNvPr>
              <p:cNvCxnSpPr>
                <a:cxnSpLocks/>
              </p:cNvCxnSpPr>
              <p:nvPr/>
            </p:nvCxnSpPr>
            <p:spPr>
              <a:xfrm flipV="1">
                <a:off x="3337573" y="1901728"/>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直接连接符 76">
                <a:extLst>
                  <a:ext uri="{FF2B5EF4-FFF2-40B4-BE49-F238E27FC236}">
                    <a16:creationId xmlns:a16="http://schemas.microsoft.com/office/drawing/2014/main" id="{84BA9EAC-3B50-D18F-8A0F-69F4D32B80D8}"/>
                  </a:ext>
                </a:extLst>
              </p:cNvPr>
              <p:cNvCxnSpPr>
                <a:cxnSpLocks/>
              </p:cNvCxnSpPr>
              <p:nvPr/>
            </p:nvCxnSpPr>
            <p:spPr>
              <a:xfrm flipV="1">
                <a:off x="3481264" y="1760933"/>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直接连接符 77">
                <a:extLst>
                  <a:ext uri="{FF2B5EF4-FFF2-40B4-BE49-F238E27FC236}">
                    <a16:creationId xmlns:a16="http://schemas.microsoft.com/office/drawing/2014/main" id="{661FE551-E510-FB3B-E473-EF3851A62068}"/>
                  </a:ext>
                </a:extLst>
              </p:cNvPr>
              <p:cNvCxnSpPr>
                <a:cxnSpLocks/>
              </p:cNvCxnSpPr>
              <p:nvPr/>
            </p:nvCxnSpPr>
            <p:spPr>
              <a:xfrm flipV="1">
                <a:off x="4243264" y="989516"/>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直接连接符 78">
                <a:extLst>
                  <a:ext uri="{FF2B5EF4-FFF2-40B4-BE49-F238E27FC236}">
                    <a16:creationId xmlns:a16="http://schemas.microsoft.com/office/drawing/2014/main" id="{8738EE12-A5E4-6415-3B6A-22BE73916A32}"/>
                  </a:ext>
                </a:extLst>
              </p:cNvPr>
              <p:cNvCxnSpPr>
                <a:cxnSpLocks/>
              </p:cNvCxnSpPr>
              <p:nvPr/>
            </p:nvCxnSpPr>
            <p:spPr>
              <a:xfrm flipV="1">
                <a:off x="3637293" y="1594018"/>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直接连接符 79">
                <a:extLst>
                  <a:ext uri="{FF2B5EF4-FFF2-40B4-BE49-F238E27FC236}">
                    <a16:creationId xmlns:a16="http://schemas.microsoft.com/office/drawing/2014/main" id="{5C4CA7EE-D5F1-9102-0E1C-C6499CA0CF6F}"/>
                  </a:ext>
                </a:extLst>
              </p:cNvPr>
              <p:cNvCxnSpPr>
                <a:cxnSpLocks/>
              </p:cNvCxnSpPr>
              <p:nvPr/>
            </p:nvCxnSpPr>
            <p:spPr>
              <a:xfrm flipV="1">
                <a:off x="3796950" y="1436914"/>
                <a:ext cx="0" cy="2790733"/>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直接连接符 80">
                <a:extLst>
                  <a:ext uri="{FF2B5EF4-FFF2-40B4-BE49-F238E27FC236}">
                    <a16:creationId xmlns:a16="http://schemas.microsoft.com/office/drawing/2014/main" id="{A0CB26B3-02B2-48DC-91CB-2D625D72E073}"/>
                  </a:ext>
                </a:extLst>
              </p:cNvPr>
              <p:cNvCxnSpPr>
                <a:cxnSpLocks/>
              </p:cNvCxnSpPr>
              <p:nvPr/>
            </p:nvCxnSpPr>
            <p:spPr>
              <a:xfrm flipV="1">
                <a:off x="3938464" y="1278333"/>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直接连接符 81">
                <a:extLst>
                  <a:ext uri="{FF2B5EF4-FFF2-40B4-BE49-F238E27FC236}">
                    <a16:creationId xmlns:a16="http://schemas.microsoft.com/office/drawing/2014/main" id="{C2A2B1CC-506D-3491-1694-50738436D59D}"/>
                  </a:ext>
                </a:extLst>
              </p:cNvPr>
              <p:cNvCxnSpPr>
                <a:cxnSpLocks/>
              </p:cNvCxnSpPr>
              <p:nvPr/>
            </p:nvCxnSpPr>
            <p:spPr>
              <a:xfrm flipV="1">
                <a:off x="4090864" y="1143352"/>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直接连接符 82">
                <a:extLst>
                  <a:ext uri="{FF2B5EF4-FFF2-40B4-BE49-F238E27FC236}">
                    <a16:creationId xmlns:a16="http://schemas.microsoft.com/office/drawing/2014/main" id="{E7BA29CF-1D17-F24E-07E2-205F796B6A2D}"/>
                  </a:ext>
                </a:extLst>
              </p:cNvPr>
              <p:cNvCxnSpPr>
                <a:cxnSpLocks/>
              </p:cNvCxnSpPr>
              <p:nvPr/>
            </p:nvCxnSpPr>
            <p:spPr>
              <a:xfrm flipH="1">
                <a:off x="2960913" y="2320460"/>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直接连接符 83">
                <a:extLst>
                  <a:ext uri="{FF2B5EF4-FFF2-40B4-BE49-F238E27FC236}">
                    <a16:creationId xmlns:a16="http://schemas.microsoft.com/office/drawing/2014/main" id="{DF3970B3-41F8-09C9-936C-4D4856A1C2B5}"/>
                  </a:ext>
                </a:extLst>
              </p:cNvPr>
              <p:cNvCxnSpPr>
                <a:cxnSpLocks/>
              </p:cNvCxnSpPr>
              <p:nvPr/>
            </p:nvCxnSpPr>
            <p:spPr>
              <a:xfrm flipH="1">
                <a:off x="2968385" y="2592593"/>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直接连接符 84">
                <a:extLst>
                  <a:ext uri="{FF2B5EF4-FFF2-40B4-BE49-F238E27FC236}">
                    <a16:creationId xmlns:a16="http://schemas.microsoft.com/office/drawing/2014/main" id="{065437CD-F50E-E739-2719-503E6F510270}"/>
                  </a:ext>
                </a:extLst>
              </p:cNvPr>
              <p:cNvCxnSpPr>
                <a:cxnSpLocks/>
              </p:cNvCxnSpPr>
              <p:nvPr/>
            </p:nvCxnSpPr>
            <p:spPr>
              <a:xfrm flipH="1">
                <a:off x="2968385" y="2871984"/>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直接连接符 85">
                <a:extLst>
                  <a:ext uri="{FF2B5EF4-FFF2-40B4-BE49-F238E27FC236}">
                    <a16:creationId xmlns:a16="http://schemas.microsoft.com/office/drawing/2014/main" id="{69A606B7-DBF5-E39B-C046-42FF3A671C02}"/>
                  </a:ext>
                </a:extLst>
              </p:cNvPr>
              <p:cNvCxnSpPr>
                <a:cxnSpLocks/>
              </p:cNvCxnSpPr>
              <p:nvPr/>
            </p:nvCxnSpPr>
            <p:spPr>
              <a:xfrm flipH="1">
                <a:off x="2968385" y="3153221"/>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直接连接符 86">
                <a:extLst>
                  <a:ext uri="{FF2B5EF4-FFF2-40B4-BE49-F238E27FC236}">
                    <a16:creationId xmlns:a16="http://schemas.microsoft.com/office/drawing/2014/main" id="{BCFC5EF4-7879-AC88-9AD7-501CF3B6FF56}"/>
                  </a:ext>
                </a:extLst>
              </p:cNvPr>
              <p:cNvCxnSpPr>
                <a:cxnSpLocks/>
              </p:cNvCxnSpPr>
              <p:nvPr/>
            </p:nvCxnSpPr>
            <p:spPr>
              <a:xfrm flipH="1">
                <a:off x="2955546" y="3427178"/>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直接连接符 87">
                <a:extLst>
                  <a:ext uri="{FF2B5EF4-FFF2-40B4-BE49-F238E27FC236}">
                    <a16:creationId xmlns:a16="http://schemas.microsoft.com/office/drawing/2014/main" id="{6B1F5B07-3186-0947-FECD-38B92925E7FB}"/>
                  </a:ext>
                </a:extLst>
              </p:cNvPr>
              <p:cNvCxnSpPr>
                <a:cxnSpLocks/>
              </p:cNvCxnSpPr>
              <p:nvPr/>
            </p:nvCxnSpPr>
            <p:spPr>
              <a:xfrm flipH="1">
                <a:off x="2968385" y="3708395"/>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直接连接符 88">
                <a:extLst>
                  <a:ext uri="{FF2B5EF4-FFF2-40B4-BE49-F238E27FC236}">
                    <a16:creationId xmlns:a16="http://schemas.microsoft.com/office/drawing/2014/main" id="{DF728D32-B173-0A39-7D71-E3B271A6CFF7}"/>
                  </a:ext>
                </a:extLst>
              </p:cNvPr>
              <p:cNvCxnSpPr>
                <a:cxnSpLocks/>
              </p:cNvCxnSpPr>
              <p:nvPr/>
            </p:nvCxnSpPr>
            <p:spPr>
              <a:xfrm flipH="1">
                <a:off x="2961966" y="3985982"/>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F1B873B4-4245-ECF5-A8F9-B1AB2D70D32B}"/>
                  </a:ext>
                </a:extLst>
              </p:cNvPr>
              <p:cNvCxnSpPr>
                <a:cxnSpLocks/>
              </p:cNvCxnSpPr>
              <p:nvPr/>
            </p:nvCxnSpPr>
            <p:spPr>
              <a:xfrm flipH="1">
                <a:off x="2968385" y="4263569"/>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直接连接符 90">
                <a:extLst>
                  <a:ext uri="{FF2B5EF4-FFF2-40B4-BE49-F238E27FC236}">
                    <a16:creationId xmlns:a16="http://schemas.microsoft.com/office/drawing/2014/main" id="{F9E79463-6384-52DE-B6BA-B7670B081FB7}"/>
                  </a:ext>
                </a:extLst>
              </p:cNvPr>
              <p:cNvCxnSpPr>
                <a:cxnSpLocks/>
              </p:cNvCxnSpPr>
              <p:nvPr/>
            </p:nvCxnSpPr>
            <p:spPr>
              <a:xfrm flipH="1">
                <a:off x="2968385" y="4533171"/>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直接连接符 91">
                <a:extLst>
                  <a:ext uri="{FF2B5EF4-FFF2-40B4-BE49-F238E27FC236}">
                    <a16:creationId xmlns:a16="http://schemas.microsoft.com/office/drawing/2014/main" id="{C810B74E-E3C7-F8CA-1083-F511FEDFA6B3}"/>
                  </a:ext>
                </a:extLst>
              </p:cNvPr>
              <p:cNvCxnSpPr>
                <a:cxnSpLocks/>
              </p:cNvCxnSpPr>
              <p:nvPr/>
            </p:nvCxnSpPr>
            <p:spPr>
              <a:xfrm flipH="1">
                <a:off x="3099707" y="1901728"/>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直接连接符 92">
                <a:extLst>
                  <a:ext uri="{FF2B5EF4-FFF2-40B4-BE49-F238E27FC236}">
                    <a16:creationId xmlns:a16="http://schemas.microsoft.com/office/drawing/2014/main" id="{2B12FF1F-6D96-53C1-346F-D7F17806BA87}"/>
                  </a:ext>
                </a:extLst>
              </p:cNvPr>
              <p:cNvCxnSpPr>
                <a:cxnSpLocks/>
              </p:cNvCxnSpPr>
              <p:nvPr/>
            </p:nvCxnSpPr>
            <p:spPr>
              <a:xfrm flipH="1">
                <a:off x="3243398" y="1760933"/>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直接连接符 93">
                <a:extLst>
                  <a:ext uri="{FF2B5EF4-FFF2-40B4-BE49-F238E27FC236}">
                    <a16:creationId xmlns:a16="http://schemas.microsoft.com/office/drawing/2014/main" id="{F0DF23F2-7CFD-001F-44E5-1CADA4107775}"/>
                  </a:ext>
                </a:extLst>
              </p:cNvPr>
              <p:cNvCxnSpPr>
                <a:cxnSpLocks/>
              </p:cNvCxnSpPr>
              <p:nvPr/>
            </p:nvCxnSpPr>
            <p:spPr>
              <a:xfrm flipH="1">
                <a:off x="3399427" y="1608533"/>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直接连接符 94">
                <a:extLst>
                  <a:ext uri="{FF2B5EF4-FFF2-40B4-BE49-F238E27FC236}">
                    <a16:creationId xmlns:a16="http://schemas.microsoft.com/office/drawing/2014/main" id="{D42F72B8-5E31-E557-1E12-3063F710DD13}"/>
                  </a:ext>
                </a:extLst>
              </p:cNvPr>
              <p:cNvCxnSpPr>
                <a:cxnSpLocks/>
              </p:cNvCxnSpPr>
              <p:nvPr/>
            </p:nvCxnSpPr>
            <p:spPr>
              <a:xfrm flipH="1">
                <a:off x="3559084" y="1449225"/>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直接连接符 95">
                <a:extLst>
                  <a:ext uri="{FF2B5EF4-FFF2-40B4-BE49-F238E27FC236}">
                    <a16:creationId xmlns:a16="http://schemas.microsoft.com/office/drawing/2014/main" id="{1CDC2028-692A-2F8E-6378-E5980AC2DD5D}"/>
                  </a:ext>
                </a:extLst>
              </p:cNvPr>
              <p:cNvCxnSpPr>
                <a:cxnSpLocks/>
              </p:cNvCxnSpPr>
              <p:nvPr/>
            </p:nvCxnSpPr>
            <p:spPr>
              <a:xfrm flipH="1">
                <a:off x="3714206" y="1287922"/>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直接连接符 96">
                <a:extLst>
                  <a:ext uri="{FF2B5EF4-FFF2-40B4-BE49-F238E27FC236}">
                    <a16:creationId xmlns:a16="http://schemas.microsoft.com/office/drawing/2014/main" id="{985B44C1-2BFF-0948-EC61-D0B07BFBB920}"/>
                  </a:ext>
                </a:extLst>
              </p:cNvPr>
              <p:cNvCxnSpPr>
                <a:cxnSpLocks/>
              </p:cNvCxnSpPr>
              <p:nvPr/>
            </p:nvCxnSpPr>
            <p:spPr>
              <a:xfrm flipH="1">
                <a:off x="3852998" y="1145399"/>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直接连接符 97">
                <a:extLst>
                  <a:ext uri="{FF2B5EF4-FFF2-40B4-BE49-F238E27FC236}">
                    <a16:creationId xmlns:a16="http://schemas.microsoft.com/office/drawing/2014/main" id="{8A0B0F0A-28A6-F491-D6B8-88DD0C89CBB1}"/>
                  </a:ext>
                </a:extLst>
              </p:cNvPr>
              <p:cNvCxnSpPr>
                <a:cxnSpLocks/>
              </p:cNvCxnSpPr>
              <p:nvPr/>
            </p:nvCxnSpPr>
            <p:spPr>
              <a:xfrm flipH="1">
                <a:off x="4014923" y="989516"/>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6" name="文本框 105">
              <a:extLst>
                <a:ext uri="{FF2B5EF4-FFF2-40B4-BE49-F238E27FC236}">
                  <a16:creationId xmlns:a16="http://schemas.microsoft.com/office/drawing/2014/main" id="{6B4D7643-7C7B-A9BA-2483-9986383FE632}"/>
                </a:ext>
              </a:extLst>
            </p:cNvPr>
            <p:cNvSpPr txBox="1"/>
            <p:nvPr/>
          </p:nvSpPr>
          <p:spPr>
            <a:xfrm rot="5400000">
              <a:off x="5743582" y="3470260"/>
              <a:ext cx="595035" cy="584775"/>
            </a:xfrm>
            <a:prstGeom prst="rect">
              <a:avLst/>
            </a:prstGeom>
            <a:noFill/>
          </p:spPr>
          <p:txBody>
            <a:bodyPr wrap="none" rtlCol="0">
              <a:spAutoFit/>
            </a:bodyPr>
            <a:lstStyle/>
            <a:p>
              <a:r>
                <a:rPr lang="en-US" altLang="zh-CN" sz="3200" b="1" dirty="0">
                  <a:latin typeface="Times New Roman" panose="02020603050405020304" pitchFamily="18" charset="0"/>
                  <a:cs typeface="Times New Roman" panose="02020603050405020304" pitchFamily="18" charset="0"/>
                </a:rPr>
                <a:t>…</a:t>
              </a:r>
              <a:endParaRPr lang="zh-CN" altLang="en-US" sz="3200" b="1" dirty="0">
                <a:latin typeface="Times New Roman" panose="02020603050405020304" pitchFamily="18" charset="0"/>
                <a:cs typeface="Times New Roman" panose="02020603050405020304" pitchFamily="18" charset="0"/>
              </a:endParaRPr>
            </a:p>
          </p:txBody>
        </p:sp>
      </p:grpSp>
      <p:pic>
        <p:nvPicPr>
          <p:cNvPr id="117" name="图片 116" descr="图标&#10;&#10;描述已自动生成">
            <a:extLst>
              <a:ext uri="{FF2B5EF4-FFF2-40B4-BE49-F238E27FC236}">
                <a16:creationId xmlns:a16="http://schemas.microsoft.com/office/drawing/2014/main" id="{6FF4A4DC-53D1-C6EE-387B-9CBB1CEEDBC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360278">
            <a:off x="2448618" y="1331773"/>
            <a:ext cx="845035" cy="820422"/>
          </a:xfrm>
          <a:prstGeom prst="rect">
            <a:avLst/>
          </a:prstGeom>
        </p:spPr>
      </p:pic>
      <p:grpSp>
        <p:nvGrpSpPr>
          <p:cNvPr id="122" name="组合 121">
            <a:extLst>
              <a:ext uri="{FF2B5EF4-FFF2-40B4-BE49-F238E27FC236}">
                <a16:creationId xmlns:a16="http://schemas.microsoft.com/office/drawing/2014/main" id="{296AD9DD-884B-83D5-5BBB-A850CF0FEA8A}"/>
              </a:ext>
            </a:extLst>
          </p:cNvPr>
          <p:cNvGrpSpPr/>
          <p:nvPr/>
        </p:nvGrpSpPr>
        <p:grpSpPr>
          <a:xfrm>
            <a:off x="5582222" y="2174710"/>
            <a:ext cx="1679149" cy="3561659"/>
            <a:chOff x="5317010" y="2540471"/>
            <a:chExt cx="1512099" cy="3380210"/>
          </a:xfrm>
        </p:grpSpPr>
        <p:sp>
          <p:nvSpPr>
            <p:cNvPr id="119" name="立方体 118">
              <a:extLst>
                <a:ext uri="{FF2B5EF4-FFF2-40B4-BE49-F238E27FC236}">
                  <a16:creationId xmlns:a16="http://schemas.microsoft.com/office/drawing/2014/main" id="{1AEABCD3-28ED-4F7C-DA1B-26106DF36AFA}"/>
                </a:ext>
              </a:extLst>
            </p:cNvPr>
            <p:cNvSpPr/>
            <p:nvPr/>
          </p:nvSpPr>
          <p:spPr>
            <a:xfrm>
              <a:off x="5375805" y="2540471"/>
              <a:ext cx="1453304" cy="3380210"/>
            </a:xfrm>
            <a:prstGeom prst="cube">
              <a:avLst>
                <a:gd name="adj" fmla="val 46219"/>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1" name="图片 120" descr="图标&#10;&#10;描述已自动生成">
              <a:extLst>
                <a:ext uri="{FF2B5EF4-FFF2-40B4-BE49-F238E27FC236}">
                  <a16:creationId xmlns:a16="http://schemas.microsoft.com/office/drawing/2014/main" id="{103677AB-300B-AE85-D429-3D71EA942A7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317010" y="3762405"/>
              <a:ext cx="1124139" cy="1124139"/>
            </a:xfrm>
            <a:prstGeom prst="rect">
              <a:avLst/>
            </a:prstGeom>
          </p:spPr>
        </p:pic>
      </p:grpSp>
      <p:pic>
        <p:nvPicPr>
          <p:cNvPr id="59" name="图片 58">
            <a:extLst>
              <a:ext uri="{FF2B5EF4-FFF2-40B4-BE49-F238E27FC236}">
                <a16:creationId xmlns:a16="http://schemas.microsoft.com/office/drawing/2014/main" id="{58A9DFCC-FD9B-F99E-9EE4-8742F82077E9}"/>
              </a:ext>
            </a:extLst>
          </p:cNvPr>
          <p:cNvPicPr>
            <a:picLocks noChangeAspect="1"/>
          </p:cNvPicPr>
          <p:nvPr/>
        </p:nvPicPr>
        <p:blipFill rotWithShape="1">
          <a:blip r:embed="rId13" cstate="print">
            <a:alphaModFix amt="80000"/>
            <a:extLst>
              <a:ext uri="{BEBA8EAE-BF5A-486C-A8C5-ECC9F3942E4B}">
                <a14:imgProps xmlns:a14="http://schemas.microsoft.com/office/drawing/2010/main">
                  <a14:imgLayer r:embed="rId14">
                    <a14:imgEffect>
                      <a14:backgroundRemoval t="0" b="100000" l="0" r="85501"/>
                    </a14:imgEffect>
                  </a14:imgLayer>
                </a14:imgProps>
              </a:ext>
              <a:ext uri="{28A0092B-C50C-407E-A947-70E740481C1C}">
                <a14:useLocalDpi xmlns:a14="http://schemas.microsoft.com/office/drawing/2010/main"/>
              </a:ext>
            </a:extLst>
          </a:blip>
          <a:srcRect/>
          <a:stretch/>
        </p:blipFill>
        <p:spPr>
          <a:xfrm rot="2517608" flipH="1">
            <a:off x="6919669" y="2759419"/>
            <a:ext cx="1866455" cy="3281517"/>
          </a:xfrm>
          <a:prstGeom prst="rect">
            <a:avLst/>
          </a:prstGeom>
        </p:spPr>
      </p:pic>
      <p:sp>
        <p:nvSpPr>
          <p:cNvPr id="123" name="文本框 122">
            <a:extLst>
              <a:ext uri="{FF2B5EF4-FFF2-40B4-BE49-F238E27FC236}">
                <a16:creationId xmlns:a16="http://schemas.microsoft.com/office/drawing/2014/main" id="{7FE5A30A-6A6B-2D6A-EB8F-084CCE5A5806}"/>
              </a:ext>
            </a:extLst>
          </p:cNvPr>
          <p:cNvSpPr txBox="1"/>
          <p:nvPr/>
        </p:nvSpPr>
        <p:spPr>
          <a:xfrm>
            <a:off x="10789023" y="5274705"/>
            <a:ext cx="920445" cy="461665"/>
          </a:xfrm>
          <a:prstGeom prst="rect">
            <a:avLst/>
          </a:prstGeom>
          <a:noFill/>
        </p:spPr>
        <p:txBody>
          <a:bodyPr wrap="none" rtlCol="0">
            <a:spAutoFit/>
          </a:bodyPr>
          <a:lstStyle/>
          <a:p>
            <a:pPr algn="ctr"/>
            <a:r>
              <a:rPr lang="en-US" altLang="zh-CN" sz="2400" b="1" dirty="0">
                <a:latin typeface="Times New Roman" panose="02020603050405020304" pitchFamily="18" charset="0"/>
                <a:cs typeface="Times New Roman" panose="02020603050405020304" pitchFamily="18" charset="0"/>
              </a:rPr>
              <a:t>Users</a:t>
            </a:r>
            <a:endParaRPr lang="zh-CN" altLang="en-US" sz="2400" b="1" dirty="0">
              <a:latin typeface="Times New Roman" panose="02020603050405020304" pitchFamily="18" charset="0"/>
              <a:cs typeface="Times New Roman" panose="02020603050405020304" pitchFamily="18" charset="0"/>
            </a:endParaRPr>
          </a:p>
        </p:txBody>
      </p:sp>
      <p:sp>
        <p:nvSpPr>
          <p:cNvPr id="124" name="矩形 123">
            <a:extLst>
              <a:ext uri="{FF2B5EF4-FFF2-40B4-BE49-F238E27FC236}">
                <a16:creationId xmlns:a16="http://schemas.microsoft.com/office/drawing/2014/main" id="{B4F2409D-F9E0-D009-121E-6E818048ECA2}"/>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Macroscopic:</a:t>
            </a:r>
            <a:r>
              <a:rPr lang="zh-CN" altLang="en-US" sz="3200" b="1" dirty="0">
                <a:latin typeface="Arial" panose="020B0604020202020204" pitchFamily="34" charset="0"/>
                <a:cs typeface="Arial" panose="020B0604020202020204" pitchFamily="34" charset="0"/>
              </a:rPr>
              <a:t> </a:t>
            </a:r>
            <a:r>
              <a:rPr lang="en-US" altLang="zh-CN" sz="3200" b="1" dirty="0">
                <a:latin typeface="Arial" panose="020B0604020202020204" pitchFamily="34" charset="0"/>
                <a:cs typeface="Arial" panose="020B0604020202020204" pitchFamily="34" charset="0"/>
              </a:rPr>
              <a:t>Metasurface design (phase map) for GNSS</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452FE233-CFDF-EA82-DBB3-C49E58F98AF6}"/>
                  </a:ext>
                </a:extLst>
              </p:cNvPr>
              <p:cNvSpPr txBox="1"/>
              <p:nvPr/>
            </p:nvSpPr>
            <p:spPr>
              <a:xfrm>
                <a:off x="1094622" y="3261790"/>
                <a:ext cx="4316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𝑆</m:t>
                          </m:r>
                        </m:e>
                        <m:sub>
                          <m:r>
                            <a:rPr lang="en-US" altLang="zh-CN" sz="2800" b="0" i="1" smtClean="0">
                              <a:latin typeface="Cambria Math" panose="02040503050406030204" pitchFamily="18" charset="0"/>
                            </a:rPr>
                            <m:t>1</m:t>
                          </m:r>
                        </m:sub>
                      </m:sSub>
                    </m:oMath>
                  </m:oMathPara>
                </a14:m>
                <a:endParaRPr lang="zh-CN" altLang="en-US" sz="2800" dirty="0"/>
              </a:p>
            </p:txBody>
          </p:sp>
        </mc:Choice>
        <mc:Fallback xmlns="">
          <p:sp>
            <p:nvSpPr>
              <p:cNvPr id="3" name="文本框 2">
                <a:extLst>
                  <a:ext uri="{FF2B5EF4-FFF2-40B4-BE49-F238E27FC236}">
                    <a16:creationId xmlns:a16="http://schemas.microsoft.com/office/drawing/2014/main" id="{452FE233-CFDF-EA82-DBB3-C49E58F98AF6}"/>
                  </a:ext>
                </a:extLst>
              </p:cNvPr>
              <p:cNvSpPr txBox="1">
                <a:spLocks noRot="1" noChangeAspect="1" noMove="1" noResize="1" noEditPoints="1" noAdjustHandles="1" noChangeArrowheads="1" noChangeShapeType="1" noTextEdit="1"/>
              </p:cNvSpPr>
              <p:nvPr/>
            </p:nvSpPr>
            <p:spPr>
              <a:xfrm>
                <a:off x="1094622" y="3261790"/>
                <a:ext cx="431657" cy="430887"/>
              </a:xfrm>
              <a:prstGeom prst="rect">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0621020D-BA4D-3B20-B8E1-18F1610D3B8B}"/>
                  </a:ext>
                </a:extLst>
              </p:cNvPr>
              <p:cNvSpPr txBox="1"/>
              <p:nvPr/>
            </p:nvSpPr>
            <p:spPr>
              <a:xfrm>
                <a:off x="2265066" y="1097165"/>
                <a:ext cx="54386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𝑆</m:t>
                          </m:r>
                        </m:e>
                        <m:sub>
                          <m:r>
                            <a:rPr lang="en-US" altLang="zh-CN" sz="2800" b="0" i="1" smtClean="0">
                              <a:latin typeface="Cambria Math" panose="02040503050406030204" pitchFamily="18" charset="0"/>
                            </a:rPr>
                            <m:t>𝑚</m:t>
                          </m:r>
                        </m:sub>
                      </m:sSub>
                    </m:oMath>
                  </m:oMathPara>
                </a14:m>
                <a:endParaRPr lang="zh-CN" altLang="en-US" sz="2800" dirty="0"/>
              </a:p>
            </p:txBody>
          </p:sp>
        </mc:Choice>
        <mc:Fallback xmlns="">
          <p:sp>
            <p:nvSpPr>
              <p:cNvPr id="5" name="文本框 4">
                <a:extLst>
                  <a:ext uri="{FF2B5EF4-FFF2-40B4-BE49-F238E27FC236}">
                    <a16:creationId xmlns:a16="http://schemas.microsoft.com/office/drawing/2014/main" id="{0621020D-BA4D-3B20-B8E1-18F1610D3B8B}"/>
                  </a:ext>
                </a:extLst>
              </p:cNvPr>
              <p:cNvSpPr txBox="1">
                <a:spLocks noRot="1" noChangeAspect="1" noMove="1" noResize="1" noEditPoints="1" noAdjustHandles="1" noChangeArrowheads="1" noChangeShapeType="1" noTextEdit="1"/>
              </p:cNvSpPr>
              <p:nvPr/>
            </p:nvSpPr>
            <p:spPr>
              <a:xfrm>
                <a:off x="2265066" y="1097165"/>
                <a:ext cx="543867" cy="430887"/>
              </a:xfrm>
              <a:prstGeom prst="rect">
                <a:avLst/>
              </a:prstGeom>
              <a:blipFill>
                <a:blip r:embed="rId16"/>
                <a:stretch>
                  <a:fillRect/>
                </a:stretch>
              </a:blipFill>
            </p:spPr>
            <p:txBody>
              <a:bodyPr/>
              <a:lstStyle/>
              <a:p>
                <a:r>
                  <a:rPr lang="zh-CN" altLang="en-US">
                    <a:noFill/>
                  </a:rPr>
                  <a:t> </a:t>
                </a:r>
              </a:p>
            </p:txBody>
          </p:sp>
        </mc:Fallback>
      </mc:AlternateContent>
      <p:sp>
        <p:nvSpPr>
          <p:cNvPr id="114" name="文本框 113">
            <a:extLst>
              <a:ext uri="{FF2B5EF4-FFF2-40B4-BE49-F238E27FC236}">
                <a16:creationId xmlns:a16="http://schemas.microsoft.com/office/drawing/2014/main" id="{539E8713-ED01-77E8-3CDD-D3FFEF25B864}"/>
              </a:ext>
            </a:extLst>
          </p:cNvPr>
          <p:cNvSpPr txBox="1"/>
          <p:nvPr/>
        </p:nvSpPr>
        <p:spPr>
          <a:xfrm rot="17948404">
            <a:off x="2392751" y="2182005"/>
            <a:ext cx="427107" cy="400110"/>
          </a:xfrm>
          <a:prstGeom prst="rect">
            <a:avLst/>
          </a:prstGeom>
          <a:noFill/>
        </p:spPr>
        <p:txBody>
          <a:bodyPr wrap="square" rtlCol="0">
            <a:spAutoFit/>
          </a:bodyPr>
          <a:lstStyle/>
          <a:p>
            <a:r>
              <a:rPr lang="en-US" altLang="zh-CN" sz="2000" b="1" dirty="0"/>
              <a:t>…</a:t>
            </a:r>
            <a:endParaRPr lang="zh-CN" altLang="en-US" sz="2000" b="1" dirty="0"/>
          </a:p>
        </p:txBody>
      </p:sp>
    </p:spTree>
    <p:extLst>
      <p:ext uri="{BB962C8B-B14F-4D97-AF65-F5344CB8AC3E}">
        <p14:creationId xmlns:p14="http://schemas.microsoft.com/office/powerpoint/2010/main" val="58808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2"/>
                                        </p:tgtEl>
                                        <p:attrNameLst>
                                          <p:attrName>style.visibility</p:attrName>
                                        </p:attrNameLst>
                                      </p:cBhvr>
                                      <p:to>
                                        <p:strVal val="hidden"/>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randombar(horizontal)">
                                      <p:cBhvr>
                                        <p:cTn id="10"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C2877C67-AFDC-0F54-BE38-AE7DB7DBF413}"/>
              </a:ext>
            </a:extLst>
          </p:cNvPr>
          <p:cNvGrpSpPr/>
          <p:nvPr/>
        </p:nvGrpSpPr>
        <p:grpSpPr>
          <a:xfrm>
            <a:off x="4720060" y="2751190"/>
            <a:ext cx="1113750" cy="3062999"/>
            <a:chOff x="2955546" y="834571"/>
            <a:chExt cx="1448701" cy="3984171"/>
          </a:xfrm>
        </p:grpSpPr>
        <p:sp>
          <p:nvSpPr>
            <p:cNvPr id="69" name="立方体 68">
              <a:extLst>
                <a:ext uri="{FF2B5EF4-FFF2-40B4-BE49-F238E27FC236}">
                  <a16:creationId xmlns:a16="http://schemas.microsoft.com/office/drawing/2014/main" id="{1BC71052-52B5-60BA-A270-621659785524}"/>
                </a:ext>
              </a:extLst>
            </p:cNvPr>
            <p:cNvSpPr/>
            <p:nvPr/>
          </p:nvSpPr>
          <p:spPr>
            <a:xfrm>
              <a:off x="2960913" y="834571"/>
              <a:ext cx="1436915" cy="3984171"/>
            </a:xfrm>
            <a:prstGeom prst="cube">
              <a:avLst>
                <a:gd name="adj" fmla="val 84090"/>
              </a:avLst>
            </a:prstGeom>
            <a:solidFill>
              <a:schemeClr val="accent2">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70" name="直接连接符 69">
              <a:extLst>
                <a:ext uri="{FF2B5EF4-FFF2-40B4-BE49-F238E27FC236}">
                  <a16:creationId xmlns:a16="http://schemas.microsoft.com/office/drawing/2014/main" id="{8CC0B28C-A817-3465-C639-6945C3CEB569}"/>
                </a:ext>
              </a:extLst>
            </p:cNvPr>
            <p:cNvCxnSpPr>
              <a:cxnSpLocks/>
            </p:cNvCxnSpPr>
            <p:nvPr/>
          </p:nvCxnSpPr>
          <p:spPr>
            <a:xfrm flipV="1">
              <a:off x="3193840" y="834571"/>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直接连接符 70">
              <a:extLst>
                <a:ext uri="{FF2B5EF4-FFF2-40B4-BE49-F238E27FC236}">
                  <a16:creationId xmlns:a16="http://schemas.microsoft.com/office/drawing/2014/main" id="{05A22D17-C4BE-3EB7-10F4-4B6CDDB68C45}"/>
                </a:ext>
              </a:extLst>
            </p:cNvPr>
            <p:cNvCxnSpPr>
              <a:cxnSpLocks/>
            </p:cNvCxnSpPr>
            <p:nvPr/>
          </p:nvCxnSpPr>
          <p:spPr>
            <a:xfrm flipV="1">
              <a:off x="3193840" y="1112158"/>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直接连接符 71">
              <a:extLst>
                <a:ext uri="{FF2B5EF4-FFF2-40B4-BE49-F238E27FC236}">
                  <a16:creationId xmlns:a16="http://schemas.microsoft.com/office/drawing/2014/main" id="{54341B74-EF12-80FC-768E-4B115813D477}"/>
                </a:ext>
              </a:extLst>
            </p:cNvPr>
            <p:cNvCxnSpPr>
              <a:cxnSpLocks/>
            </p:cNvCxnSpPr>
            <p:nvPr/>
          </p:nvCxnSpPr>
          <p:spPr>
            <a:xfrm flipV="1">
              <a:off x="3193840" y="1389745"/>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直接连接符 72">
              <a:extLst>
                <a:ext uri="{FF2B5EF4-FFF2-40B4-BE49-F238E27FC236}">
                  <a16:creationId xmlns:a16="http://schemas.microsoft.com/office/drawing/2014/main" id="{DCFD1DC0-4BE7-075A-E844-16CEF68574D1}"/>
                </a:ext>
              </a:extLst>
            </p:cNvPr>
            <p:cNvCxnSpPr>
              <a:cxnSpLocks/>
            </p:cNvCxnSpPr>
            <p:nvPr/>
          </p:nvCxnSpPr>
          <p:spPr>
            <a:xfrm flipV="1">
              <a:off x="3193840" y="1667332"/>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直接连接符 73">
              <a:extLst>
                <a:ext uri="{FF2B5EF4-FFF2-40B4-BE49-F238E27FC236}">
                  <a16:creationId xmlns:a16="http://schemas.microsoft.com/office/drawing/2014/main" id="{B24C912F-F679-C693-EB68-DA144F2F6678}"/>
                </a:ext>
              </a:extLst>
            </p:cNvPr>
            <p:cNvCxnSpPr>
              <a:cxnSpLocks/>
            </p:cNvCxnSpPr>
            <p:nvPr/>
          </p:nvCxnSpPr>
          <p:spPr>
            <a:xfrm flipV="1">
              <a:off x="3195946" y="2500093"/>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直接连接符 74">
              <a:extLst>
                <a:ext uri="{FF2B5EF4-FFF2-40B4-BE49-F238E27FC236}">
                  <a16:creationId xmlns:a16="http://schemas.microsoft.com/office/drawing/2014/main" id="{DECCA0BA-BFFF-3A0C-7280-6E06F5CE0392}"/>
                </a:ext>
              </a:extLst>
            </p:cNvPr>
            <p:cNvCxnSpPr>
              <a:cxnSpLocks/>
            </p:cNvCxnSpPr>
            <p:nvPr/>
          </p:nvCxnSpPr>
          <p:spPr>
            <a:xfrm flipV="1">
              <a:off x="3193840" y="1944919"/>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直接连接符 75">
              <a:extLst>
                <a:ext uri="{FF2B5EF4-FFF2-40B4-BE49-F238E27FC236}">
                  <a16:creationId xmlns:a16="http://schemas.microsoft.com/office/drawing/2014/main" id="{E7E0807F-A693-1A02-4334-6960735FB4A2}"/>
                </a:ext>
              </a:extLst>
            </p:cNvPr>
            <p:cNvCxnSpPr>
              <a:cxnSpLocks/>
            </p:cNvCxnSpPr>
            <p:nvPr/>
          </p:nvCxnSpPr>
          <p:spPr>
            <a:xfrm flipV="1">
              <a:off x="3194893" y="2222506"/>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直接连接符 76">
              <a:extLst>
                <a:ext uri="{FF2B5EF4-FFF2-40B4-BE49-F238E27FC236}">
                  <a16:creationId xmlns:a16="http://schemas.microsoft.com/office/drawing/2014/main" id="{81573615-4ACE-0220-7C12-4E4FE8EE80AD}"/>
                </a:ext>
              </a:extLst>
            </p:cNvPr>
            <p:cNvCxnSpPr>
              <a:cxnSpLocks/>
            </p:cNvCxnSpPr>
            <p:nvPr/>
          </p:nvCxnSpPr>
          <p:spPr>
            <a:xfrm flipV="1">
              <a:off x="3189527" y="2777680"/>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直接连接符 77">
              <a:extLst>
                <a:ext uri="{FF2B5EF4-FFF2-40B4-BE49-F238E27FC236}">
                  <a16:creationId xmlns:a16="http://schemas.microsoft.com/office/drawing/2014/main" id="{68B6E02F-EBB3-722A-A36A-8BC729E3AFA2}"/>
                </a:ext>
              </a:extLst>
            </p:cNvPr>
            <p:cNvCxnSpPr>
              <a:cxnSpLocks/>
            </p:cNvCxnSpPr>
            <p:nvPr/>
          </p:nvCxnSpPr>
          <p:spPr>
            <a:xfrm flipV="1">
              <a:off x="3183108" y="3055267"/>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直接连接符 78">
              <a:extLst>
                <a:ext uri="{FF2B5EF4-FFF2-40B4-BE49-F238E27FC236}">
                  <a16:creationId xmlns:a16="http://schemas.microsoft.com/office/drawing/2014/main" id="{FCC30058-5435-BB9E-889E-D453D2A66DA3}"/>
                </a:ext>
              </a:extLst>
            </p:cNvPr>
            <p:cNvCxnSpPr>
              <a:cxnSpLocks/>
            </p:cNvCxnSpPr>
            <p:nvPr/>
          </p:nvCxnSpPr>
          <p:spPr>
            <a:xfrm flipV="1">
              <a:off x="3183107" y="3332854"/>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直接连接符 79">
              <a:extLst>
                <a:ext uri="{FF2B5EF4-FFF2-40B4-BE49-F238E27FC236}">
                  <a16:creationId xmlns:a16="http://schemas.microsoft.com/office/drawing/2014/main" id="{B20D1229-AD00-BA44-F126-2410192A3CBE}"/>
                </a:ext>
              </a:extLst>
            </p:cNvPr>
            <p:cNvCxnSpPr>
              <a:cxnSpLocks/>
            </p:cNvCxnSpPr>
            <p:nvPr/>
          </p:nvCxnSpPr>
          <p:spPr>
            <a:xfrm flipV="1">
              <a:off x="3189527" y="3610440"/>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直接连接符 80">
              <a:extLst>
                <a:ext uri="{FF2B5EF4-FFF2-40B4-BE49-F238E27FC236}">
                  <a16:creationId xmlns:a16="http://schemas.microsoft.com/office/drawing/2014/main" id="{54129377-B0F3-FE35-847B-2303A953CFA0}"/>
                </a:ext>
              </a:extLst>
            </p:cNvPr>
            <p:cNvCxnSpPr>
              <a:cxnSpLocks/>
            </p:cNvCxnSpPr>
            <p:nvPr/>
          </p:nvCxnSpPr>
          <p:spPr>
            <a:xfrm flipV="1">
              <a:off x="3189527" y="2041065"/>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直接连接符 81">
              <a:extLst>
                <a:ext uri="{FF2B5EF4-FFF2-40B4-BE49-F238E27FC236}">
                  <a16:creationId xmlns:a16="http://schemas.microsoft.com/office/drawing/2014/main" id="{60D2B6E4-EB53-A420-34EE-2F6C110E5CA6}"/>
                </a:ext>
              </a:extLst>
            </p:cNvPr>
            <p:cNvCxnSpPr>
              <a:cxnSpLocks/>
            </p:cNvCxnSpPr>
            <p:nvPr/>
          </p:nvCxnSpPr>
          <p:spPr>
            <a:xfrm flipV="1">
              <a:off x="3337573" y="1901728"/>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直接连接符 82">
              <a:extLst>
                <a:ext uri="{FF2B5EF4-FFF2-40B4-BE49-F238E27FC236}">
                  <a16:creationId xmlns:a16="http://schemas.microsoft.com/office/drawing/2014/main" id="{0D59CFB5-365D-B0E4-E667-2F29C1D4D146}"/>
                </a:ext>
              </a:extLst>
            </p:cNvPr>
            <p:cNvCxnSpPr>
              <a:cxnSpLocks/>
            </p:cNvCxnSpPr>
            <p:nvPr/>
          </p:nvCxnSpPr>
          <p:spPr>
            <a:xfrm flipV="1">
              <a:off x="3481264" y="1760933"/>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直接连接符 83">
              <a:extLst>
                <a:ext uri="{FF2B5EF4-FFF2-40B4-BE49-F238E27FC236}">
                  <a16:creationId xmlns:a16="http://schemas.microsoft.com/office/drawing/2014/main" id="{7044E6B2-2BE4-B005-F561-C026F0383D3C}"/>
                </a:ext>
              </a:extLst>
            </p:cNvPr>
            <p:cNvCxnSpPr>
              <a:cxnSpLocks/>
            </p:cNvCxnSpPr>
            <p:nvPr/>
          </p:nvCxnSpPr>
          <p:spPr>
            <a:xfrm flipV="1">
              <a:off x="4243264" y="989516"/>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直接连接符 84">
              <a:extLst>
                <a:ext uri="{FF2B5EF4-FFF2-40B4-BE49-F238E27FC236}">
                  <a16:creationId xmlns:a16="http://schemas.microsoft.com/office/drawing/2014/main" id="{7897B099-C849-4623-AC60-510A243FBD17}"/>
                </a:ext>
              </a:extLst>
            </p:cNvPr>
            <p:cNvCxnSpPr>
              <a:cxnSpLocks/>
            </p:cNvCxnSpPr>
            <p:nvPr/>
          </p:nvCxnSpPr>
          <p:spPr>
            <a:xfrm flipV="1">
              <a:off x="3637293" y="1594018"/>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直接连接符 85">
              <a:extLst>
                <a:ext uri="{FF2B5EF4-FFF2-40B4-BE49-F238E27FC236}">
                  <a16:creationId xmlns:a16="http://schemas.microsoft.com/office/drawing/2014/main" id="{97823C9A-3EF8-99F1-21C1-6249F61B3D7A}"/>
                </a:ext>
              </a:extLst>
            </p:cNvPr>
            <p:cNvCxnSpPr>
              <a:cxnSpLocks/>
            </p:cNvCxnSpPr>
            <p:nvPr/>
          </p:nvCxnSpPr>
          <p:spPr>
            <a:xfrm flipV="1">
              <a:off x="3796950" y="1436914"/>
              <a:ext cx="0" cy="2790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直接连接符 86">
              <a:extLst>
                <a:ext uri="{FF2B5EF4-FFF2-40B4-BE49-F238E27FC236}">
                  <a16:creationId xmlns:a16="http://schemas.microsoft.com/office/drawing/2014/main" id="{72DEDAE1-DE1A-4FFB-B8A4-435DBECDCF9E}"/>
                </a:ext>
              </a:extLst>
            </p:cNvPr>
            <p:cNvCxnSpPr>
              <a:cxnSpLocks/>
            </p:cNvCxnSpPr>
            <p:nvPr/>
          </p:nvCxnSpPr>
          <p:spPr>
            <a:xfrm flipV="1">
              <a:off x="3938464" y="1278333"/>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直接连接符 87">
              <a:extLst>
                <a:ext uri="{FF2B5EF4-FFF2-40B4-BE49-F238E27FC236}">
                  <a16:creationId xmlns:a16="http://schemas.microsoft.com/office/drawing/2014/main" id="{21CD7E62-158A-9826-F43C-E9013FDE524D}"/>
                </a:ext>
              </a:extLst>
            </p:cNvPr>
            <p:cNvCxnSpPr>
              <a:cxnSpLocks/>
            </p:cNvCxnSpPr>
            <p:nvPr/>
          </p:nvCxnSpPr>
          <p:spPr>
            <a:xfrm flipV="1">
              <a:off x="4090864" y="1143352"/>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直接连接符 88">
              <a:extLst>
                <a:ext uri="{FF2B5EF4-FFF2-40B4-BE49-F238E27FC236}">
                  <a16:creationId xmlns:a16="http://schemas.microsoft.com/office/drawing/2014/main" id="{5FA9E58D-FB6B-4276-86C9-FB4BB5D29899}"/>
                </a:ext>
              </a:extLst>
            </p:cNvPr>
            <p:cNvCxnSpPr>
              <a:cxnSpLocks/>
            </p:cNvCxnSpPr>
            <p:nvPr/>
          </p:nvCxnSpPr>
          <p:spPr>
            <a:xfrm flipH="1">
              <a:off x="2960913" y="2320460"/>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8D08AD5F-1D0A-6E35-EA4C-9F4055259FFF}"/>
                </a:ext>
              </a:extLst>
            </p:cNvPr>
            <p:cNvCxnSpPr>
              <a:cxnSpLocks/>
            </p:cNvCxnSpPr>
            <p:nvPr/>
          </p:nvCxnSpPr>
          <p:spPr>
            <a:xfrm flipH="1">
              <a:off x="2968385" y="2592593"/>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直接连接符 90">
              <a:extLst>
                <a:ext uri="{FF2B5EF4-FFF2-40B4-BE49-F238E27FC236}">
                  <a16:creationId xmlns:a16="http://schemas.microsoft.com/office/drawing/2014/main" id="{9EDFC53F-E2D0-27B7-073C-A35F140F6D99}"/>
                </a:ext>
              </a:extLst>
            </p:cNvPr>
            <p:cNvCxnSpPr>
              <a:cxnSpLocks/>
            </p:cNvCxnSpPr>
            <p:nvPr/>
          </p:nvCxnSpPr>
          <p:spPr>
            <a:xfrm flipH="1">
              <a:off x="2968385" y="2871984"/>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直接连接符 91">
              <a:extLst>
                <a:ext uri="{FF2B5EF4-FFF2-40B4-BE49-F238E27FC236}">
                  <a16:creationId xmlns:a16="http://schemas.microsoft.com/office/drawing/2014/main" id="{C8F9FA05-9C1F-24C8-21BD-91AE166D4101}"/>
                </a:ext>
              </a:extLst>
            </p:cNvPr>
            <p:cNvCxnSpPr>
              <a:cxnSpLocks/>
            </p:cNvCxnSpPr>
            <p:nvPr/>
          </p:nvCxnSpPr>
          <p:spPr>
            <a:xfrm flipH="1">
              <a:off x="2968385" y="3153221"/>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直接连接符 92">
              <a:extLst>
                <a:ext uri="{FF2B5EF4-FFF2-40B4-BE49-F238E27FC236}">
                  <a16:creationId xmlns:a16="http://schemas.microsoft.com/office/drawing/2014/main" id="{F07B9468-82A6-A755-3903-054286287FE1}"/>
                </a:ext>
              </a:extLst>
            </p:cNvPr>
            <p:cNvCxnSpPr>
              <a:cxnSpLocks/>
            </p:cNvCxnSpPr>
            <p:nvPr/>
          </p:nvCxnSpPr>
          <p:spPr>
            <a:xfrm flipH="1">
              <a:off x="2955546" y="3427178"/>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直接连接符 93">
              <a:extLst>
                <a:ext uri="{FF2B5EF4-FFF2-40B4-BE49-F238E27FC236}">
                  <a16:creationId xmlns:a16="http://schemas.microsoft.com/office/drawing/2014/main" id="{01AC1C59-DFF3-E2BB-C300-1DD3775D300D}"/>
                </a:ext>
              </a:extLst>
            </p:cNvPr>
            <p:cNvCxnSpPr>
              <a:cxnSpLocks/>
            </p:cNvCxnSpPr>
            <p:nvPr/>
          </p:nvCxnSpPr>
          <p:spPr>
            <a:xfrm flipH="1">
              <a:off x="2968385" y="3708395"/>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直接连接符 94">
              <a:extLst>
                <a:ext uri="{FF2B5EF4-FFF2-40B4-BE49-F238E27FC236}">
                  <a16:creationId xmlns:a16="http://schemas.microsoft.com/office/drawing/2014/main" id="{F1E220F2-C1E7-DD98-9E26-499E6822EBB1}"/>
                </a:ext>
              </a:extLst>
            </p:cNvPr>
            <p:cNvCxnSpPr>
              <a:cxnSpLocks/>
            </p:cNvCxnSpPr>
            <p:nvPr/>
          </p:nvCxnSpPr>
          <p:spPr>
            <a:xfrm flipH="1">
              <a:off x="2961966" y="3985982"/>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直接连接符 95">
              <a:extLst>
                <a:ext uri="{FF2B5EF4-FFF2-40B4-BE49-F238E27FC236}">
                  <a16:creationId xmlns:a16="http://schemas.microsoft.com/office/drawing/2014/main" id="{5477F9BE-8E18-E37F-DE00-F5D557D01ED4}"/>
                </a:ext>
              </a:extLst>
            </p:cNvPr>
            <p:cNvCxnSpPr>
              <a:cxnSpLocks/>
            </p:cNvCxnSpPr>
            <p:nvPr/>
          </p:nvCxnSpPr>
          <p:spPr>
            <a:xfrm flipH="1">
              <a:off x="2968385" y="4263569"/>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直接连接符 96">
              <a:extLst>
                <a:ext uri="{FF2B5EF4-FFF2-40B4-BE49-F238E27FC236}">
                  <a16:creationId xmlns:a16="http://schemas.microsoft.com/office/drawing/2014/main" id="{F7E3767F-2FCE-E419-6CC6-1EF063C6CC0B}"/>
                </a:ext>
              </a:extLst>
            </p:cNvPr>
            <p:cNvCxnSpPr>
              <a:cxnSpLocks/>
            </p:cNvCxnSpPr>
            <p:nvPr/>
          </p:nvCxnSpPr>
          <p:spPr>
            <a:xfrm flipH="1">
              <a:off x="2968385" y="4533171"/>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直接连接符 97">
              <a:extLst>
                <a:ext uri="{FF2B5EF4-FFF2-40B4-BE49-F238E27FC236}">
                  <a16:creationId xmlns:a16="http://schemas.microsoft.com/office/drawing/2014/main" id="{16300004-8C43-4326-6253-A9513FDCEB91}"/>
                </a:ext>
              </a:extLst>
            </p:cNvPr>
            <p:cNvCxnSpPr>
              <a:cxnSpLocks/>
            </p:cNvCxnSpPr>
            <p:nvPr/>
          </p:nvCxnSpPr>
          <p:spPr>
            <a:xfrm flipH="1">
              <a:off x="3099707" y="1901728"/>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直接连接符 98">
              <a:extLst>
                <a:ext uri="{FF2B5EF4-FFF2-40B4-BE49-F238E27FC236}">
                  <a16:creationId xmlns:a16="http://schemas.microsoft.com/office/drawing/2014/main" id="{2FEB1499-F4CB-A470-0708-8788B66ADB76}"/>
                </a:ext>
              </a:extLst>
            </p:cNvPr>
            <p:cNvCxnSpPr>
              <a:cxnSpLocks/>
            </p:cNvCxnSpPr>
            <p:nvPr/>
          </p:nvCxnSpPr>
          <p:spPr>
            <a:xfrm flipH="1">
              <a:off x="3243398" y="1760933"/>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直接连接符 99">
              <a:extLst>
                <a:ext uri="{FF2B5EF4-FFF2-40B4-BE49-F238E27FC236}">
                  <a16:creationId xmlns:a16="http://schemas.microsoft.com/office/drawing/2014/main" id="{85FC3505-9FA1-E94A-6469-F6890E1CF043}"/>
                </a:ext>
              </a:extLst>
            </p:cNvPr>
            <p:cNvCxnSpPr>
              <a:cxnSpLocks/>
            </p:cNvCxnSpPr>
            <p:nvPr/>
          </p:nvCxnSpPr>
          <p:spPr>
            <a:xfrm flipH="1">
              <a:off x="3399427" y="1608533"/>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直接连接符 100">
              <a:extLst>
                <a:ext uri="{FF2B5EF4-FFF2-40B4-BE49-F238E27FC236}">
                  <a16:creationId xmlns:a16="http://schemas.microsoft.com/office/drawing/2014/main" id="{8FA8EDCA-D882-3B3C-8D73-AA85C260C00D}"/>
                </a:ext>
              </a:extLst>
            </p:cNvPr>
            <p:cNvCxnSpPr>
              <a:cxnSpLocks/>
            </p:cNvCxnSpPr>
            <p:nvPr/>
          </p:nvCxnSpPr>
          <p:spPr>
            <a:xfrm flipH="1">
              <a:off x="3559084" y="1449225"/>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直接连接符 101">
              <a:extLst>
                <a:ext uri="{FF2B5EF4-FFF2-40B4-BE49-F238E27FC236}">
                  <a16:creationId xmlns:a16="http://schemas.microsoft.com/office/drawing/2014/main" id="{443F5BFA-61A4-EDE7-D24B-E53209175B63}"/>
                </a:ext>
              </a:extLst>
            </p:cNvPr>
            <p:cNvCxnSpPr>
              <a:cxnSpLocks/>
            </p:cNvCxnSpPr>
            <p:nvPr/>
          </p:nvCxnSpPr>
          <p:spPr>
            <a:xfrm flipH="1">
              <a:off x="3714206" y="1287922"/>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直接连接符 102">
              <a:extLst>
                <a:ext uri="{FF2B5EF4-FFF2-40B4-BE49-F238E27FC236}">
                  <a16:creationId xmlns:a16="http://schemas.microsoft.com/office/drawing/2014/main" id="{1A09F425-A251-FFED-32CD-4C2CA0F86886}"/>
                </a:ext>
              </a:extLst>
            </p:cNvPr>
            <p:cNvCxnSpPr>
              <a:cxnSpLocks/>
            </p:cNvCxnSpPr>
            <p:nvPr/>
          </p:nvCxnSpPr>
          <p:spPr>
            <a:xfrm flipH="1">
              <a:off x="3852998" y="1145399"/>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直接连接符 103">
              <a:extLst>
                <a:ext uri="{FF2B5EF4-FFF2-40B4-BE49-F238E27FC236}">
                  <a16:creationId xmlns:a16="http://schemas.microsoft.com/office/drawing/2014/main" id="{DF2CB642-D9D8-F168-9C32-6A5A924262F8}"/>
                </a:ext>
              </a:extLst>
            </p:cNvPr>
            <p:cNvCxnSpPr>
              <a:cxnSpLocks/>
            </p:cNvCxnSpPr>
            <p:nvPr/>
          </p:nvCxnSpPr>
          <p:spPr>
            <a:xfrm flipH="1">
              <a:off x="4014923" y="989516"/>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7A880B21-BD20-8718-14C9-5409F0CDFB3C}"/>
                  </a:ext>
                </a:extLst>
              </p:cNvPr>
              <p:cNvSpPr txBox="1"/>
              <p:nvPr/>
            </p:nvSpPr>
            <p:spPr>
              <a:xfrm>
                <a:off x="1630313" y="1498228"/>
                <a:ext cx="1807145"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Far-field</a:t>
                </a:r>
              </a:p>
              <a:p>
                <a:pPr algn="ctr"/>
                <a:r>
                  <a:rPr lang="en-US" altLang="zh-CN" sz="2000" b="1" dirty="0">
                    <a:latin typeface="Times New Roman" panose="02020603050405020304" pitchFamily="18" charset="0"/>
                    <a:cs typeface="Times New Roman" panose="02020603050405020304" pitchFamily="18" charset="0"/>
                  </a:rPr>
                  <a:t>channel </a:t>
                </a:r>
                <a:endParaRPr lang="en-US" altLang="zh-CN" sz="2000" b="1" i="1" dirty="0">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cs typeface="Times New Roman" panose="02020603050405020304" pitchFamily="18" charset="0"/>
                            </a:rPr>
                          </m:ctrlPr>
                        </m:sSubPr>
                        <m:e>
                          <m:r>
                            <a:rPr lang="en-US" altLang="zh-CN" sz="2000" b="1" i="1" smtClean="0">
                              <a:latin typeface="Cambria Math" panose="02040503050406030204" pitchFamily="18" charset="0"/>
                              <a:cs typeface="Times New Roman" panose="02020603050405020304" pitchFamily="18" charset="0"/>
                            </a:rPr>
                            <m:t>𝑮</m:t>
                          </m:r>
                        </m:e>
                        <m:sub>
                          <m:r>
                            <a:rPr lang="en-US" altLang="zh-CN" sz="2000" b="1" i="1" smtClean="0">
                              <a:latin typeface="Cambria Math" panose="02040503050406030204" pitchFamily="18" charset="0"/>
                              <a:cs typeface="Times New Roman" panose="02020603050405020304" pitchFamily="18" charset="0"/>
                            </a:rPr>
                            <m:t>𝒎</m:t>
                          </m:r>
                        </m:sub>
                      </m:sSub>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7A880B21-BD20-8718-14C9-5409F0CDFB3C}"/>
                  </a:ext>
                </a:extLst>
              </p:cNvPr>
              <p:cNvSpPr txBox="1">
                <a:spLocks noRot="1" noChangeAspect="1" noMove="1" noResize="1" noEditPoints="1" noAdjustHandles="1" noChangeArrowheads="1" noChangeShapeType="1" noTextEdit="1"/>
              </p:cNvSpPr>
              <p:nvPr/>
            </p:nvSpPr>
            <p:spPr>
              <a:xfrm>
                <a:off x="1630313" y="1498228"/>
                <a:ext cx="1807145" cy="1015663"/>
              </a:xfrm>
              <a:prstGeom prst="rect">
                <a:avLst/>
              </a:prstGeom>
              <a:blipFill>
                <a:blip r:embed="rId3"/>
                <a:stretch>
                  <a:fillRect t="-3614"/>
                </a:stretch>
              </a:blipFill>
            </p:spPr>
            <p:txBody>
              <a:bodyPr/>
              <a:lstStyle/>
              <a:p>
                <a:r>
                  <a:rPr lang="zh-CN" altLang="en-US">
                    <a:noFill/>
                  </a:rPr>
                  <a:t> </a:t>
                </a:r>
              </a:p>
            </p:txBody>
          </p:sp>
        </mc:Fallback>
      </mc:AlternateContent>
      <p:grpSp>
        <p:nvGrpSpPr>
          <p:cNvPr id="125" name="组合 124">
            <a:extLst>
              <a:ext uri="{FF2B5EF4-FFF2-40B4-BE49-F238E27FC236}">
                <a16:creationId xmlns:a16="http://schemas.microsoft.com/office/drawing/2014/main" id="{156551A5-03E7-59DF-422F-CE012A2402A3}"/>
              </a:ext>
            </a:extLst>
          </p:cNvPr>
          <p:cNvGrpSpPr/>
          <p:nvPr/>
        </p:nvGrpSpPr>
        <p:grpSpPr>
          <a:xfrm>
            <a:off x="-214708" y="591381"/>
            <a:ext cx="7741230" cy="5159057"/>
            <a:chOff x="-214708" y="591381"/>
            <a:chExt cx="7741230" cy="5159057"/>
          </a:xfrm>
        </p:grpSpPr>
        <p:grpSp>
          <p:nvGrpSpPr>
            <p:cNvPr id="120" name="组合 119">
              <a:extLst>
                <a:ext uri="{FF2B5EF4-FFF2-40B4-BE49-F238E27FC236}">
                  <a16:creationId xmlns:a16="http://schemas.microsoft.com/office/drawing/2014/main" id="{3146FA10-901B-6A71-D16A-3808BAE1684B}"/>
                </a:ext>
              </a:extLst>
            </p:cNvPr>
            <p:cNvGrpSpPr/>
            <p:nvPr/>
          </p:nvGrpSpPr>
          <p:grpSpPr>
            <a:xfrm>
              <a:off x="-214708" y="591381"/>
              <a:ext cx="2108950" cy="2108950"/>
              <a:chOff x="-214708" y="591381"/>
              <a:chExt cx="2108950" cy="2108950"/>
            </a:xfrm>
          </p:grpSpPr>
          <p:sp>
            <p:nvSpPr>
              <p:cNvPr id="7" name="椭圆 6">
                <a:extLst>
                  <a:ext uri="{FF2B5EF4-FFF2-40B4-BE49-F238E27FC236}">
                    <a16:creationId xmlns:a16="http://schemas.microsoft.com/office/drawing/2014/main" id="{A5BFEEDA-AEF2-0683-A403-9CB48E496260}"/>
                  </a:ext>
                </a:extLst>
              </p:cNvPr>
              <p:cNvSpPr/>
              <p:nvPr/>
            </p:nvSpPr>
            <p:spPr>
              <a:xfrm rot="3999951">
                <a:off x="-214708" y="591381"/>
                <a:ext cx="2108950" cy="2108950"/>
              </a:xfrm>
              <a:prstGeom prst="ellipse">
                <a:avLst/>
              </a:prstGeom>
              <a:solidFill>
                <a:schemeClr val="accent5">
                  <a:lumMod val="60000"/>
                  <a:lumOff val="40000"/>
                  <a:alpha val="9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096804" lon="6098690" rev="1407374"/>
                </a:camera>
                <a:lightRig rig="twoPt" dir="t">
                  <a:rot lat="0" lon="0" rev="4800000"/>
                </a:lightRig>
              </a:scene3d>
              <a:sp3d prstMaterial="powder">
                <a:bevelT w="1270000" h="4064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pic>
            <p:nvPicPr>
              <p:cNvPr id="17" name="图片 16" descr="图标&#10;&#10;描述已自动生成">
                <a:extLst>
                  <a:ext uri="{FF2B5EF4-FFF2-40B4-BE49-F238E27FC236}">
                    <a16:creationId xmlns:a16="http://schemas.microsoft.com/office/drawing/2014/main" id="{D30416D4-C682-850E-0CCF-B486995631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0339" y="1323843"/>
                <a:ext cx="845035" cy="820422"/>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469812C1-058B-E044-5E67-473DF9392A7E}"/>
                      </a:ext>
                    </a:extLst>
                  </p:cNvPr>
                  <p:cNvSpPr txBox="1"/>
                  <p:nvPr/>
                </p:nvSpPr>
                <p:spPr>
                  <a:xfrm>
                    <a:off x="418522" y="1101153"/>
                    <a:ext cx="529053"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𝑆</m:t>
                              </m:r>
                            </m:e>
                            <m:sub>
                              <m:r>
                                <a:rPr lang="en-US" altLang="zh-CN" sz="2800" b="0" i="1" smtClean="0">
                                  <a:latin typeface="Cambria Math" panose="02040503050406030204" pitchFamily="18" charset="0"/>
                                </a:rPr>
                                <m:t>𝑚</m:t>
                              </m:r>
                            </m:sub>
                          </m:sSub>
                        </m:oMath>
                      </m:oMathPara>
                    </a14:m>
                    <a:endParaRPr lang="zh-CN" altLang="en-US" sz="2800" dirty="0"/>
                  </a:p>
                </p:txBody>
              </p:sp>
            </mc:Choice>
            <mc:Fallback xmlns="">
              <p:sp>
                <p:nvSpPr>
                  <p:cNvPr id="20" name="文本框 19">
                    <a:extLst>
                      <a:ext uri="{FF2B5EF4-FFF2-40B4-BE49-F238E27FC236}">
                        <a16:creationId xmlns:a16="http://schemas.microsoft.com/office/drawing/2014/main" id="{469812C1-058B-E044-5E67-473DF9392A7E}"/>
                      </a:ext>
                    </a:extLst>
                  </p:cNvPr>
                  <p:cNvSpPr txBox="1">
                    <a:spLocks noRot="1" noChangeAspect="1" noMove="1" noResize="1" noEditPoints="1" noAdjustHandles="1" noChangeArrowheads="1" noChangeShapeType="1" noTextEdit="1"/>
                  </p:cNvSpPr>
                  <p:nvPr/>
                </p:nvSpPr>
                <p:spPr>
                  <a:xfrm>
                    <a:off x="418522" y="1101153"/>
                    <a:ext cx="529053" cy="430887"/>
                  </a:xfrm>
                  <a:prstGeom prst="rect">
                    <a:avLst/>
                  </a:prstGeom>
                  <a:blipFill>
                    <a:blip r:embed="rId5"/>
                    <a:stretch>
                      <a:fillRect/>
                    </a:stretch>
                  </a:blipFill>
                </p:spPr>
                <p:txBody>
                  <a:bodyPr/>
                  <a:lstStyle/>
                  <a:p>
                    <a:r>
                      <a:rPr lang="zh-CN" altLang="en-US">
                        <a:noFill/>
                      </a:rPr>
                      <a:t> </a:t>
                    </a:r>
                  </a:p>
                </p:txBody>
              </p:sp>
            </mc:Fallback>
          </mc:AlternateContent>
        </p:grpSp>
        <p:pic>
          <p:nvPicPr>
            <p:cNvPr id="22" name="图片 21" descr="黑白色的花&#10;&#10;低可信度描述已自动生成">
              <a:extLst>
                <a:ext uri="{FF2B5EF4-FFF2-40B4-BE49-F238E27FC236}">
                  <a16:creationId xmlns:a16="http://schemas.microsoft.com/office/drawing/2014/main" id="{CD2472A9-23DC-515C-BD7E-C66A6808DCA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61491" y="3240180"/>
              <a:ext cx="2665031" cy="2510258"/>
            </a:xfrm>
            <a:prstGeom prst="rect">
              <a:avLst/>
            </a:prstGeom>
          </p:spPr>
        </p:pic>
      </p:gr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99F50150-7B4F-F0F0-361A-F887CD51702A}"/>
                  </a:ext>
                </a:extLst>
              </p:cNvPr>
              <p:cNvSpPr txBox="1"/>
              <p:nvPr/>
            </p:nvSpPr>
            <p:spPr>
              <a:xfrm>
                <a:off x="5931075" y="2288402"/>
                <a:ext cx="2014937"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Radiation out from mts</a:t>
                </a:r>
              </a:p>
              <a:p>
                <a:pPr algn="ct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cs typeface="Times New Roman" panose="02020603050405020304" pitchFamily="18" charset="0"/>
                        </a:rPr>
                        <m:t>𝑷</m:t>
                      </m:r>
                      <m:d>
                        <m:dPr>
                          <m:ctrlPr>
                            <a:rPr lang="en-US" altLang="zh-CN" sz="2000" b="1" i="1">
                              <a:latin typeface="Cambria Math" panose="02040503050406030204" pitchFamily="18" charset="0"/>
                              <a:cs typeface="Times New Roman" panose="02020603050405020304" pitchFamily="18" charset="0"/>
                            </a:rPr>
                          </m:ctrlPr>
                        </m:dPr>
                        <m:e>
                          <m:r>
                            <a:rPr lang="zh-CN" altLang="en-US" sz="2000" b="1" i="1">
                              <a:latin typeface="Cambria Math" panose="02040503050406030204" pitchFamily="18" charset="0"/>
                              <a:cs typeface="Times New Roman" panose="02020603050405020304" pitchFamily="18" charset="0"/>
                            </a:rPr>
                            <m:t>𝜶</m:t>
                          </m:r>
                          <m:r>
                            <a:rPr lang="en-US" altLang="zh-CN" sz="2000" b="1" i="1">
                              <a:latin typeface="Cambria Math" panose="02040503050406030204" pitchFamily="18" charset="0"/>
                              <a:cs typeface="Times New Roman" panose="02020603050405020304" pitchFamily="18" charset="0"/>
                            </a:rPr>
                            <m:t>, </m:t>
                          </m:r>
                          <m:r>
                            <a:rPr lang="zh-CN" altLang="en-US" sz="2000" b="1" i="1">
                              <a:latin typeface="Cambria Math" panose="02040503050406030204" pitchFamily="18" charset="0"/>
                              <a:cs typeface="Times New Roman" panose="02020603050405020304" pitchFamily="18" charset="0"/>
                            </a:rPr>
                            <m:t>𝜷</m:t>
                          </m:r>
                          <m:r>
                            <a:rPr lang="en-US" altLang="zh-CN" sz="2000" b="1" i="1">
                              <a:latin typeface="Cambria Math" panose="02040503050406030204" pitchFamily="18" charset="0"/>
                              <a:cs typeface="Times New Roman" panose="02020603050405020304" pitchFamily="18" charset="0"/>
                            </a:rPr>
                            <m:t>,</m:t>
                          </m:r>
                          <m:r>
                            <a:rPr lang="en-US" altLang="zh-CN" sz="2000" b="1" i="1">
                              <a:latin typeface="Cambria Math" panose="02040503050406030204" pitchFamily="18" charset="0"/>
                              <a:cs typeface="Times New Roman" panose="02020603050405020304" pitchFamily="18" charset="0"/>
                            </a:rPr>
                            <m:t>𝑾</m:t>
                          </m:r>
                        </m:e>
                      </m:d>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99F50150-7B4F-F0F0-361A-F887CD51702A}"/>
                  </a:ext>
                </a:extLst>
              </p:cNvPr>
              <p:cNvSpPr txBox="1">
                <a:spLocks noRot="1" noChangeAspect="1" noMove="1" noResize="1" noEditPoints="1" noAdjustHandles="1" noChangeArrowheads="1" noChangeShapeType="1" noTextEdit="1"/>
              </p:cNvSpPr>
              <p:nvPr/>
            </p:nvSpPr>
            <p:spPr>
              <a:xfrm>
                <a:off x="5931075" y="2288402"/>
                <a:ext cx="2014937" cy="1015663"/>
              </a:xfrm>
              <a:prstGeom prst="rect">
                <a:avLst/>
              </a:prstGeom>
              <a:blipFill>
                <a:blip r:embed="rId7"/>
                <a:stretch>
                  <a:fillRect t="-2994" b="-5389"/>
                </a:stretch>
              </a:blipFill>
            </p:spPr>
            <p:txBody>
              <a:bodyPr/>
              <a:lstStyle/>
              <a:p>
                <a:r>
                  <a:rPr lang="zh-CN" altLang="en-US">
                    <a:noFill/>
                  </a:rPr>
                  <a:t> </a:t>
                </a:r>
              </a:p>
            </p:txBody>
          </p:sp>
        </mc:Fallback>
      </mc:AlternateContent>
      <p:sp>
        <p:nvSpPr>
          <p:cNvPr id="113" name="矩形 112">
            <a:extLst>
              <a:ext uri="{FF2B5EF4-FFF2-40B4-BE49-F238E27FC236}">
                <a16:creationId xmlns:a16="http://schemas.microsoft.com/office/drawing/2014/main" id="{AC6B9B71-C1C3-60E1-08B6-57A9A783533C}"/>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Macroscopic:</a:t>
            </a:r>
            <a:r>
              <a:rPr lang="zh-CN" altLang="en-US" sz="3200" b="1" dirty="0">
                <a:latin typeface="Arial" panose="020B0604020202020204" pitchFamily="34" charset="0"/>
                <a:cs typeface="Arial" panose="020B0604020202020204" pitchFamily="34" charset="0"/>
              </a:rPr>
              <a:t> </a:t>
            </a:r>
            <a:r>
              <a:rPr lang="en-US" altLang="zh-CN" sz="3200" b="1" dirty="0">
                <a:latin typeface="Arial" panose="020B0604020202020204" pitchFamily="34" charset="0"/>
                <a:cs typeface="Arial" panose="020B0604020202020204" pitchFamily="34" charset="0"/>
              </a:rPr>
              <a:t>Metasurface design (phase map) for GNSS</a:t>
            </a:r>
          </a:p>
        </p:txBody>
      </p:sp>
      <p:grpSp>
        <p:nvGrpSpPr>
          <p:cNvPr id="124" name="组合 123">
            <a:extLst>
              <a:ext uri="{FF2B5EF4-FFF2-40B4-BE49-F238E27FC236}">
                <a16:creationId xmlns:a16="http://schemas.microsoft.com/office/drawing/2014/main" id="{3C7DCEF2-CD1E-CE59-D8C8-03EBAD7274D5}"/>
              </a:ext>
            </a:extLst>
          </p:cNvPr>
          <p:cNvGrpSpPr/>
          <p:nvPr/>
        </p:nvGrpSpPr>
        <p:grpSpPr>
          <a:xfrm>
            <a:off x="-782681" y="2687286"/>
            <a:ext cx="8092848" cy="2761279"/>
            <a:chOff x="-746396" y="2644138"/>
            <a:chExt cx="8092848" cy="2761279"/>
          </a:xfrm>
        </p:grpSpPr>
        <p:grpSp>
          <p:nvGrpSpPr>
            <p:cNvPr id="117" name="组合 116">
              <a:extLst>
                <a:ext uri="{FF2B5EF4-FFF2-40B4-BE49-F238E27FC236}">
                  <a16:creationId xmlns:a16="http://schemas.microsoft.com/office/drawing/2014/main" id="{908327B7-6020-C3C6-E2FA-26EFA846EE4B}"/>
                </a:ext>
              </a:extLst>
            </p:cNvPr>
            <p:cNvGrpSpPr/>
            <p:nvPr/>
          </p:nvGrpSpPr>
          <p:grpSpPr>
            <a:xfrm>
              <a:off x="-746396" y="2644138"/>
              <a:ext cx="2108950" cy="2108950"/>
              <a:chOff x="-578301" y="2732101"/>
              <a:chExt cx="2108950" cy="2108950"/>
            </a:xfrm>
          </p:grpSpPr>
          <p:sp>
            <p:nvSpPr>
              <p:cNvPr id="114" name="椭圆 113">
                <a:extLst>
                  <a:ext uri="{FF2B5EF4-FFF2-40B4-BE49-F238E27FC236}">
                    <a16:creationId xmlns:a16="http://schemas.microsoft.com/office/drawing/2014/main" id="{D1F8135E-7C97-FC0E-9F6E-2A3A9CBF57E5}"/>
                  </a:ext>
                </a:extLst>
              </p:cNvPr>
              <p:cNvSpPr/>
              <p:nvPr/>
            </p:nvSpPr>
            <p:spPr>
              <a:xfrm>
                <a:off x="-578301" y="2732101"/>
                <a:ext cx="2108950" cy="2108950"/>
              </a:xfrm>
              <a:prstGeom prst="ellipse">
                <a:avLst/>
              </a:prstGeom>
              <a:solidFill>
                <a:schemeClr val="accent6">
                  <a:lumMod val="40000"/>
                  <a:lumOff val="60000"/>
                  <a:alpha val="9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971124" lon="5429763" rev="21087282"/>
                </a:camera>
                <a:lightRig rig="twoPt" dir="t">
                  <a:rot lat="0" lon="0" rev="4800000"/>
                </a:lightRig>
              </a:scene3d>
              <a:sp3d prstMaterial="powder">
                <a:bevelT w="1270000" h="3556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pic>
            <p:nvPicPr>
              <p:cNvPr id="115" name="图片 114" descr="图标&#10;&#10;描述已自动生成">
                <a:extLst>
                  <a:ext uri="{FF2B5EF4-FFF2-40B4-BE49-F238E27FC236}">
                    <a16:creationId xmlns:a16="http://schemas.microsoft.com/office/drawing/2014/main" id="{57DD3838-326C-D794-E1CB-AF363CDA33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9704539">
                <a:off x="162265" y="3376977"/>
                <a:ext cx="845035" cy="820422"/>
              </a:xfrm>
              <a:prstGeom prst="rect">
                <a:avLst/>
              </a:prstGeom>
            </p:spPr>
          </p:pic>
          <mc:AlternateContent xmlns:mc="http://schemas.openxmlformats.org/markup-compatibility/2006" xmlns:a14="http://schemas.microsoft.com/office/drawing/2010/main">
            <mc:Choice Requires="a14">
              <p:sp>
                <p:nvSpPr>
                  <p:cNvPr id="116" name="文本框 115">
                    <a:extLst>
                      <a:ext uri="{FF2B5EF4-FFF2-40B4-BE49-F238E27FC236}">
                        <a16:creationId xmlns:a16="http://schemas.microsoft.com/office/drawing/2014/main" id="{914C99A3-C371-7881-069B-E246672BB572}"/>
                      </a:ext>
                    </a:extLst>
                  </p:cNvPr>
                  <p:cNvSpPr txBox="1"/>
                  <p:nvPr/>
                </p:nvSpPr>
                <p:spPr>
                  <a:xfrm>
                    <a:off x="727920" y="4199199"/>
                    <a:ext cx="4316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𝑆</m:t>
                              </m:r>
                            </m:e>
                            <m:sub>
                              <m:r>
                                <a:rPr lang="en-US" altLang="zh-CN" sz="2800" b="0" i="1" smtClean="0">
                                  <a:latin typeface="Cambria Math" panose="02040503050406030204" pitchFamily="18" charset="0"/>
                                </a:rPr>
                                <m:t>1</m:t>
                              </m:r>
                            </m:sub>
                          </m:sSub>
                        </m:oMath>
                      </m:oMathPara>
                    </a14:m>
                    <a:endParaRPr lang="zh-CN" altLang="en-US" sz="2800" dirty="0"/>
                  </a:p>
                </p:txBody>
              </p:sp>
            </mc:Choice>
            <mc:Fallback xmlns="">
              <p:sp>
                <p:nvSpPr>
                  <p:cNvPr id="116" name="文本框 115">
                    <a:extLst>
                      <a:ext uri="{FF2B5EF4-FFF2-40B4-BE49-F238E27FC236}">
                        <a16:creationId xmlns:a16="http://schemas.microsoft.com/office/drawing/2014/main" id="{914C99A3-C371-7881-069B-E246672BB572}"/>
                      </a:ext>
                    </a:extLst>
                  </p:cNvPr>
                  <p:cNvSpPr txBox="1">
                    <a:spLocks noRot="1" noChangeAspect="1" noMove="1" noResize="1" noEditPoints="1" noAdjustHandles="1" noChangeArrowheads="1" noChangeShapeType="1" noTextEdit="1"/>
                  </p:cNvSpPr>
                  <p:nvPr/>
                </p:nvSpPr>
                <p:spPr>
                  <a:xfrm>
                    <a:off x="727920" y="4199199"/>
                    <a:ext cx="431657" cy="430887"/>
                  </a:xfrm>
                  <a:prstGeom prst="rect">
                    <a:avLst/>
                  </a:prstGeom>
                  <a:blipFill>
                    <a:blip r:embed="rId8"/>
                    <a:stretch>
                      <a:fillRect/>
                    </a:stretch>
                  </a:blipFill>
                </p:spPr>
                <p:txBody>
                  <a:bodyPr/>
                  <a:lstStyle/>
                  <a:p>
                    <a:r>
                      <a:rPr lang="zh-CN" altLang="en-US">
                        <a:noFill/>
                      </a:rPr>
                      <a:t> </a:t>
                    </a:r>
                  </a:p>
                </p:txBody>
              </p:sp>
            </mc:Fallback>
          </mc:AlternateContent>
        </p:grpSp>
        <p:pic>
          <p:nvPicPr>
            <p:cNvPr id="119" name="图片 118" descr="图片包含 游戏机, 花&#10;&#10;描述已自动生成">
              <a:extLst>
                <a:ext uri="{FF2B5EF4-FFF2-40B4-BE49-F238E27FC236}">
                  <a16:creationId xmlns:a16="http://schemas.microsoft.com/office/drawing/2014/main" id="{C6B87414-C4CB-AA67-B6BE-14A2405ECC1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866427" y="3340922"/>
              <a:ext cx="2480025" cy="2064495"/>
            </a:xfrm>
            <a:prstGeom prst="rect">
              <a:avLst/>
            </a:prstGeom>
          </p:spPr>
        </p:pic>
      </p:grpSp>
      <p:grpSp>
        <p:nvGrpSpPr>
          <p:cNvPr id="128" name="组合 127">
            <a:extLst>
              <a:ext uri="{FF2B5EF4-FFF2-40B4-BE49-F238E27FC236}">
                <a16:creationId xmlns:a16="http://schemas.microsoft.com/office/drawing/2014/main" id="{EF3621AE-A794-AA52-0DEC-B778E337158A}"/>
              </a:ext>
            </a:extLst>
          </p:cNvPr>
          <p:cNvGrpSpPr/>
          <p:nvPr/>
        </p:nvGrpSpPr>
        <p:grpSpPr>
          <a:xfrm>
            <a:off x="-696718" y="1337655"/>
            <a:ext cx="8210907" cy="4241414"/>
            <a:chOff x="-789511" y="1292121"/>
            <a:chExt cx="8210907" cy="4241414"/>
          </a:xfrm>
        </p:grpSpPr>
        <p:grpSp>
          <p:nvGrpSpPr>
            <p:cNvPr id="123" name="组合 122">
              <a:extLst>
                <a:ext uri="{FF2B5EF4-FFF2-40B4-BE49-F238E27FC236}">
                  <a16:creationId xmlns:a16="http://schemas.microsoft.com/office/drawing/2014/main" id="{6E3244B9-6DE2-9333-A71B-4CF5FE711EBE}"/>
                </a:ext>
              </a:extLst>
            </p:cNvPr>
            <p:cNvGrpSpPr/>
            <p:nvPr/>
          </p:nvGrpSpPr>
          <p:grpSpPr>
            <a:xfrm>
              <a:off x="-789511" y="1292121"/>
              <a:ext cx="2108950" cy="2108950"/>
              <a:chOff x="1785172" y="1558036"/>
              <a:chExt cx="2108950" cy="2108950"/>
            </a:xfrm>
          </p:grpSpPr>
          <p:sp>
            <p:nvSpPr>
              <p:cNvPr id="121" name="椭圆 120">
                <a:extLst>
                  <a:ext uri="{FF2B5EF4-FFF2-40B4-BE49-F238E27FC236}">
                    <a16:creationId xmlns:a16="http://schemas.microsoft.com/office/drawing/2014/main" id="{A8DE021B-B157-A448-011A-ABAD525FE90E}"/>
                  </a:ext>
                </a:extLst>
              </p:cNvPr>
              <p:cNvSpPr/>
              <p:nvPr/>
            </p:nvSpPr>
            <p:spPr>
              <a:xfrm rot="3375136">
                <a:off x="1785172" y="1558036"/>
                <a:ext cx="2108950" cy="2108950"/>
              </a:xfrm>
              <a:prstGeom prst="ellipse">
                <a:avLst/>
              </a:prstGeom>
              <a:solidFill>
                <a:schemeClr val="accent4">
                  <a:lumMod val="40000"/>
                  <a:lumOff val="60000"/>
                  <a:alpha val="9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096804" lon="6098690" rev="1407374"/>
                </a:camera>
                <a:lightRig rig="twoPt" dir="t">
                  <a:rot lat="0" lon="0" rev="4800000"/>
                </a:lightRig>
              </a:scene3d>
              <a:sp3d prstMaterial="powder">
                <a:bevelT w="1270000" h="4064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pic>
            <p:nvPicPr>
              <p:cNvPr id="122" name="图片 121" descr="图标&#10;&#10;描述已自动生成">
                <a:extLst>
                  <a:ext uri="{FF2B5EF4-FFF2-40B4-BE49-F238E27FC236}">
                    <a16:creationId xmlns:a16="http://schemas.microsoft.com/office/drawing/2014/main" id="{2E3CE3BC-C7E3-B439-37CB-BD6437AEC9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713233">
                <a:off x="2719068" y="2285991"/>
                <a:ext cx="845035" cy="820422"/>
              </a:xfrm>
              <a:prstGeom prst="rect">
                <a:avLst/>
              </a:prstGeom>
            </p:spPr>
          </p:pic>
        </p:grpSp>
        <p:pic>
          <p:nvPicPr>
            <p:cNvPr id="127" name="图片 126" descr="黑白色的花&#10;&#10;中度可信度描述已自动生成">
              <a:extLst>
                <a:ext uri="{FF2B5EF4-FFF2-40B4-BE49-F238E27FC236}">
                  <a16:creationId xmlns:a16="http://schemas.microsoft.com/office/drawing/2014/main" id="{13D56918-1B3A-894F-CC50-2792F5AB025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45843" y="3326409"/>
              <a:ext cx="2775553" cy="2207126"/>
            </a:xfrm>
            <a:prstGeom prst="rect">
              <a:avLst/>
            </a:prstGeom>
          </p:spPr>
        </p:pic>
      </p:gr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664E51CC-7181-361F-AD52-104C634DE28E}"/>
                  </a:ext>
                </a:extLst>
              </p:cNvPr>
              <p:cNvSpPr txBox="1"/>
              <p:nvPr/>
            </p:nvSpPr>
            <p:spPr>
              <a:xfrm>
                <a:off x="4313962" y="1460213"/>
                <a:ext cx="1540131"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Near-field</a:t>
                </a:r>
              </a:p>
              <a:p>
                <a:pPr algn="ctr"/>
                <a:r>
                  <a:rPr lang="en-US" altLang="zh-CN" sz="2000" b="1" dirty="0">
                    <a:latin typeface="Times New Roman" panose="02020603050405020304" pitchFamily="18" charset="0"/>
                    <a:cs typeface="Times New Roman" panose="02020603050405020304" pitchFamily="18" charset="0"/>
                  </a:rPr>
                  <a:t>channel</a:t>
                </a:r>
              </a:p>
              <a:p>
                <a:pPr algn="ct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𝑯</m:t>
                      </m:r>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24" name="文本框 23">
                <a:extLst>
                  <a:ext uri="{FF2B5EF4-FFF2-40B4-BE49-F238E27FC236}">
                    <a16:creationId xmlns:a16="http://schemas.microsoft.com/office/drawing/2014/main" id="{664E51CC-7181-361F-AD52-104C634DE28E}"/>
                  </a:ext>
                </a:extLst>
              </p:cNvPr>
              <p:cNvSpPr txBox="1">
                <a:spLocks noRot="1" noChangeAspect="1" noMove="1" noResize="1" noEditPoints="1" noAdjustHandles="1" noChangeArrowheads="1" noChangeShapeType="1" noTextEdit="1"/>
              </p:cNvSpPr>
              <p:nvPr/>
            </p:nvSpPr>
            <p:spPr>
              <a:xfrm>
                <a:off x="4313962" y="1460213"/>
                <a:ext cx="1540131" cy="1015663"/>
              </a:xfrm>
              <a:prstGeom prst="rect">
                <a:avLst/>
              </a:prstGeom>
              <a:blipFill>
                <a:blip r:embed="rId11"/>
                <a:stretch>
                  <a:fillRect t="-3614"/>
                </a:stretch>
              </a:blipFill>
            </p:spPr>
            <p:txBody>
              <a:bodyPr/>
              <a:lstStyle/>
              <a:p>
                <a:r>
                  <a:rPr lang="zh-CN" altLang="en-US">
                    <a:noFill/>
                  </a:rPr>
                  <a:t> </a:t>
                </a:r>
              </a:p>
            </p:txBody>
          </p:sp>
        </mc:Fallback>
      </mc:AlternateContent>
      <p:pic>
        <p:nvPicPr>
          <p:cNvPr id="26" name="图片 25" descr="图标&#10;&#10;描述已自动生成">
            <a:extLst>
              <a:ext uri="{FF2B5EF4-FFF2-40B4-BE49-F238E27FC236}">
                <a16:creationId xmlns:a16="http://schemas.microsoft.com/office/drawing/2014/main" id="{B93C0450-73B1-173B-4601-AB0EB3A77D2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5400000">
            <a:off x="4607280" y="2833119"/>
            <a:ext cx="604998" cy="483998"/>
          </a:xfrm>
          <a:prstGeom prst="rect">
            <a:avLst/>
          </a:prstGeom>
        </p:spPr>
      </p:pic>
      <p:pic>
        <p:nvPicPr>
          <p:cNvPr id="27" name="图片 26" descr="图标&#10;&#10;描述已自动生成">
            <a:extLst>
              <a:ext uri="{FF2B5EF4-FFF2-40B4-BE49-F238E27FC236}">
                <a16:creationId xmlns:a16="http://schemas.microsoft.com/office/drawing/2014/main" id="{B88426FA-0477-9333-2249-BBC46399FCA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5400000">
            <a:off x="4027716" y="5312992"/>
            <a:ext cx="604998" cy="483998"/>
          </a:xfrm>
          <a:prstGeom prst="rect">
            <a:avLst/>
          </a:prstGeom>
        </p:spPr>
      </p:pic>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63F16A65-8A79-2E31-AADB-0CA4B3BA359C}"/>
                  </a:ext>
                </a:extLst>
              </p:cNvPr>
              <p:cNvSpPr txBox="1"/>
              <p:nvPr/>
            </p:nvSpPr>
            <p:spPr>
              <a:xfrm>
                <a:off x="2546441" y="5876677"/>
                <a:ext cx="1742785" cy="707886"/>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Metasurface 1</a:t>
                </a:r>
              </a:p>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cs typeface="Times New Roman" panose="02020603050405020304" pitchFamily="18" charset="0"/>
                            </a:rPr>
                          </m:ctrlPr>
                        </m:sSubPr>
                        <m:e>
                          <m:r>
                            <a:rPr lang="en-US" altLang="zh-CN" sz="2000" b="1" i="1" smtClean="0">
                              <a:latin typeface="Cambria Math" panose="02040503050406030204" pitchFamily="18" charset="0"/>
                              <a:cs typeface="Times New Roman" panose="02020603050405020304" pitchFamily="18" charset="0"/>
                            </a:rPr>
                            <m:t>𝑴</m:t>
                          </m:r>
                        </m:e>
                        <m:sub>
                          <m:r>
                            <a:rPr lang="en-US" altLang="zh-CN" sz="2000" b="1" i="1" smtClean="0">
                              <a:latin typeface="Cambria Math" panose="02040503050406030204" pitchFamily="18" charset="0"/>
                              <a:cs typeface="Times New Roman" panose="02020603050405020304" pitchFamily="18" charset="0"/>
                            </a:rPr>
                            <m:t>𝟏</m:t>
                          </m:r>
                        </m:sub>
                      </m:sSub>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29" name="文本框 28">
                <a:extLst>
                  <a:ext uri="{FF2B5EF4-FFF2-40B4-BE49-F238E27FC236}">
                    <a16:creationId xmlns:a16="http://schemas.microsoft.com/office/drawing/2014/main" id="{63F16A65-8A79-2E31-AADB-0CA4B3BA359C}"/>
                  </a:ext>
                </a:extLst>
              </p:cNvPr>
              <p:cNvSpPr txBox="1">
                <a:spLocks noRot="1" noChangeAspect="1" noMove="1" noResize="1" noEditPoints="1" noAdjustHandles="1" noChangeArrowheads="1" noChangeShapeType="1" noTextEdit="1"/>
              </p:cNvSpPr>
              <p:nvPr/>
            </p:nvSpPr>
            <p:spPr>
              <a:xfrm>
                <a:off x="2546441" y="5876677"/>
                <a:ext cx="1742785" cy="707886"/>
              </a:xfrm>
              <a:prstGeom prst="rect">
                <a:avLst/>
              </a:prstGeom>
              <a:blipFill>
                <a:blip r:embed="rId13"/>
                <a:stretch>
                  <a:fillRect l="-3846" t="-4310" r="-2448" b="-17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8976E258-F8E2-F646-4DA8-8CF28508EAA4}"/>
                  </a:ext>
                </a:extLst>
              </p:cNvPr>
              <p:cNvSpPr txBox="1"/>
              <p:nvPr/>
            </p:nvSpPr>
            <p:spPr>
              <a:xfrm>
                <a:off x="4272879" y="5889496"/>
                <a:ext cx="1742785" cy="707886"/>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Metasurface 2</a:t>
                </a:r>
              </a:p>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cs typeface="Times New Roman" panose="02020603050405020304" pitchFamily="18" charset="0"/>
                            </a:rPr>
                          </m:ctrlPr>
                        </m:sSubPr>
                        <m:e>
                          <m:r>
                            <a:rPr lang="en-US" altLang="zh-CN" sz="2000" b="1" i="1" smtClean="0">
                              <a:latin typeface="Cambria Math" panose="02040503050406030204" pitchFamily="18" charset="0"/>
                              <a:cs typeface="Times New Roman" panose="02020603050405020304" pitchFamily="18" charset="0"/>
                            </a:rPr>
                            <m:t>𝑴</m:t>
                          </m:r>
                        </m:e>
                        <m:sub>
                          <m:r>
                            <a:rPr lang="en-US" altLang="zh-CN" sz="2000" b="1" i="1" smtClean="0">
                              <a:latin typeface="Cambria Math" panose="02040503050406030204" pitchFamily="18" charset="0"/>
                              <a:cs typeface="Times New Roman" panose="02020603050405020304" pitchFamily="18" charset="0"/>
                            </a:rPr>
                            <m:t>𝟐</m:t>
                          </m:r>
                        </m:sub>
                      </m:sSub>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30" name="文本框 29">
                <a:extLst>
                  <a:ext uri="{FF2B5EF4-FFF2-40B4-BE49-F238E27FC236}">
                    <a16:creationId xmlns:a16="http://schemas.microsoft.com/office/drawing/2014/main" id="{8976E258-F8E2-F646-4DA8-8CF28508EAA4}"/>
                  </a:ext>
                </a:extLst>
              </p:cNvPr>
              <p:cNvSpPr txBox="1">
                <a:spLocks noRot="1" noChangeAspect="1" noMove="1" noResize="1" noEditPoints="1" noAdjustHandles="1" noChangeArrowheads="1" noChangeShapeType="1" noTextEdit="1"/>
              </p:cNvSpPr>
              <p:nvPr/>
            </p:nvSpPr>
            <p:spPr>
              <a:xfrm>
                <a:off x="4272879" y="5889496"/>
                <a:ext cx="1742785" cy="707886"/>
              </a:xfrm>
              <a:prstGeom prst="rect">
                <a:avLst/>
              </a:prstGeom>
              <a:blipFill>
                <a:blip r:embed="rId14"/>
                <a:stretch>
                  <a:fillRect l="-3846" t="-4310" r="-2448" b="-1724"/>
                </a:stretch>
              </a:blipFill>
            </p:spPr>
            <p:txBody>
              <a:bodyPr/>
              <a:lstStyle/>
              <a:p>
                <a:r>
                  <a:rPr lang="zh-CN" altLang="en-US">
                    <a:noFill/>
                  </a:rPr>
                  <a:t> </a:t>
                </a:r>
              </a:p>
            </p:txBody>
          </p:sp>
        </mc:Fallback>
      </mc:AlternateContent>
      <p:grpSp>
        <p:nvGrpSpPr>
          <p:cNvPr id="31" name="组合 30">
            <a:extLst>
              <a:ext uri="{FF2B5EF4-FFF2-40B4-BE49-F238E27FC236}">
                <a16:creationId xmlns:a16="http://schemas.microsoft.com/office/drawing/2014/main" id="{2297F61C-423B-ED96-B673-95ECF94770AE}"/>
              </a:ext>
            </a:extLst>
          </p:cNvPr>
          <p:cNvGrpSpPr/>
          <p:nvPr/>
        </p:nvGrpSpPr>
        <p:grpSpPr>
          <a:xfrm>
            <a:off x="3430722" y="2757811"/>
            <a:ext cx="1113750" cy="3062999"/>
            <a:chOff x="2955546" y="834571"/>
            <a:chExt cx="1448701" cy="3984171"/>
          </a:xfrm>
          <a:solidFill>
            <a:schemeClr val="bg1"/>
          </a:solidFill>
        </p:grpSpPr>
        <p:sp>
          <p:nvSpPr>
            <p:cNvPr id="33" name="立方体 32">
              <a:extLst>
                <a:ext uri="{FF2B5EF4-FFF2-40B4-BE49-F238E27FC236}">
                  <a16:creationId xmlns:a16="http://schemas.microsoft.com/office/drawing/2014/main" id="{E82F3E9F-A014-3392-ED4F-4A4CCA186D9F}"/>
                </a:ext>
              </a:extLst>
            </p:cNvPr>
            <p:cNvSpPr/>
            <p:nvPr/>
          </p:nvSpPr>
          <p:spPr>
            <a:xfrm>
              <a:off x="2960913" y="834571"/>
              <a:ext cx="1436915" cy="3984171"/>
            </a:xfrm>
            <a:prstGeom prst="cube">
              <a:avLst>
                <a:gd name="adj" fmla="val 84090"/>
              </a:avLst>
            </a:prstGeom>
            <a:solidFill>
              <a:srgbClr val="FFFF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34" name="直接连接符 33">
              <a:extLst>
                <a:ext uri="{FF2B5EF4-FFF2-40B4-BE49-F238E27FC236}">
                  <a16:creationId xmlns:a16="http://schemas.microsoft.com/office/drawing/2014/main" id="{2408223E-B66E-070D-9E22-072CB148A57F}"/>
                </a:ext>
              </a:extLst>
            </p:cNvPr>
            <p:cNvCxnSpPr>
              <a:cxnSpLocks/>
            </p:cNvCxnSpPr>
            <p:nvPr/>
          </p:nvCxnSpPr>
          <p:spPr>
            <a:xfrm flipV="1">
              <a:off x="3193840" y="834571"/>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直接连接符 34">
              <a:extLst>
                <a:ext uri="{FF2B5EF4-FFF2-40B4-BE49-F238E27FC236}">
                  <a16:creationId xmlns:a16="http://schemas.microsoft.com/office/drawing/2014/main" id="{CA4CDCB0-70E4-51E4-97D2-7A4BEBC7DA21}"/>
                </a:ext>
              </a:extLst>
            </p:cNvPr>
            <p:cNvCxnSpPr>
              <a:cxnSpLocks/>
            </p:cNvCxnSpPr>
            <p:nvPr/>
          </p:nvCxnSpPr>
          <p:spPr>
            <a:xfrm flipV="1">
              <a:off x="3193840" y="1112158"/>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直接连接符 35">
              <a:extLst>
                <a:ext uri="{FF2B5EF4-FFF2-40B4-BE49-F238E27FC236}">
                  <a16:creationId xmlns:a16="http://schemas.microsoft.com/office/drawing/2014/main" id="{893B221E-2CF9-5646-A9D6-DCF792DA6B51}"/>
                </a:ext>
              </a:extLst>
            </p:cNvPr>
            <p:cNvCxnSpPr>
              <a:cxnSpLocks/>
            </p:cNvCxnSpPr>
            <p:nvPr/>
          </p:nvCxnSpPr>
          <p:spPr>
            <a:xfrm flipV="1">
              <a:off x="3193840" y="1389745"/>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接连接符 36">
              <a:extLst>
                <a:ext uri="{FF2B5EF4-FFF2-40B4-BE49-F238E27FC236}">
                  <a16:creationId xmlns:a16="http://schemas.microsoft.com/office/drawing/2014/main" id="{80D2560F-3BF0-3FA2-285E-5F1F40CDB35D}"/>
                </a:ext>
              </a:extLst>
            </p:cNvPr>
            <p:cNvCxnSpPr>
              <a:cxnSpLocks/>
            </p:cNvCxnSpPr>
            <p:nvPr/>
          </p:nvCxnSpPr>
          <p:spPr>
            <a:xfrm flipV="1">
              <a:off x="3193840" y="1667332"/>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直接连接符 37">
              <a:extLst>
                <a:ext uri="{FF2B5EF4-FFF2-40B4-BE49-F238E27FC236}">
                  <a16:creationId xmlns:a16="http://schemas.microsoft.com/office/drawing/2014/main" id="{C6DF8BD5-B9C2-4997-8ACE-A333930C7E27}"/>
                </a:ext>
              </a:extLst>
            </p:cNvPr>
            <p:cNvCxnSpPr>
              <a:cxnSpLocks/>
            </p:cNvCxnSpPr>
            <p:nvPr/>
          </p:nvCxnSpPr>
          <p:spPr>
            <a:xfrm flipV="1">
              <a:off x="3195946" y="2500093"/>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直接连接符 38">
              <a:extLst>
                <a:ext uri="{FF2B5EF4-FFF2-40B4-BE49-F238E27FC236}">
                  <a16:creationId xmlns:a16="http://schemas.microsoft.com/office/drawing/2014/main" id="{533577D5-8EF3-6FED-3BD4-00F9D6DF7A3D}"/>
                </a:ext>
              </a:extLst>
            </p:cNvPr>
            <p:cNvCxnSpPr>
              <a:cxnSpLocks/>
            </p:cNvCxnSpPr>
            <p:nvPr/>
          </p:nvCxnSpPr>
          <p:spPr>
            <a:xfrm flipV="1">
              <a:off x="3193840" y="1944919"/>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直接连接符 39">
              <a:extLst>
                <a:ext uri="{FF2B5EF4-FFF2-40B4-BE49-F238E27FC236}">
                  <a16:creationId xmlns:a16="http://schemas.microsoft.com/office/drawing/2014/main" id="{DA23D323-C262-313F-C85B-6EF33ED6852B}"/>
                </a:ext>
              </a:extLst>
            </p:cNvPr>
            <p:cNvCxnSpPr>
              <a:cxnSpLocks/>
            </p:cNvCxnSpPr>
            <p:nvPr/>
          </p:nvCxnSpPr>
          <p:spPr>
            <a:xfrm flipV="1">
              <a:off x="3194893" y="2222506"/>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接连接符 40">
              <a:extLst>
                <a:ext uri="{FF2B5EF4-FFF2-40B4-BE49-F238E27FC236}">
                  <a16:creationId xmlns:a16="http://schemas.microsoft.com/office/drawing/2014/main" id="{038C8D33-9023-F974-B5D1-262737B1F567}"/>
                </a:ext>
              </a:extLst>
            </p:cNvPr>
            <p:cNvCxnSpPr>
              <a:cxnSpLocks/>
            </p:cNvCxnSpPr>
            <p:nvPr/>
          </p:nvCxnSpPr>
          <p:spPr>
            <a:xfrm flipV="1">
              <a:off x="3189527" y="2777680"/>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接连接符 41">
              <a:extLst>
                <a:ext uri="{FF2B5EF4-FFF2-40B4-BE49-F238E27FC236}">
                  <a16:creationId xmlns:a16="http://schemas.microsoft.com/office/drawing/2014/main" id="{56FFC57F-D73C-BBBB-EFF6-9ACCE8EB08E2}"/>
                </a:ext>
              </a:extLst>
            </p:cNvPr>
            <p:cNvCxnSpPr>
              <a:cxnSpLocks/>
            </p:cNvCxnSpPr>
            <p:nvPr/>
          </p:nvCxnSpPr>
          <p:spPr>
            <a:xfrm flipV="1">
              <a:off x="3183108" y="3055267"/>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直接连接符 42">
              <a:extLst>
                <a:ext uri="{FF2B5EF4-FFF2-40B4-BE49-F238E27FC236}">
                  <a16:creationId xmlns:a16="http://schemas.microsoft.com/office/drawing/2014/main" id="{983E3DA5-1779-128E-1BBB-104E1BFE7762}"/>
                </a:ext>
              </a:extLst>
            </p:cNvPr>
            <p:cNvCxnSpPr>
              <a:cxnSpLocks/>
            </p:cNvCxnSpPr>
            <p:nvPr/>
          </p:nvCxnSpPr>
          <p:spPr>
            <a:xfrm flipV="1">
              <a:off x="3183107" y="3332854"/>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接连接符 43">
              <a:extLst>
                <a:ext uri="{FF2B5EF4-FFF2-40B4-BE49-F238E27FC236}">
                  <a16:creationId xmlns:a16="http://schemas.microsoft.com/office/drawing/2014/main" id="{0828F406-4764-BD80-4D65-05AC773DEAEF}"/>
                </a:ext>
              </a:extLst>
            </p:cNvPr>
            <p:cNvCxnSpPr>
              <a:cxnSpLocks/>
            </p:cNvCxnSpPr>
            <p:nvPr/>
          </p:nvCxnSpPr>
          <p:spPr>
            <a:xfrm flipV="1">
              <a:off x="3189527" y="3610440"/>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接连接符 44">
              <a:extLst>
                <a:ext uri="{FF2B5EF4-FFF2-40B4-BE49-F238E27FC236}">
                  <a16:creationId xmlns:a16="http://schemas.microsoft.com/office/drawing/2014/main" id="{6807C701-89D3-0793-C458-DE7C39CCC3E6}"/>
                </a:ext>
              </a:extLst>
            </p:cNvPr>
            <p:cNvCxnSpPr>
              <a:cxnSpLocks/>
            </p:cNvCxnSpPr>
            <p:nvPr/>
          </p:nvCxnSpPr>
          <p:spPr>
            <a:xfrm flipV="1">
              <a:off x="3189527" y="2041065"/>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接连接符 45">
              <a:extLst>
                <a:ext uri="{FF2B5EF4-FFF2-40B4-BE49-F238E27FC236}">
                  <a16:creationId xmlns:a16="http://schemas.microsoft.com/office/drawing/2014/main" id="{9CE8878C-6BEF-A20B-6547-581CCA9A907D}"/>
                </a:ext>
              </a:extLst>
            </p:cNvPr>
            <p:cNvCxnSpPr>
              <a:cxnSpLocks/>
            </p:cNvCxnSpPr>
            <p:nvPr/>
          </p:nvCxnSpPr>
          <p:spPr>
            <a:xfrm flipV="1">
              <a:off x="3337573" y="1901728"/>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直接连接符 46">
              <a:extLst>
                <a:ext uri="{FF2B5EF4-FFF2-40B4-BE49-F238E27FC236}">
                  <a16:creationId xmlns:a16="http://schemas.microsoft.com/office/drawing/2014/main" id="{3429788C-28F5-5669-58AA-32BDDA0C816D}"/>
                </a:ext>
              </a:extLst>
            </p:cNvPr>
            <p:cNvCxnSpPr>
              <a:cxnSpLocks/>
            </p:cNvCxnSpPr>
            <p:nvPr/>
          </p:nvCxnSpPr>
          <p:spPr>
            <a:xfrm flipV="1">
              <a:off x="3481264" y="1760933"/>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接连接符 47">
              <a:extLst>
                <a:ext uri="{FF2B5EF4-FFF2-40B4-BE49-F238E27FC236}">
                  <a16:creationId xmlns:a16="http://schemas.microsoft.com/office/drawing/2014/main" id="{A70C6C14-5EE2-A1C8-35FA-9569C5281234}"/>
                </a:ext>
              </a:extLst>
            </p:cNvPr>
            <p:cNvCxnSpPr>
              <a:cxnSpLocks/>
            </p:cNvCxnSpPr>
            <p:nvPr/>
          </p:nvCxnSpPr>
          <p:spPr>
            <a:xfrm flipV="1">
              <a:off x="4243264" y="989516"/>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直接连接符 48">
              <a:extLst>
                <a:ext uri="{FF2B5EF4-FFF2-40B4-BE49-F238E27FC236}">
                  <a16:creationId xmlns:a16="http://schemas.microsoft.com/office/drawing/2014/main" id="{D35EB0A7-FD22-69A1-5A12-A448915DDE38}"/>
                </a:ext>
              </a:extLst>
            </p:cNvPr>
            <p:cNvCxnSpPr>
              <a:cxnSpLocks/>
            </p:cNvCxnSpPr>
            <p:nvPr/>
          </p:nvCxnSpPr>
          <p:spPr>
            <a:xfrm flipV="1">
              <a:off x="3637293" y="1594018"/>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直接连接符 49">
              <a:extLst>
                <a:ext uri="{FF2B5EF4-FFF2-40B4-BE49-F238E27FC236}">
                  <a16:creationId xmlns:a16="http://schemas.microsoft.com/office/drawing/2014/main" id="{60298B3B-D0A7-0428-9113-0C0290A8BEC7}"/>
                </a:ext>
              </a:extLst>
            </p:cNvPr>
            <p:cNvCxnSpPr>
              <a:cxnSpLocks/>
            </p:cNvCxnSpPr>
            <p:nvPr/>
          </p:nvCxnSpPr>
          <p:spPr>
            <a:xfrm flipV="1">
              <a:off x="3796950" y="1436914"/>
              <a:ext cx="0" cy="2790733"/>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接连接符 50">
              <a:extLst>
                <a:ext uri="{FF2B5EF4-FFF2-40B4-BE49-F238E27FC236}">
                  <a16:creationId xmlns:a16="http://schemas.microsoft.com/office/drawing/2014/main" id="{DB7C1A40-B26C-2DB0-5EBB-DE06F6557E96}"/>
                </a:ext>
              </a:extLst>
            </p:cNvPr>
            <p:cNvCxnSpPr>
              <a:cxnSpLocks/>
            </p:cNvCxnSpPr>
            <p:nvPr/>
          </p:nvCxnSpPr>
          <p:spPr>
            <a:xfrm flipV="1">
              <a:off x="3938464" y="1278333"/>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接连接符 51">
              <a:extLst>
                <a:ext uri="{FF2B5EF4-FFF2-40B4-BE49-F238E27FC236}">
                  <a16:creationId xmlns:a16="http://schemas.microsoft.com/office/drawing/2014/main" id="{8FE452D7-BE2A-2657-A3F8-FEE8AB2DCFD5}"/>
                </a:ext>
              </a:extLst>
            </p:cNvPr>
            <p:cNvCxnSpPr>
              <a:cxnSpLocks/>
            </p:cNvCxnSpPr>
            <p:nvPr/>
          </p:nvCxnSpPr>
          <p:spPr>
            <a:xfrm flipV="1">
              <a:off x="4090864" y="1143352"/>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直接连接符 52">
              <a:extLst>
                <a:ext uri="{FF2B5EF4-FFF2-40B4-BE49-F238E27FC236}">
                  <a16:creationId xmlns:a16="http://schemas.microsoft.com/office/drawing/2014/main" id="{F51E159B-D5DB-56DC-C7C5-4FB2862B8667}"/>
                </a:ext>
              </a:extLst>
            </p:cNvPr>
            <p:cNvCxnSpPr>
              <a:cxnSpLocks/>
            </p:cNvCxnSpPr>
            <p:nvPr/>
          </p:nvCxnSpPr>
          <p:spPr>
            <a:xfrm flipH="1">
              <a:off x="2960913" y="2320460"/>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接连接符 53">
              <a:extLst>
                <a:ext uri="{FF2B5EF4-FFF2-40B4-BE49-F238E27FC236}">
                  <a16:creationId xmlns:a16="http://schemas.microsoft.com/office/drawing/2014/main" id="{808ADD42-577D-5F11-9DDC-B483F59C9773}"/>
                </a:ext>
              </a:extLst>
            </p:cNvPr>
            <p:cNvCxnSpPr>
              <a:cxnSpLocks/>
            </p:cNvCxnSpPr>
            <p:nvPr/>
          </p:nvCxnSpPr>
          <p:spPr>
            <a:xfrm flipH="1">
              <a:off x="2968385" y="2592593"/>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直接连接符 54">
              <a:extLst>
                <a:ext uri="{FF2B5EF4-FFF2-40B4-BE49-F238E27FC236}">
                  <a16:creationId xmlns:a16="http://schemas.microsoft.com/office/drawing/2014/main" id="{30CD61B7-25C0-12D3-25BE-A56ED5FBB757}"/>
                </a:ext>
              </a:extLst>
            </p:cNvPr>
            <p:cNvCxnSpPr>
              <a:cxnSpLocks/>
            </p:cNvCxnSpPr>
            <p:nvPr/>
          </p:nvCxnSpPr>
          <p:spPr>
            <a:xfrm flipH="1">
              <a:off x="2968385" y="2871984"/>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接连接符 55">
              <a:extLst>
                <a:ext uri="{FF2B5EF4-FFF2-40B4-BE49-F238E27FC236}">
                  <a16:creationId xmlns:a16="http://schemas.microsoft.com/office/drawing/2014/main" id="{28CCA07F-E826-20EF-E303-DF5766AF120B}"/>
                </a:ext>
              </a:extLst>
            </p:cNvPr>
            <p:cNvCxnSpPr>
              <a:cxnSpLocks/>
            </p:cNvCxnSpPr>
            <p:nvPr/>
          </p:nvCxnSpPr>
          <p:spPr>
            <a:xfrm flipH="1">
              <a:off x="2968385" y="3153221"/>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直接连接符 56">
              <a:extLst>
                <a:ext uri="{FF2B5EF4-FFF2-40B4-BE49-F238E27FC236}">
                  <a16:creationId xmlns:a16="http://schemas.microsoft.com/office/drawing/2014/main" id="{A23E48B5-587B-5F8D-DC22-48B7789A4DA5}"/>
                </a:ext>
              </a:extLst>
            </p:cNvPr>
            <p:cNvCxnSpPr>
              <a:cxnSpLocks/>
            </p:cNvCxnSpPr>
            <p:nvPr/>
          </p:nvCxnSpPr>
          <p:spPr>
            <a:xfrm flipH="1">
              <a:off x="2955546" y="3427178"/>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直接连接符 57">
              <a:extLst>
                <a:ext uri="{FF2B5EF4-FFF2-40B4-BE49-F238E27FC236}">
                  <a16:creationId xmlns:a16="http://schemas.microsoft.com/office/drawing/2014/main" id="{B5CAF048-AE06-57C8-DC33-B23627DBD235}"/>
                </a:ext>
              </a:extLst>
            </p:cNvPr>
            <p:cNvCxnSpPr>
              <a:cxnSpLocks/>
            </p:cNvCxnSpPr>
            <p:nvPr/>
          </p:nvCxnSpPr>
          <p:spPr>
            <a:xfrm flipH="1">
              <a:off x="2968385" y="3708395"/>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直接连接符 58">
              <a:extLst>
                <a:ext uri="{FF2B5EF4-FFF2-40B4-BE49-F238E27FC236}">
                  <a16:creationId xmlns:a16="http://schemas.microsoft.com/office/drawing/2014/main" id="{CCC054D1-5AE1-51D2-9765-D5B113D6614C}"/>
                </a:ext>
              </a:extLst>
            </p:cNvPr>
            <p:cNvCxnSpPr>
              <a:cxnSpLocks/>
            </p:cNvCxnSpPr>
            <p:nvPr/>
          </p:nvCxnSpPr>
          <p:spPr>
            <a:xfrm flipH="1">
              <a:off x="2961966" y="3985982"/>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直接连接符 59">
              <a:extLst>
                <a:ext uri="{FF2B5EF4-FFF2-40B4-BE49-F238E27FC236}">
                  <a16:creationId xmlns:a16="http://schemas.microsoft.com/office/drawing/2014/main" id="{E72722A1-7E85-4D6D-A190-D7403C00CAE7}"/>
                </a:ext>
              </a:extLst>
            </p:cNvPr>
            <p:cNvCxnSpPr>
              <a:cxnSpLocks/>
            </p:cNvCxnSpPr>
            <p:nvPr/>
          </p:nvCxnSpPr>
          <p:spPr>
            <a:xfrm flipH="1">
              <a:off x="2968385" y="4263569"/>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直接连接符 60">
              <a:extLst>
                <a:ext uri="{FF2B5EF4-FFF2-40B4-BE49-F238E27FC236}">
                  <a16:creationId xmlns:a16="http://schemas.microsoft.com/office/drawing/2014/main" id="{061E7E77-E8A6-9BB7-9B62-E28AC3C5D5BA}"/>
                </a:ext>
              </a:extLst>
            </p:cNvPr>
            <p:cNvCxnSpPr>
              <a:cxnSpLocks/>
            </p:cNvCxnSpPr>
            <p:nvPr/>
          </p:nvCxnSpPr>
          <p:spPr>
            <a:xfrm flipH="1">
              <a:off x="2968385" y="4533171"/>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直接连接符 61">
              <a:extLst>
                <a:ext uri="{FF2B5EF4-FFF2-40B4-BE49-F238E27FC236}">
                  <a16:creationId xmlns:a16="http://schemas.microsoft.com/office/drawing/2014/main" id="{38004B4E-FC19-1C47-E26B-7A9B0AED72C7}"/>
                </a:ext>
              </a:extLst>
            </p:cNvPr>
            <p:cNvCxnSpPr>
              <a:cxnSpLocks/>
            </p:cNvCxnSpPr>
            <p:nvPr/>
          </p:nvCxnSpPr>
          <p:spPr>
            <a:xfrm flipH="1">
              <a:off x="3099707" y="1901728"/>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直接连接符 62">
              <a:extLst>
                <a:ext uri="{FF2B5EF4-FFF2-40B4-BE49-F238E27FC236}">
                  <a16:creationId xmlns:a16="http://schemas.microsoft.com/office/drawing/2014/main" id="{21DC98F3-D426-09D6-F949-7388EE372CC0}"/>
                </a:ext>
              </a:extLst>
            </p:cNvPr>
            <p:cNvCxnSpPr>
              <a:cxnSpLocks/>
            </p:cNvCxnSpPr>
            <p:nvPr/>
          </p:nvCxnSpPr>
          <p:spPr>
            <a:xfrm flipH="1">
              <a:off x="3243398" y="1760933"/>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直接连接符 63">
              <a:extLst>
                <a:ext uri="{FF2B5EF4-FFF2-40B4-BE49-F238E27FC236}">
                  <a16:creationId xmlns:a16="http://schemas.microsoft.com/office/drawing/2014/main" id="{8C406CA2-7125-5ECF-85BB-6918D4AD0AAA}"/>
                </a:ext>
              </a:extLst>
            </p:cNvPr>
            <p:cNvCxnSpPr>
              <a:cxnSpLocks/>
            </p:cNvCxnSpPr>
            <p:nvPr/>
          </p:nvCxnSpPr>
          <p:spPr>
            <a:xfrm flipH="1">
              <a:off x="3399427" y="1608533"/>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直接连接符 64">
              <a:extLst>
                <a:ext uri="{FF2B5EF4-FFF2-40B4-BE49-F238E27FC236}">
                  <a16:creationId xmlns:a16="http://schemas.microsoft.com/office/drawing/2014/main" id="{F4208073-7EC6-30C5-5817-47A22517DB73}"/>
                </a:ext>
              </a:extLst>
            </p:cNvPr>
            <p:cNvCxnSpPr>
              <a:cxnSpLocks/>
            </p:cNvCxnSpPr>
            <p:nvPr/>
          </p:nvCxnSpPr>
          <p:spPr>
            <a:xfrm flipH="1">
              <a:off x="3559084" y="1449225"/>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直接连接符 65">
              <a:extLst>
                <a:ext uri="{FF2B5EF4-FFF2-40B4-BE49-F238E27FC236}">
                  <a16:creationId xmlns:a16="http://schemas.microsoft.com/office/drawing/2014/main" id="{D97A0D0C-A2B7-7581-98A6-0E0014A835E1}"/>
                </a:ext>
              </a:extLst>
            </p:cNvPr>
            <p:cNvCxnSpPr>
              <a:cxnSpLocks/>
            </p:cNvCxnSpPr>
            <p:nvPr/>
          </p:nvCxnSpPr>
          <p:spPr>
            <a:xfrm flipH="1">
              <a:off x="3714206" y="1287922"/>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直接连接符 66">
              <a:extLst>
                <a:ext uri="{FF2B5EF4-FFF2-40B4-BE49-F238E27FC236}">
                  <a16:creationId xmlns:a16="http://schemas.microsoft.com/office/drawing/2014/main" id="{ACEB90EC-3C5F-87A4-80EE-1A601B1AE51A}"/>
                </a:ext>
              </a:extLst>
            </p:cNvPr>
            <p:cNvCxnSpPr>
              <a:cxnSpLocks/>
            </p:cNvCxnSpPr>
            <p:nvPr/>
          </p:nvCxnSpPr>
          <p:spPr>
            <a:xfrm flipH="1">
              <a:off x="3852998" y="1145399"/>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直接连接符 67">
              <a:extLst>
                <a:ext uri="{FF2B5EF4-FFF2-40B4-BE49-F238E27FC236}">
                  <a16:creationId xmlns:a16="http://schemas.microsoft.com/office/drawing/2014/main" id="{E12A820E-CA10-D5EE-F96F-8A95AD9B2757}"/>
                </a:ext>
              </a:extLst>
            </p:cNvPr>
            <p:cNvCxnSpPr>
              <a:cxnSpLocks/>
            </p:cNvCxnSpPr>
            <p:nvPr/>
          </p:nvCxnSpPr>
          <p:spPr>
            <a:xfrm flipH="1">
              <a:off x="4014923" y="989516"/>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2" name="文本框 31">
            <a:extLst>
              <a:ext uri="{FF2B5EF4-FFF2-40B4-BE49-F238E27FC236}">
                <a16:creationId xmlns:a16="http://schemas.microsoft.com/office/drawing/2014/main" id="{90185F49-EB9F-A9E3-DCFF-D5CEC256D507}"/>
              </a:ext>
            </a:extLst>
          </p:cNvPr>
          <p:cNvSpPr txBox="1"/>
          <p:nvPr/>
        </p:nvSpPr>
        <p:spPr>
          <a:xfrm rot="5400000">
            <a:off x="4442888" y="3727709"/>
            <a:ext cx="595035" cy="584775"/>
          </a:xfrm>
          <a:prstGeom prst="rect">
            <a:avLst/>
          </a:prstGeom>
          <a:noFill/>
        </p:spPr>
        <p:txBody>
          <a:bodyPr wrap="none" rtlCol="0">
            <a:spAutoFit/>
          </a:bodyPr>
          <a:lstStyle/>
          <a:p>
            <a:r>
              <a:rPr lang="en-US" altLang="zh-CN" sz="3200" b="1" dirty="0">
                <a:latin typeface="Times New Roman" panose="02020603050405020304" pitchFamily="18" charset="0"/>
                <a:cs typeface="Times New Roman" panose="02020603050405020304" pitchFamily="18" charset="0"/>
              </a:rPr>
              <a:t>…</a:t>
            </a:r>
            <a:endParaRPr lang="zh-CN" altLang="en-US" sz="3200" b="1" dirty="0">
              <a:latin typeface="Times New Roman" panose="02020603050405020304" pitchFamily="18" charset="0"/>
              <a:cs typeface="Times New Roman" panose="02020603050405020304" pitchFamily="18" charset="0"/>
            </a:endParaRPr>
          </a:p>
        </p:txBody>
      </p:sp>
      <p:grpSp>
        <p:nvGrpSpPr>
          <p:cNvPr id="134" name="组合 133">
            <a:extLst>
              <a:ext uri="{FF2B5EF4-FFF2-40B4-BE49-F238E27FC236}">
                <a16:creationId xmlns:a16="http://schemas.microsoft.com/office/drawing/2014/main" id="{4F11F2EA-325D-04A2-1D59-F91BE7399124}"/>
              </a:ext>
            </a:extLst>
          </p:cNvPr>
          <p:cNvGrpSpPr/>
          <p:nvPr/>
        </p:nvGrpSpPr>
        <p:grpSpPr>
          <a:xfrm>
            <a:off x="7933188" y="2337164"/>
            <a:ext cx="4208071" cy="4024579"/>
            <a:chOff x="7933188" y="2337164"/>
            <a:chExt cx="4208071" cy="4024579"/>
          </a:xfrm>
        </p:grpSpPr>
        <p:pic>
          <p:nvPicPr>
            <p:cNvPr id="130" name="图片 129">
              <a:extLst>
                <a:ext uri="{FF2B5EF4-FFF2-40B4-BE49-F238E27FC236}">
                  <a16:creationId xmlns:a16="http://schemas.microsoft.com/office/drawing/2014/main" id="{F63B8597-C38B-F9AD-71A7-3FD98FEBB237}"/>
                </a:ext>
              </a:extLst>
            </p:cNvPr>
            <p:cNvPicPr>
              <a:picLocks noChangeAspect="1"/>
            </p:cNvPicPr>
            <p:nvPr/>
          </p:nvPicPr>
          <p:blipFill rotWithShape="1">
            <a:blip r:embed="rId5" cstate="print">
              <a:alphaModFix amt="80000"/>
              <a:extLst>
                <a:ext uri="{BEBA8EAE-BF5A-486C-A8C5-ECC9F3942E4B}">
                  <a14:imgProps xmlns:a14="http://schemas.microsoft.com/office/drawing/2010/main">
                    <a14:imgLayer r:embed="rId15">
                      <a14:imgEffect>
                        <a14:backgroundRemoval t="0" b="100000" l="0" r="85501"/>
                      </a14:imgEffect>
                    </a14:imgLayer>
                  </a14:imgProps>
                </a:ext>
                <a:ext uri="{28A0092B-C50C-407E-A947-70E740481C1C}">
                  <a14:useLocalDpi xmlns:a14="http://schemas.microsoft.com/office/drawing/2010/main"/>
                </a:ext>
              </a:extLst>
            </a:blip>
            <a:srcRect/>
            <a:stretch/>
          </p:blipFill>
          <p:spPr>
            <a:xfrm rot="2517608" flipH="1">
              <a:off x="9807353" y="3080226"/>
              <a:ext cx="1866455" cy="3281517"/>
            </a:xfrm>
            <a:prstGeom prst="rect">
              <a:avLst/>
            </a:prstGeom>
          </p:spPr>
        </p:pic>
        <mc:AlternateContent xmlns:mc="http://schemas.openxmlformats.org/markup-compatibility/2006" xmlns:a14="http://schemas.microsoft.com/office/drawing/2010/main">
          <mc:Choice Requires="a14">
            <p:sp>
              <p:nvSpPr>
                <p:cNvPr id="131" name="文本框 130">
                  <a:extLst>
                    <a:ext uri="{FF2B5EF4-FFF2-40B4-BE49-F238E27FC236}">
                      <a16:creationId xmlns:a16="http://schemas.microsoft.com/office/drawing/2014/main" id="{25E97094-D734-172F-2D01-F1C48F900E6F}"/>
                    </a:ext>
                  </a:extLst>
                </p:cNvPr>
                <p:cNvSpPr txBox="1"/>
                <p:nvPr/>
              </p:nvSpPr>
              <p:spPr>
                <a:xfrm>
                  <a:off x="9934884" y="2337164"/>
                  <a:ext cx="2206375"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Target radiation matrix </a:t>
                  </a:r>
                  <a:endParaRPr lang="en-US" altLang="zh-CN" sz="2000" b="1" i="1" dirty="0">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𝑫</m:t>
                        </m:r>
                        <m:r>
                          <a:rPr lang="en-US" altLang="zh-CN" sz="2000" b="1" i="1" smtClean="0">
                            <a:latin typeface="Cambria Math" panose="02040503050406030204" pitchFamily="18" charset="0"/>
                            <a:cs typeface="Times New Roman" panose="02020603050405020304" pitchFamily="18" charset="0"/>
                          </a:rPr>
                          <m:t>(</m:t>
                        </m:r>
                        <m:r>
                          <a:rPr lang="zh-CN" altLang="en-US" sz="2000" b="1" i="1" smtClean="0">
                            <a:latin typeface="Cambria Math" panose="02040503050406030204" pitchFamily="18" charset="0"/>
                            <a:cs typeface="Times New Roman" panose="02020603050405020304" pitchFamily="18" charset="0"/>
                          </a:rPr>
                          <m:t>𝜶</m:t>
                        </m:r>
                        <m:r>
                          <a:rPr lang="en-US" altLang="zh-CN" sz="2000" b="1" i="1" smtClean="0">
                            <a:latin typeface="Cambria Math" panose="02040503050406030204" pitchFamily="18" charset="0"/>
                            <a:cs typeface="Times New Roman" panose="02020603050405020304" pitchFamily="18" charset="0"/>
                          </a:rPr>
                          <m:t>, </m:t>
                        </m:r>
                        <m:r>
                          <a:rPr lang="zh-CN" altLang="en-US" sz="2000" b="1" i="1" smtClean="0">
                            <a:latin typeface="Cambria Math" panose="02040503050406030204" pitchFamily="18" charset="0"/>
                            <a:cs typeface="Times New Roman" panose="02020603050405020304" pitchFamily="18" charset="0"/>
                          </a:rPr>
                          <m:t>𝜷</m:t>
                        </m:r>
                        <m:r>
                          <a:rPr lang="en-US" altLang="zh-CN" sz="2000" b="1" i="1" smtClean="0">
                            <a:latin typeface="Cambria Math" panose="02040503050406030204" pitchFamily="18" charset="0"/>
                            <a:cs typeface="Times New Roman" panose="02020603050405020304" pitchFamily="18" charset="0"/>
                          </a:rPr>
                          <m:t>)</m:t>
                        </m:r>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131" name="文本框 130">
                  <a:extLst>
                    <a:ext uri="{FF2B5EF4-FFF2-40B4-BE49-F238E27FC236}">
                      <a16:creationId xmlns:a16="http://schemas.microsoft.com/office/drawing/2014/main" id="{25E97094-D734-172F-2D01-F1C48F900E6F}"/>
                    </a:ext>
                  </a:extLst>
                </p:cNvPr>
                <p:cNvSpPr txBox="1">
                  <a:spLocks noRot="1" noChangeAspect="1" noMove="1" noResize="1" noEditPoints="1" noAdjustHandles="1" noChangeArrowheads="1" noChangeShapeType="1" noTextEdit="1"/>
                </p:cNvSpPr>
                <p:nvPr/>
              </p:nvSpPr>
              <p:spPr>
                <a:xfrm>
                  <a:off x="9934884" y="2337164"/>
                  <a:ext cx="2206375" cy="1015663"/>
                </a:xfrm>
                <a:prstGeom prst="rect">
                  <a:avLst/>
                </a:prstGeom>
                <a:blipFill>
                  <a:blip r:embed="rId17"/>
                  <a:stretch>
                    <a:fillRect t="-2994" b="-5988"/>
                  </a:stretch>
                </a:blipFill>
              </p:spPr>
              <p:txBody>
                <a:bodyPr/>
                <a:lstStyle/>
                <a:p>
                  <a:r>
                    <a:rPr lang="zh-CN" altLang="en-US">
                      <a:noFill/>
                    </a:rPr>
                    <a:t> </a:t>
                  </a:r>
                </a:p>
              </p:txBody>
            </p:sp>
          </mc:Fallback>
        </mc:AlternateContent>
        <p:pic>
          <p:nvPicPr>
            <p:cNvPr id="133" name="图片 132" descr="背景图案&#10;&#10;描述已自动生成">
              <a:extLst>
                <a:ext uri="{FF2B5EF4-FFF2-40B4-BE49-F238E27FC236}">
                  <a16:creationId xmlns:a16="http://schemas.microsoft.com/office/drawing/2014/main" id="{1B4821C2-53C2-0D3E-F234-2E191CAFA55F}"/>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933188" y="4055225"/>
              <a:ext cx="1387846" cy="925230"/>
            </a:xfrm>
            <a:prstGeom prst="rect">
              <a:avLst/>
            </a:prstGeom>
          </p:spPr>
        </p:pic>
      </p:grpSp>
    </p:spTree>
    <p:extLst>
      <p:ext uri="{BB962C8B-B14F-4D97-AF65-F5344CB8AC3E}">
        <p14:creationId xmlns:p14="http://schemas.microsoft.com/office/powerpoint/2010/main" val="29653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24"/>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8"/>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F34683E1-0BF1-F968-E592-CC31BE3F3612}"/>
              </a:ext>
            </a:extLst>
          </p:cNvPr>
          <p:cNvSpPr/>
          <p:nvPr/>
        </p:nvSpPr>
        <p:spPr>
          <a:xfrm>
            <a:off x="1544521" y="2778382"/>
            <a:ext cx="2108950" cy="2108950"/>
          </a:xfrm>
          <a:prstGeom prst="ellipse">
            <a:avLst/>
          </a:prstGeom>
          <a:solidFill>
            <a:schemeClr val="accent6">
              <a:lumMod val="40000"/>
              <a:lumOff val="60000"/>
              <a:alpha val="9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971124" lon="5429763" rev="21087282"/>
            </a:camera>
            <a:lightRig rig="twoPt" dir="t">
              <a:rot lat="0" lon="0" rev="4800000"/>
            </a:lightRig>
          </a:scene3d>
          <a:sp3d prstMaterial="powder">
            <a:bevelT w="1270000" h="3556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5" name="椭圆 4">
            <a:extLst>
              <a:ext uri="{FF2B5EF4-FFF2-40B4-BE49-F238E27FC236}">
                <a16:creationId xmlns:a16="http://schemas.microsoft.com/office/drawing/2014/main" id="{C87B49FC-C58D-8985-58AB-6E20F25F10CA}"/>
              </a:ext>
            </a:extLst>
          </p:cNvPr>
          <p:cNvSpPr/>
          <p:nvPr/>
        </p:nvSpPr>
        <p:spPr>
          <a:xfrm rot="3375136">
            <a:off x="1862833" y="1535988"/>
            <a:ext cx="2108950" cy="2108950"/>
          </a:xfrm>
          <a:prstGeom prst="ellipse">
            <a:avLst/>
          </a:prstGeom>
          <a:solidFill>
            <a:schemeClr val="accent4">
              <a:lumMod val="40000"/>
              <a:lumOff val="60000"/>
              <a:alpha val="9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096804" lon="6098690" rev="1407374"/>
            </a:camera>
            <a:lightRig rig="twoPt" dir="t">
              <a:rot lat="0" lon="0" rev="4800000"/>
            </a:lightRig>
          </a:scene3d>
          <a:sp3d prstMaterial="powder">
            <a:bevelT w="1270000" h="4064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pic>
        <p:nvPicPr>
          <p:cNvPr id="6" name="图片 5" descr="图标&#10;&#10;描述已自动生成">
            <a:extLst>
              <a:ext uri="{FF2B5EF4-FFF2-40B4-BE49-F238E27FC236}">
                <a16:creationId xmlns:a16="http://schemas.microsoft.com/office/drawing/2014/main" id="{35AFC426-5884-210A-68C5-54BC91EAD4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713233">
            <a:off x="2610327" y="2305768"/>
            <a:ext cx="845035" cy="820422"/>
          </a:xfrm>
          <a:prstGeom prst="rect">
            <a:avLst/>
          </a:prstGeom>
        </p:spPr>
      </p:pic>
      <p:pic>
        <p:nvPicPr>
          <p:cNvPr id="7" name="图片 6" descr="图标&#10;&#10;描述已自动生成">
            <a:extLst>
              <a:ext uri="{FF2B5EF4-FFF2-40B4-BE49-F238E27FC236}">
                <a16:creationId xmlns:a16="http://schemas.microsoft.com/office/drawing/2014/main" id="{A1D38577-42F2-FBF4-7A3D-DED6EDD0C1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704539">
            <a:off x="2260034" y="3437702"/>
            <a:ext cx="845035" cy="820422"/>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946CB333-6BE1-05E0-60FC-27C390A023B4}"/>
                  </a:ext>
                </a:extLst>
              </p:cNvPr>
              <p:cNvSpPr txBox="1"/>
              <p:nvPr/>
            </p:nvSpPr>
            <p:spPr>
              <a:xfrm>
                <a:off x="4235627" y="1585314"/>
                <a:ext cx="1807145"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Far-field</a:t>
                </a:r>
              </a:p>
              <a:p>
                <a:pPr algn="ctr"/>
                <a:r>
                  <a:rPr lang="en-US" altLang="zh-CN" sz="2000" b="1" dirty="0">
                    <a:latin typeface="Times New Roman" panose="02020603050405020304" pitchFamily="18" charset="0"/>
                    <a:cs typeface="Times New Roman" panose="02020603050405020304" pitchFamily="18" charset="0"/>
                  </a:rPr>
                  <a:t>channel </a:t>
                </a:r>
                <a:endParaRPr lang="en-US" altLang="zh-CN" sz="2000" b="1" i="1" dirty="0">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cs typeface="Times New Roman" panose="02020603050405020304" pitchFamily="18" charset="0"/>
                            </a:rPr>
                          </m:ctrlPr>
                        </m:sSubPr>
                        <m:e>
                          <m:r>
                            <a:rPr lang="en-US" altLang="zh-CN" sz="2000" b="1" i="1" smtClean="0">
                              <a:latin typeface="Cambria Math" panose="02040503050406030204" pitchFamily="18" charset="0"/>
                              <a:cs typeface="Times New Roman" panose="02020603050405020304" pitchFamily="18" charset="0"/>
                            </a:rPr>
                            <m:t>𝑮</m:t>
                          </m:r>
                        </m:e>
                        <m:sub>
                          <m:r>
                            <a:rPr lang="en-US" altLang="zh-CN" sz="2000" b="1" i="1" smtClean="0">
                              <a:latin typeface="Cambria Math" panose="02040503050406030204" pitchFamily="18" charset="0"/>
                              <a:cs typeface="Times New Roman" panose="02020603050405020304" pitchFamily="18" charset="0"/>
                            </a:rPr>
                            <m:t>𝒎</m:t>
                          </m:r>
                        </m:sub>
                      </m:sSub>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946CB333-6BE1-05E0-60FC-27C390A023B4}"/>
                  </a:ext>
                </a:extLst>
              </p:cNvPr>
              <p:cNvSpPr txBox="1">
                <a:spLocks noRot="1" noChangeAspect="1" noMove="1" noResize="1" noEditPoints="1" noAdjustHandles="1" noChangeArrowheads="1" noChangeShapeType="1" noTextEdit="1"/>
              </p:cNvSpPr>
              <p:nvPr/>
            </p:nvSpPr>
            <p:spPr>
              <a:xfrm>
                <a:off x="4235627" y="1585314"/>
                <a:ext cx="1807145" cy="1015663"/>
              </a:xfrm>
              <a:prstGeom prst="rect">
                <a:avLst/>
              </a:prstGeom>
              <a:blipFill>
                <a:blip r:embed="rId4"/>
                <a:stretch>
                  <a:fillRect t="-2994"/>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57517678-4F64-80BC-ECD3-36EE0357BCC7}"/>
              </a:ext>
            </a:extLst>
          </p:cNvPr>
          <p:cNvSpPr txBox="1"/>
          <p:nvPr/>
        </p:nvSpPr>
        <p:spPr>
          <a:xfrm>
            <a:off x="924607" y="1821140"/>
            <a:ext cx="1311578" cy="830997"/>
          </a:xfrm>
          <a:prstGeom prst="rect">
            <a:avLst/>
          </a:prstGeom>
          <a:noFill/>
        </p:spPr>
        <p:txBody>
          <a:bodyPr wrap="none" rtlCol="0">
            <a:spAutoFit/>
          </a:bodyPr>
          <a:lstStyle/>
          <a:p>
            <a:pPr algn="ctr"/>
            <a:r>
              <a:rPr lang="en-US" altLang="zh-CN" sz="2400" b="1" dirty="0">
                <a:latin typeface="Times New Roman" panose="02020603050405020304" pitchFamily="18" charset="0"/>
                <a:cs typeface="Times New Roman" panose="02020603050405020304" pitchFamily="18" charset="0"/>
              </a:rPr>
              <a:t>GNSS </a:t>
            </a:r>
          </a:p>
          <a:p>
            <a:pPr algn="ctr"/>
            <a:r>
              <a:rPr lang="en-US" altLang="zh-CN" sz="2400" b="1" dirty="0">
                <a:latin typeface="Times New Roman" panose="02020603050405020304" pitchFamily="18" charset="0"/>
                <a:cs typeface="Times New Roman" panose="02020603050405020304" pitchFamily="18" charset="0"/>
              </a:rPr>
              <a:t>satellites</a:t>
            </a:r>
            <a:endParaRPr lang="zh-CN" altLang="en-US" sz="2400" b="1" dirty="0">
              <a:latin typeface="Times New Roman" panose="02020603050405020304" pitchFamily="18" charset="0"/>
              <a:cs typeface="Times New Roman" panose="02020603050405020304" pitchFamily="18" charset="0"/>
            </a:endParaRPr>
          </a:p>
        </p:txBody>
      </p:sp>
      <p:grpSp>
        <p:nvGrpSpPr>
          <p:cNvPr id="10" name="组合 9">
            <a:extLst>
              <a:ext uri="{FF2B5EF4-FFF2-40B4-BE49-F238E27FC236}">
                <a16:creationId xmlns:a16="http://schemas.microsoft.com/office/drawing/2014/main" id="{8F09BDD9-B9EE-B6C8-D7E9-83918E3A56A1}"/>
              </a:ext>
            </a:extLst>
          </p:cNvPr>
          <p:cNvGrpSpPr/>
          <p:nvPr/>
        </p:nvGrpSpPr>
        <p:grpSpPr>
          <a:xfrm>
            <a:off x="5142658" y="1440247"/>
            <a:ext cx="3469223" cy="5137169"/>
            <a:chOff x="3847135" y="1202764"/>
            <a:chExt cx="3469223" cy="5137169"/>
          </a:xfrm>
        </p:grpSpPr>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9681F7EC-8AA0-4640-750D-A15737629675}"/>
                    </a:ext>
                  </a:extLst>
                </p:cNvPr>
                <p:cNvSpPr txBox="1"/>
                <p:nvPr/>
              </p:nvSpPr>
              <p:spPr>
                <a:xfrm>
                  <a:off x="5614656" y="1202764"/>
                  <a:ext cx="1540131"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Near-field</a:t>
                  </a:r>
                </a:p>
                <a:p>
                  <a:pPr algn="ctr"/>
                  <a:r>
                    <a:rPr lang="en-US" altLang="zh-CN" sz="2000" b="1" dirty="0">
                      <a:latin typeface="Times New Roman" panose="02020603050405020304" pitchFamily="18" charset="0"/>
                      <a:cs typeface="Times New Roman" panose="02020603050405020304" pitchFamily="18" charset="0"/>
                    </a:rPr>
                    <a:t>channel</a:t>
                  </a:r>
                </a:p>
                <a:p>
                  <a:pPr algn="ct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𝑯</m:t>
                        </m:r>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9681F7EC-8AA0-4640-750D-A15737629675}"/>
                    </a:ext>
                  </a:extLst>
                </p:cNvPr>
                <p:cNvSpPr txBox="1">
                  <a:spLocks noRot="1" noChangeAspect="1" noMove="1" noResize="1" noEditPoints="1" noAdjustHandles="1" noChangeArrowheads="1" noChangeShapeType="1" noTextEdit="1"/>
                </p:cNvSpPr>
                <p:nvPr/>
              </p:nvSpPr>
              <p:spPr>
                <a:xfrm>
                  <a:off x="5614656" y="1202764"/>
                  <a:ext cx="1540131" cy="1015663"/>
                </a:xfrm>
                <a:prstGeom prst="rect">
                  <a:avLst/>
                </a:prstGeom>
                <a:blipFill>
                  <a:blip r:embed="rId5"/>
                  <a:stretch>
                    <a:fillRect t="-2994"/>
                  </a:stretch>
                </a:blipFill>
              </p:spPr>
              <p:txBody>
                <a:bodyPr/>
                <a:lstStyle/>
                <a:p>
                  <a:r>
                    <a:rPr lang="zh-CN" altLang="en-US">
                      <a:noFill/>
                    </a:rPr>
                    <a:t> </a:t>
                  </a:r>
                </a:p>
              </p:txBody>
            </p:sp>
          </mc:Fallback>
        </mc:AlternateContent>
        <p:grpSp>
          <p:nvGrpSpPr>
            <p:cNvPr id="12" name="组合 11">
              <a:extLst>
                <a:ext uri="{FF2B5EF4-FFF2-40B4-BE49-F238E27FC236}">
                  <a16:creationId xmlns:a16="http://schemas.microsoft.com/office/drawing/2014/main" id="{CDF605B1-43BA-6479-603F-EA0B10C15F5D}"/>
                </a:ext>
              </a:extLst>
            </p:cNvPr>
            <p:cNvGrpSpPr/>
            <p:nvPr/>
          </p:nvGrpSpPr>
          <p:grpSpPr>
            <a:xfrm>
              <a:off x="6020754" y="2493741"/>
              <a:ext cx="1113750" cy="3062999"/>
              <a:chOff x="2955546" y="834571"/>
              <a:chExt cx="1448701" cy="3984171"/>
            </a:xfrm>
          </p:grpSpPr>
          <p:sp>
            <p:nvSpPr>
              <p:cNvPr id="55" name="立方体 54">
                <a:extLst>
                  <a:ext uri="{FF2B5EF4-FFF2-40B4-BE49-F238E27FC236}">
                    <a16:creationId xmlns:a16="http://schemas.microsoft.com/office/drawing/2014/main" id="{55173B94-5A65-997C-CB06-235A724C34E3}"/>
                  </a:ext>
                </a:extLst>
              </p:cNvPr>
              <p:cNvSpPr/>
              <p:nvPr/>
            </p:nvSpPr>
            <p:spPr>
              <a:xfrm>
                <a:off x="2960913" y="834571"/>
                <a:ext cx="1436915" cy="3984171"/>
              </a:xfrm>
              <a:prstGeom prst="cube">
                <a:avLst>
                  <a:gd name="adj" fmla="val 84090"/>
                </a:avLst>
              </a:prstGeom>
              <a:solidFill>
                <a:schemeClr val="accent2">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56" name="直接连接符 55">
                <a:extLst>
                  <a:ext uri="{FF2B5EF4-FFF2-40B4-BE49-F238E27FC236}">
                    <a16:creationId xmlns:a16="http://schemas.microsoft.com/office/drawing/2014/main" id="{2024E085-103B-7337-5CFC-388F1D0AB360}"/>
                  </a:ext>
                </a:extLst>
              </p:cNvPr>
              <p:cNvCxnSpPr>
                <a:cxnSpLocks/>
              </p:cNvCxnSpPr>
              <p:nvPr/>
            </p:nvCxnSpPr>
            <p:spPr>
              <a:xfrm flipV="1">
                <a:off x="3193840" y="834571"/>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直接连接符 56">
                <a:extLst>
                  <a:ext uri="{FF2B5EF4-FFF2-40B4-BE49-F238E27FC236}">
                    <a16:creationId xmlns:a16="http://schemas.microsoft.com/office/drawing/2014/main" id="{646625A6-B32A-3522-9F17-B5353D94A258}"/>
                  </a:ext>
                </a:extLst>
              </p:cNvPr>
              <p:cNvCxnSpPr>
                <a:cxnSpLocks/>
              </p:cNvCxnSpPr>
              <p:nvPr/>
            </p:nvCxnSpPr>
            <p:spPr>
              <a:xfrm flipV="1">
                <a:off x="3193840" y="1112158"/>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直接连接符 57">
                <a:extLst>
                  <a:ext uri="{FF2B5EF4-FFF2-40B4-BE49-F238E27FC236}">
                    <a16:creationId xmlns:a16="http://schemas.microsoft.com/office/drawing/2014/main" id="{0388B913-2ABE-C682-D42D-8F7C73C77B4D}"/>
                  </a:ext>
                </a:extLst>
              </p:cNvPr>
              <p:cNvCxnSpPr>
                <a:cxnSpLocks/>
              </p:cNvCxnSpPr>
              <p:nvPr/>
            </p:nvCxnSpPr>
            <p:spPr>
              <a:xfrm flipV="1">
                <a:off x="3193840" y="1389745"/>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直接连接符 58">
                <a:extLst>
                  <a:ext uri="{FF2B5EF4-FFF2-40B4-BE49-F238E27FC236}">
                    <a16:creationId xmlns:a16="http://schemas.microsoft.com/office/drawing/2014/main" id="{CE6D0BDB-97DA-A929-AF81-FDF8025A398D}"/>
                  </a:ext>
                </a:extLst>
              </p:cNvPr>
              <p:cNvCxnSpPr>
                <a:cxnSpLocks/>
              </p:cNvCxnSpPr>
              <p:nvPr/>
            </p:nvCxnSpPr>
            <p:spPr>
              <a:xfrm flipV="1">
                <a:off x="3193840" y="1667332"/>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直接连接符 59">
                <a:extLst>
                  <a:ext uri="{FF2B5EF4-FFF2-40B4-BE49-F238E27FC236}">
                    <a16:creationId xmlns:a16="http://schemas.microsoft.com/office/drawing/2014/main" id="{BA04FE68-B6F1-0D91-B4F1-622AC0D768A0}"/>
                  </a:ext>
                </a:extLst>
              </p:cNvPr>
              <p:cNvCxnSpPr>
                <a:cxnSpLocks/>
              </p:cNvCxnSpPr>
              <p:nvPr/>
            </p:nvCxnSpPr>
            <p:spPr>
              <a:xfrm flipV="1">
                <a:off x="3195946" y="2500093"/>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直接连接符 60">
                <a:extLst>
                  <a:ext uri="{FF2B5EF4-FFF2-40B4-BE49-F238E27FC236}">
                    <a16:creationId xmlns:a16="http://schemas.microsoft.com/office/drawing/2014/main" id="{C6943B04-AC03-352E-6B2F-AB8F8D8EC9B8}"/>
                  </a:ext>
                </a:extLst>
              </p:cNvPr>
              <p:cNvCxnSpPr>
                <a:cxnSpLocks/>
              </p:cNvCxnSpPr>
              <p:nvPr/>
            </p:nvCxnSpPr>
            <p:spPr>
              <a:xfrm flipV="1">
                <a:off x="3193840" y="1944919"/>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直接连接符 61">
                <a:extLst>
                  <a:ext uri="{FF2B5EF4-FFF2-40B4-BE49-F238E27FC236}">
                    <a16:creationId xmlns:a16="http://schemas.microsoft.com/office/drawing/2014/main" id="{20BDA0C3-B556-A9E0-E62E-BCEBCC3112F8}"/>
                  </a:ext>
                </a:extLst>
              </p:cNvPr>
              <p:cNvCxnSpPr>
                <a:cxnSpLocks/>
              </p:cNvCxnSpPr>
              <p:nvPr/>
            </p:nvCxnSpPr>
            <p:spPr>
              <a:xfrm flipV="1">
                <a:off x="3194893" y="2222506"/>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直接连接符 62">
                <a:extLst>
                  <a:ext uri="{FF2B5EF4-FFF2-40B4-BE49-F238E27FC236}">
                    <a16:creationId xmlns:a16="http://schemas.microsoft.com/office/drawing/2014/main" id="{C138BE04-925F-7964-0E89-BE03318A253A}"/>
                  </a:ext>
                </a:extLst>
              </p:cNvPr>
              <p:cNvCxnSpPr>
                <a:cxnSpLocks/>
              </p:cNvCxnSpPr>
              <p:nvPr/>
            </p:nvCxnSpPr>
            <p:spPr>
              <a:xfrm flipV="1">
                <a:off x="3189527" y="2777680"/>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直接连接符 63">
                <a:extLst>
                  <a:ext uri="{FF2B5EF4-FFF2-40B4-BE49-F238E27FC236}">
                    <a16:creationId xmlns:a16="http://schemas.microsoft.com/office/drawing/2014/main" id="{A95622B9-6D4F-3A41-F15D-6F17B63AD5B9}"/>
                  </a:ext>
                </a:extLst>
              </p:cNvPr>
              <p:cNvCxnSpPr>
                <a:cxnSpLocks/>
              </p:cNvCxnSpPr>
              <p:nvPr/>
            </p:nvCxnSpPr>
            <p:spPr>
              <a:xfrm flipV="1">
                <a:off x="3183108" y="3055267"/>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直接连接符 64">
                <a:extLst>
                  <a:ext uri="{FF2B5EF4-FFF2-40B4-BE49-F238E27FC236}">
                    <a16:creationId xmlns:a16="http://schemas.microsoft.com/office/drawing/2014/main" id="{CF55BAA3-4285-AC8C-AC67-81FE0524D555}"/>
                  </a:ext>
                </a:extLst>
              </p:cNvPr>
              <p:cNvCxnSpPr>
                <a:cxnSpLocks/>
              </p:cNvCxnSpPr>
              <p:nvPr/>
            </p:nvCxnSpPr>
            <p:spPr>
              <a:xfrm flipV="1">
                <a:off x="3183107" y="3332854"/>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直接连接符 65">
                <a:extLst>
                  <a:ext uri="{FF2B5EF4-FFF2-40B4-BE49-F238E27FC236}">
                    <a16:creationId xmlns:a16="http://schemas.microsoft.com/office/drawing/2014/main" id="{DC4EED69-C2BC-298D-7EC2-7C499DE37D2B}"/>
                  </a:ext>
                </a:extLst>
              </p:cNvPr>
              <p:cNvCxnSpPr>
                <a:cxnSpLocks/>
              </p:cNvCxnSpPr>
              <p:nvPr/>
            </p:nvCxnSpPr>
            <p:spPr>
              <a:xfrm flipV="1">
                <a:off x="3189527" y="3610440"/>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直接连接符 66">
                <a:extLst>
                  <a:ext uri="{FF2B5EF4-FFF2-40B4-BE49-F238E27FC236}">
                    <a16:creationId xmlns:a16="http://schemas.microsoft.com/office/drawing/2014/main" id="{1E705985-D00D-8691-E601-722D8086775F}"/>
                  </a:ext>
                </a:extLst>
              </p:cNvPr>
              <p:cNvCxnSpPr>
                <a:cxnSpLocks/>
              </p:cNvCxnSpPr>
              <p:nvPr/>
            </p:nvCxnSpPr>
            <p:spPr>
              <a:xfrm flipV="1">
                <a:off x="3189527" y="2041065"/>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直接连接符 67">
                <a:extLst>
                  <a:ext uri="{FF2B5EF4-FFF2-40B4-BE49-F238E27FC236}">
                    <a16:creationId xmlns:a16="http://schemas.microsoft.com/office/drawing/2014/main" id="{096F83F6-BD2B-500B-3A03-7CE59EA28C03}"/>
                  </a:ext>
                </a:extLst>
              </p:cNvPr>
              <p:cNvCxnSpPr>
                <a:cxnSpLocks/>
              </p:cNvCxnSpPr>
              <p:nvPr/>
            </p:nvCxnSpPr>
            <p:spPr>
              <a:xfrm flipV="1">
                <a:off x="3337573" y="1901728"/>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直接连接符 68">
                <a:extLst>
                  <a:ext uri="{FF2B5EF4-FFF2-40B4-BE49-F238E27FC236}">
                    <a16:creationId xmlns:a16="http://schemas.microsoft.com/office/drawing/2014/main" id="{C46A220C-B833-2216-42AF-80A7BF891D93}"/>
                  </a:ext>
                </a:extLst>
              </p:cNvPr>
              <p:cNvCxnSpPr>
                <a:cxnSpLocks/>
              </p:cNvCxnSpPr>
              <p:nvPr/>
            </p:nvCxnSpPr>
            <p:spPr>
              <a:xfrm flipV="1">
                <a:off x="3481264" y="1760933"/>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直接连接符 69">
                <a:extLst>
                  <a:ext uri="{FF2B5EF4-FFF2-40B4-BE49-F238E27FC236}">
                    <a16:creationId xmlns:a16="http://schemas.microsoft.com/office/drawing/2014/main" id="{9A4A8A81-B9D3-E80F-B81E-93BB66C0130A}"/>
                  </a:ext>
                </a:extLst>
              </p:cNvPr>
              <p:cNvCxnSpPr>
                <a:cxnSpLocks/>
              </p:cNvCxnSpPr>
              <p:nvPr/>
            </p:nvCxnSpPr>
            <p:spPr>
              <a:xfrm flipV="1">
                <a:off x="4243264" y="989516"/>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直接连接符 70">
                <a:extLst>
                  <a:ext uri="{FF2B5EF4-FFF2-40B4-BE49-F238E27FC236}">
                    <a16:creationId xmlns:a16="http://schemas.microsoft.com/office/drawing/2014/main" id="{39440D9F-8EF8-F0AF-E421-8028D7DA37A0}"/>
                  </a:ext>
                </a:extLst>
              </p:cNvPr>
              <p:cNvCxnSpPr>
                <a:cxnSpLocks/>
              </p:cNvCxnSpPr>
              <p:nvPr/>
            </p:nvCxnSpPr>
            <p:spPr>
              <a:xfrm flipV="1">
                <a:off x="3637293" y="1594018"/>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直接连接符 71">
                <a:extLst>
                  <a:ext uri="{FF2B5EF4-FFF2-40B4-BE49-F238E27FC236}">
                    <a16:creationId xmlns:a16="http://schemas.microsoft.com/office/drawing/2014/main" id="{9EBF885B-7349-6930-54E3-8DDC546527E6}"/>
                  </a:ext>
                </a:extLst>
              </p:cNvPr>
              <p:cNvCxnSpPr>
                <a:cxnSpLocks/>
              </p:cNvCxnSpPr>
              <p:nvPr/>
            </p:nvCxnSpPr>
            <p:spPr>
              <a:xfrm flipV="1">
                <a:off x="3796950" y="1436914"/>
                <a:ext cx="0" cy="2790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直接连接符 72">
                <a:extLst>
                  <a:ext uri="{FF2B5EF4-FFF2-40B4-BE49-F238E27FC236}">
                    <a16:creationId xmlns:a16="http://schemas.microsoft.com/office/drawing/2014/main" id="{ED1705AB-9AB8-662A-CB69-FFA5869AA7C2}"/>
                  </a:ext>
                </a:extLst>
              </p:cNvPr>
              <p:cNvCxnSpPr>
                <a:cxnSpLocks/>
              </p:cNvCxnSpPr>
              <p:nvPr/>
            </p:nvCxnSpPr>
            <p:spPr>
              <a:xfrm flipV="1">
                <a:off x="3938464" y="1278333"/>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直接连接符 73">
                <a:extLst>
                  <a:ext uri="{FF2B5EF4-FFF2-40B4-BE49-F238E27FC236}">
                    <a16:creationId xmlns:a16="http://schemas.microsoft.com/office/drawing/2014/main" id="{89D5EF7D-2EF8-7850-C1A4-7C6202172B04}"/>
                  </a:ext>
                </a:extLst>
              </p:cNvPr>
              <p:cNvCxnSpPr>
                <a:cxnSpLocks/>
              </p:cNvCxnSpPr>
              <p:nvPr/>
            </p:nvCxnSpPr>
            <p:spPr>
              <a:xfrm flipV="1">
                <a:off x="4090864" y="1143352"/>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直接连接符 74">
                <a:extLst>
                  <a:ext uri="{FF2B5EF4-FFF2-40B4-BE49-F238E27FC236}">
                    <a16:creationId xmlns:a16="http://schemas.microsoft.com/office/drawing/2014/main" id="{7448D494-E144-8BF2-B016-C30F16BE3AA7}"/>
                  </a:ext>
                </a:extLst>
              </p:cNvPr>
              <p:cNvCxnSpPr>
                <a:cxnSpLocks/>
              </p:cNvCxnSpPr>
              <p:nvPr/>
            </p:nvCxnSpPr>
            <p:spPr>
              <a:xfrm flipH="1">
                <a:off x="2960913" y="2320460"/>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直接连接符 75">
                <a:extLst>
                  <a:ext uri="{FF2B5EF4-FFF2-40B4-BE49-F238E27FC236}">
                    <a16:creationId xmlns:a16="http://schemas.microsoft.com/office/drawing/2014/main" id="{226EAC3C-D860-9C87-4381-C701EF57B317}"/>
                  </a:ext>
                </a:extLst>
              </p:cNvPr>
              <p:cNvCxnSpPr>
                <a:cxnSpLocks/>
              </p:cNvCxnSpPr>
              <p:nvPr/>
            </p:nvCxnSpPr>
            <p:spPr>
              <a:xfrm flipH="1">
                <a:off x="2968385" y="2592593"/>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直接连接符 76">
                <a:extLst>
                  <a:ext uri="{FF2B5EF4-FFF2-40B4-BE49-F238E27FC236}">
                    <a16:creationId xmlns:a16="http://schemas.microsoft.com/office/drawing/2014/main" id="{A38E9600-0CCB-12B6-46B3-C49750C2E520}"/>
                  </a:ext>
                </a:extLst>
              </p:cNvPr>
              <p:cNvCxnSpPr>
                <a:cxnSpLocks/>
              </p:cNvCxnSpPr>
              <p:nvPr/>
            </p:nvCxnSpPr>
            <p:spPr>
              <a:xfrm flipH="1">
                <a:off x="2968385" y="2871984"/>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直接连接符 77">
                <a:extLst>
                  <a:ext uri="{FF2B5EF4-FFF2-40B4-BE49-F238E27FC236}">
                    <a16:creationId xmlns:a16="http://schemas.microsoft.com/office/drawing/2014/main" id="{0B01F3DB-039E-EA3F-9693-2A9198260216}"/>
                  </a:ext>
                </a:extLst>
              </p:cNvPr>
              <p:cNvCxnSpPr>
                <a:cxnSpLocks/>
              </p:cNvCxnSpPr>
              <p:nvPr/>
            </p:nvCxnSpPr>
            <p:spPr>
              <a:xfrm flipH="1">
                <a:off x="2968385" y="3153221"/>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直接连接符 78">
                <a:extLst>
                  <a:ext uri="{FF2B5EF4-FFF2-40B4-BE49-F238E27FC236}">
                    <a16:creationId xmlns:a16="http://schemas.microsoft.com/office/drawing/2014/main" id="{A7E5AF59-14AA-6040-E722-D6CC68F80103}"/>
                  </a:ext>
                </a:extLst>
              </p:cNvPr>
              <p:cNvCxnSpPr>
                <a:cxnSpLocks/>
              </p:cNvCxnSpPr>
              <p:nvPr/>
            </p:nvCxnSpPr>
            <p:spPr>
              <a:xfrm flipH="1">
                <a:off x="2955546" y="3427178"/>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直接连接符 79">
                <a:extLst>
                  <a:ext uri="{FF2B5EF4-FFF2-40B4-BE49-F238E27FC236}">
                    <a16:creationId xmlns:a16="http://schemas.microsoft.com/office/drawing/2014/main" id="{66A53083-4F50-F9CF-8313-BCF5F3D134BB}"/>
                  </a:ext>
                </a:extLst>
              </p:cNvPr>
              <p:cNvCxnSpPr>
                <a:cxnSpLocks/>
              </p:cNvCxnSpPr>
              <p:nvPr/>
            </p:nvCxnSpPr>
            <p:spPr>
              <a:xfrm flipH="1">
                <a:off x="2968385" y="3708395"/>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直接连接符 80">
                <a:extLst>
                  <a:ext uri="{FF2B5EF4-FFF2-40B4-BE49-F238E27FC236}">
                    <a16:creationId xmlns:a16="http://schemas.microsoft.com/office/drawing/2014/main" id="{3A4B52E1-BC6B-D59E-30F6-C742104920F8}"/>
                  </a:ext>
                </a:extLst>
              </p:cNvPr>
              <p:cNvCxnSpPr>
                <a:cxnSpLocks/>
              </p:cNvCxnSpPr>
              <p:nvPr/>
            </p:nvCxnSpPr>
            <p:spPr>
              <a:xfrm flipH="1">
                <a:off x="2961966" y="3985982"/>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直接连接符 81">
                <a:extLst>
                  <a:ext uri="{FF2B5EF4-FFF2-40B4-BE49-F238E27FC236}">
                    <a16:creationId xmlns:a16="http://schemas.microsoft.com/office/drawing/2014/main" id="{84AAE02E-B091-14E4-0336-C5E1CCB50B47}"/>
                  </a:ext>
                </a:extLst>
              </p:cNvPr>
              <p:cNvCxnSpPr>
                <a:cxnSpLocks/>
              </p:cNvCxnSpPr>
              <p:nvPr/>
            </p:nvCxnSpPr>
            <p:spPr>
              <a:xfrm flipH="1">
                <a:off x="2968385" y="4263569"/>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直接连接符 82">
                <a:extLst>
                  <a:ext uri="{FF2B5EF4-FFF2-40B4-BE49-F238E27FC236}">
                    <a16:creationId xmlns:a16="http://schemas.microsoft.com/office/drawing/2014/main" id="{9785FB85-8D7B-E174-286D-94393C318F43}"/>
                  </a:ext>
                </a:extLst>
              </p:cNvPr>
              <p:cNvCxnSpPr>
                <a:cxnSpLocks/>
              </p:cNvCxnSpPr>
              <p:nvPr/>
            </p:nvCxnSpPr>
            <p:spPr>
              <a:xfrm flipH="1">
                <a:off x="2968385" y="4533171"/>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直接连接符 83">
                <a:extLst>
                  <a:ext uri="{FF2B5EF4-FFF2-40B4-BE49-F238E27FC236}">
                    <a16:creationId xmlns:a16="http://schemas.microsoft.com/office/drawing/2014/main" id="{F10740F4-2273-712B-1E57-0F6884EE97C5}"/>
                  </a:ext>
                </a:extLst>
              </p:cNvPr>
              <p:cNvCxnSpPr>
                <a:cxnSpLocks/>
              </p:cNvCxnSpPr>
              <p:nvPr/>
            </p:nvCxnSpPr>
            <p:spPr>
              <a:xfrm flipH="1">
                <a:off x="3099707" y="1901728"/>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直接连接符 84">
                <a:extLst>
                  <a:ext uri="{FF2B5EF4-FFF2-40B4-BE49-F238E27FC236}">
                    <a16:creationId xmlns:a16="http://schemas.microsoft.com/office/drawing/2014/main" id="{DDB91BE6-24C7-15A9-7124-163776EFF581}"/>
                  </a:ext>
                </a:extLst>
              </p:cNvPr>
              <p:cNvCxnSpPr>
                <a:cxnSpLocks/>
              </p:cNvCxnSpPr>
              <p:nvPr/>
            </p:nvCxnSpPr>
            <p:spPr>
              <a:xfrm flipH="1">
                <a:off x="3243398" y="1760933"/>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直接连接符 85">
                <a:extLst>
                  <a:ext uri="{FF2B5EF4-FFF2-40B4-BE49-F238E27FC236}">
                    <a16:creationId xmlns:a16="http://schemas.microsoft.com/office/drawing/2014/main" id="{25E6BCB7-BE8F-0D9E-67B8-BC29B1F5B246}"/>
                  </a:ext>
                </a:extLst>
              </p:cNvPr>
              <p:cNvCxnSpPr>
                <a:cxnSpLocks/>
              </p:cNvCxnSpPr>
              <p:nvPr/>
            </p:nvCxnSpPr>
            <p:spPr>
              <a:xfrm flipH="1">
                <a:off x="3399427" y="1608533"/>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直接连接符 86">
                <a:extLst>
                  <a:ext uri="{FF2B5EF4-FFF2-40B4-BE49-F238E27FC236}">
                    <a16:creationId xmlns:a16="http://schemas.microsoft.com/office/drawing/2014/main" id="{B50C6E88-B2CD-32B7-473E-12C96636C4A3}"/>
                  </a:ext>
                </a:extLst>
              </p:cNvPr>
              <p:cNvCxnSpPr>
                <a:cxnSpLocks/>
              </p:cNvCxnSpPr>
              <p:nvPr/>
            </p:nvCxnSpPr>
            <p:spPr>
              <a:xfrm flipH="1">
                <a:off x="3559084" y="1449225"/>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直接连接符 87">
                <a:extLst>
                  <a:ext uri="{FF2B5EF4-FFF2-40B4-BE49-F238E27FC236}">
                    <a16:creationId xmlns:a16="http://schemas.microsoft.com/office/drawing/2014/main" id="{0781A302-D6B8-7486-4340-74B7CF90893A}"/>
                  </a:ext>
                </a:extLst>
              </p:cNvPr>
              <p:cNvCxnSpPr>
                <a:cxnSpLocks/>
              </p:cNvCxnSpPr>
              <p:nvPr/>
            </p:nvCxnSpPr>
            <p:spPr>
              <a:xfrm flipH="1">
                <a:off x="3714206" y="1287922"/>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直接连接符 88">
                <a:extLst>
                  <a:ext uri="{FF2B5EF4-FFF2-40B4-BE49-F238E27FC236}">
                    <a16:creationId xmlns:a16="http://schemas.microsoft.com/office/drawing/2014/main" id="{89EA3FA5-256E-CE59-F061-42320AA4A8E1}"/>
                  </a:ext>
                </a:extLst>
              </p:cNvPr>
              <p:cNvCxnSpPr>
                <a:cxnSpLocks/>
              </p:cNvCxnSpPr>
              <p:nvPr/>
            </p:nvCxnSpPr>
            <p:spPr>
              <a:xfrm flipH="1">
                <a:off x="3852998" y="1145399"/>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F2CF6468-922E-32C9-9F7C-40158DD09EDE}"/>
                  </a:ext>
                </a:extLst>
              </p:cNvPr>
              <p:cNvCxnSpPr>
                <a:cxnSpLocks/>
              </p:cNvCxnSpPr>
              <p:nvPr/>
            </p:nvCxnSpPr>
            <p:spPr>
              <a:xfrm flipH="1">
                <a:off x="4014923" y="989516"/>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3" name="图片 12" descr="图标&#10;&#10;描述已自动生成">
              <a:extLst>
                <a:ext uri="{FF2B5EF4-FFF2-40B4-BE49-F238E27FC236}">
                  <a16:creationId xmlns:a16="http://schemas.microsoft.com/office/drawing/2014/main" id="{8A13BC0A-5249-8F2A-AEF3-9208B04278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5907974" y="2575670"/>
              <a:ext cx="604998" cy="483998"/>
            </a:xfrm>
            <a:prstGeom prst="rect">
              <a:avLst/>
            </a:prstGeom>
          </p:spPr>
        </p:pic>
        <p:pic>
          <p:nvPicPr>
            <p:cNvPr id="14" name="图片 13" descr="图标&#10;&#10;描述已自动生成">
              <a:extLst>
                <a:ext uri="{FF2B5EF4-FFF2-40B4-BE49-F238E27FC236}">
                  <a16:creationId xmlns:a16="http://schemas.microsoft.com/office/drawing/2014/main" id="{B180AB4D-0CC5-8E04-EA98-46993AAE7FE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5328410" y="5055543"/>
              <a:ext cx="604998" cy="483998"/>
            </a:xfrm>
            <a:prstGeom prst="rect">
              <a:avLst/>
            </a:prstGeom>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CAAFD0BF-D897-8493-41D3-0BD48E60B4C2}"/>
                    </a:ext>
                  </a:extLst>
                </p:cNvPr>
                <p:cNvSpPr txBox="1"/>
                <p:nvPr/>
              </p:nvSpPr>
              <p:spPr>
                <a:xfrm>
                  <a:off x="3847135" y="5619228"/>
                  <a:ext cx="1742785" cy="707886"/>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Metasurface 1</a:t>
                  </a:r>
                </a:p>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cs typeface="Times New Roman" panose="02020603050405020304" pitchFamily="18" charset="0"/>
                              </a:rPr>
                            </m:ctrlPr>
                          </m:sSubPr>
                          <m:e>
                            <m:r>
                              <a:rPr lang="en-US" altLang="zh-CN" sz="2000" b="1" i="1" smtClean="0">
                                <a:latin typeface="Cambria Math" panose="02040503050406030204" pitchFamily="18" charset="0"/>
                                <a:cs typeface="Times New Roman" panose="02020603050405020304" pitchFamily="18" charset="0"/>
                              </a:rPr>
                              <m:t>𝑴</m:t>
                            </m:r>
                          </m:e>
                          <m:sub>
                            <m:r>
                              <a:rPr lang="en-US" altLang="zh-CN" sz="2000" b="1" i="1" smtClean="0">
                                <a:latin typeface="Cambria Math" panose="02040503050406030204" pitchFamily="18" charset="0"/>
                                <a:cs typeface="Times New Roman" panose="02020603050405020304" pitchFamily="18" charset="0"/>
                              </a:rPr>
                              <m:t>𝟏</m:t>
                            </m:r>
                          </m:sub>
                        </m:sSub>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CAAFD0BF-D897-8493-41D3-0BD48E60B4C2}"/>
                    </a:ext>
                  </a:extLst>
                </p:cNvPr>
                <p:cNvSpPr txBox="1">
                  <a:spLocks noRot="1" noChangeAspect="1" noMove="1" noResize="1" noEditPoints="1" noAdjustHandles="1" noChangeArrowheads="1" noChangeShapeType="1" noTextEdit="1"/>
                </p:cNvSpPr>
                <p:nvPr/>
              </p:nvSpPr>
              <p:spPr>
                <a:xfrm>
                  <a:off x="3847135" y="5619228"/>
                  <a:ext cx="1742785" cy="707886"/>
                </a:xfrm>
                <a:prstGeom prst="rect">
                  <a:avLst/>
                </a:prstGeom>
                <a:blipFill>
                  <a:blip r:embed="rId7"/>
                  <a:stretch>
                    <a:fillRect l="-3846" t="-5172" r="-2448" b="-8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246CD850-A919-43CD-C043-2354564C8F28}"/>
                    </a:ext>
                  </a:extLst>
                </p:cNvPr>
                <p:cNvSpPr txBox="1"/>
                <p:nvPr/>
              </p:nvSpPr>
              <p:spPr>
                <a:xfrm>
                  <a:off x="5573573" y="5632047"/>
                  <a:ext cx="1742785" cy="707886"/>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Metasurface 2</a:t>
                  </a:r>
                </a:p>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cs typeface="Times New Roman" panose="02020603050405020304" pitchFamily="18" charset="0"/>
                              </a:rPr>
                            </m:ctrlPr>
                          </m:sSubPr>
                          <m:e>
                            <m:r>
                              <a:rPr lang="en-US" altLang="zh-CN" sz="2000" b="1" i="1" smtClean="0">
                                <a:latin typeface="Cambria Math" panose="02040503050406030204" pitchFamily="18" charset="0"/>
                                <a:cs typeface="Times New Roman" panose="02020603050405020304" pitchFamily="18" charset="0"/>
                              </a:rPr>
                              <m:t>𝑴</m:t>
                            </m:r>
                          </m:e>
                          <m:sub>
                            <m:r>
                              <a:rPr lang="en-US" altLang="zh-CN" sz="2000" b="1" i="1" smtClean="0">
                                <a:latin typeface="Cambria Math" panose="02040503050406030204" pitchFamily="18" charset="0"/>
                                <a:cs typeface="Times New Roman" panose="02020603050405020304" pitchFamily="18" charset="0"/>
                              </a:rPr>
                              <m:t>𝟐</m:t>
                            </m:r>
                          </m:sub>
                        </m:sSub>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246CD850-A919-43CD-C043-2354564C8F28}"/>
                    </a:ext>
                  </a:extLst>
                </p:cNvPr>
                <p:cNvSpPr txBox="1">
                  <a:spLocks noRot="1" noChangeAspect="1" noMove="1" noResize="1" noEditPoints="1" noAdjustHandles="1" noChangeArrowheads="1" noChangeShapeType="1" noTextEdit="1"/>
                </p:cNvSpPr>
                <p:nvPr/>
              </p:nvSpPr>
              <p:spPr>
                <a:xfrm>
                  <a:off x="5573573" y="5632047"/>
                  <a:ext cx="1742785" cy="707886"/>
                </a:xfrm>
                <a:prstGeom prst="rect">
                  <a:avLst/>
                </a:prstGeom>
                <a:blipFill>
                  <a:blip r:embed="rId8"/>
                  <a:stretch>
                    <a:fillRect l="-3846" t="-5172" r="-2448" b="-862"/>
                  </a:stretch>
                </a:blipFill>
              </p:spPr>
              <p:txBody>
                <a:bodyPr/>
                <a:lstStyle/>
                <a:p>
                  <a:r>
                    <a:rPr lang="zh-CN" altLang="en-US">
                      <a:noFill/>
                    </a:rPr>
                    <a:t> </a:t>
                  </a:r>
                </a:p>
              </p:txBody>
            </p:sp>
          </mc:Fallback>
        </mc:AlternateContent>
        <p:grpSp>
          <p:nvGrpSpPr>
            <p:cNvPr id="17" name="组合 16">
              <a:extLst>
                <a:ext uri="{FF2B5EF4-FFF2-40B4-BE49-F238E27FC236}">
                  <a16:creationId xmlns:a16="http://schemas.microsoft.com/office/drawing/2014/main" id="{FC8BC137-A103-9AB3-B190-0D365AE3AB1C}"/>
                </a:ext>
              </a:extLst>
            </p:cNvPr>
            <p:cNvGrpSpPr/>
            <p:nvPr/>
          </p:nvGrpSpPr>
          <p:grpSpPr>
            <a:xfrm>
              <a:off x="4731416" y="2500362"/>
              <a:ext cx="1113750" cy="3062999"/>
              <a:chOff x="2955546" y="834571"/>
              <a:chExt cx="1448701" cy="3984171"/>
            </a:xfrm>
            <a:solidFill>
              <a:schemeClr val="bg1"/>
            </a:solidFill>
          </p:grpSpPr>
          <p:sp>
            <p:nvSpPr>
              <p:cNvPr id="19" name="立方体 18">
                <a:extLst>
                  <a:ext uri="{FF2B5EF4-FFF2-40B4-BE49-F238E27FC236}">
                    <a16:creationId xmlns:a16="http://schemas.microsoft.com/office/drawing/2014/main" id="{5B2EDF59-D91B-1AAD-16C3-6BECF1B84C72}"/>
                  </a:ext>
                </a:extLst>
              </p:cNvPr>
              <p:cNvSpPr/>
              <p:nvPr/>
            </p:nvSpPr>
            <p:spPr>
              <a:xfrm>
                <a:off x="2960913" y="834571"/>
                <a:ext cx="1436915" cy="3984171"/>
              </a:xfrm>
              <a:prstGeom prst="cube">
                <a:avLst>
                  <a:gd name="adj" fmla="val 84090"/>
                </a:avLst>
              </a:prstGeom>
              <a:solidFill>
                <a:srgbClr val="FFFF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20" name="直接连接符 19">
                <a:extLst>
                  <a:ext uri="{FF2B5EF4-FFF2-40B4-BE49-F238E27FC236}">
                    <a16:creationId xmlns:a16="http://schemas.microsoft.com/office/drawing/2014/main" id="{B15BAD8B-67EE-4477-7F5C-934D08841404}"/>
                  </a:ext>
                </a:extLst>
              </p:cNvPr>
              <p:cNvCxnSpPr>
                <a:cxnSpLocks/>
              </p:cNvCxnSpPr>
              <p:nvPr/>
            </p:nvCxnSpPr>
            <p:spPr>
              <a:xfrm flipV="1">
                <a:off x="3193840" y="834571"/>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直接连接符 20">
                <a:extLst>
                  <a:ext uri="{FF2B5EF4-FFF2-40B4-BE49-F238E27FC236}">
                    <a16:creationId xmlns:a16="http://schemas.microsoft.com/office/drawing/2014/main" id="{CF65A315-EBE0-B829-CA93-D65405B1142F}"/>
                  </a:ext>
                </a:extLst>
              </p:cNvPr>
              <p:cNvCxnSpPr>
                <a:cxnSpLocks/>
              </p:cNvCxnSpPr>
              <p:nvPr/>
            </p:nvCxnSpPr>
            <p:spPr>
              <a:xfrm flipV="1">
                <a:off x="3193840" y="1112158"/>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直接连接符 21">
                <a:extLst>
                  <a:ext uri="{FF2B5EF4-FFF2-40B4-BE49-F238E27FC236}">
                    <a16:creationId xmlns:a16="http://schemas.microsoft.com/office/drawing/2014/main" id="{DF958AE0-49F4-F555-BB97-C3F8D4AFAED5}"/>
                  </a:ext>
                </a:extLst>
              </p:cNvPr>
              <p:cNvCxnSpPr>
                <a:cxnSpLocks/>
              </p:cNvCxnSpPr>
              <p:nvPr/>
            </p:nvCxnSpPr>
            <p:spPr>
              <a:xfrm flipV="1">
                <a:off x="3193840" y="1389745"/>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直接连接符 22">
                <a:extLst>
                  <a:ext uri="{FF2B5EF4-FFF2-40B4-BE49-F238E27FC236}">
                    <a16:creationId xmlns:a16="http://schemas.microsoft.com/office/drawing/2014/main" id="{C467C7AC-E064-7371-73BE-C444B267C5C6}"/>
                  </a:ext>
                </a:extLst>
              </p:cNvPr>
              <p:cNvCxnSpPr>
                <a:cxnSpLocks/>
              </p:cNvCxnSpPr>
              <p:nvPr/>
            </p:nvCxnSpPr>
            <p:spPr>
              <a:xfrm flipV="1">
                <a:off x="3193840" y="1667332"/>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直接连接符 23">
                <a:extLst>
                  <a:ext uri="{FF2B5EF4-FFF2-40B4-BE49-F238E27FC236}">
                    <a16:creationId xmlns:a16="http://schemas.microsoft.com/office/drawing/2014/main" id="{38770C98-28D7-29F4-A2C6-867B5044B5C1}"/>
                  </a:ext>
                </a:extLst>
              </p:cNvPr>
              <p:cNvCxnSpPr>
                <a:cxnSpLocks/>
              </p:cNvCxnSpPr>
              <p:nvPr/>
            </p:nvCxnSpPr>
            <p:spPr>
              <a:xfrm flipV="1">
                <a:off x="3195946" y="2500093"/>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直接连接符 24">
                <a:extLst>
                  <a:ext uri="{FF2B5EF4-FFF2-40B4-BE49-F238E27FC236}">
                    <a16:creationId xmlns:a16="http://schemas.microsoft.com/office/drawing/2014/main" id="{43BBCC61-CDD1-5560-03A8-668E43CCBF75}"/>
                  </a:ext>
                </a:extLst>
              </p:cNvPr>
              <p:cNvCxnSpPr>
                <a:cxnSpLocks/>
              </p:cNvCxnSpPr>
              <p:nvPr/>
            </p:nvCxnSpPr>
            <p:spPr>
              <a:xfrm flipV="1">
                <a:off x="3193840" y="1944919"/>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接连接符 25">
                <a:extLst>
                  <a:ext uri="{FF2B5EF4-FFF2-40B4-BE49-F238E27FC236}">
                    <a16:creationId xmlns:a16="http://schemas.microsoft.com/office/drawing/2014/main" id="{FFEFB236-DBC3-2A38-D3F1-310C4B6275BD}"/>
                  </a:ext>
                </a:extLst>
              </p:cNvPr>
              <p:cNvCxnSpPr>
                <a:cxnSpLocks/>
              </p:cNvCxnSpPr>
              <p:nvPr/>
            </p:nvCxnSpPr>
            <p:spPr>
              <a:xfrm flipV="1">
                <a:off x="3194893" y="2222506"/>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接连接符 26">
                <a:extLst>
                  <a:ext uri="{FF2B5EF4-FFF2-40B4-BE49-F238E27FC236}">
                    <a16:creationId xmlns:a16="http://schemas.microsoft.com/office/drawing/2014/main" id="{13F9234F-4587-8AED-E2E6-FF3D67081313}"/>
                  </a:ext>
                </a:extLst>
              </p:cNvPr>
              <p:cNvCxnSpPr>
                <a:cxnSpLocks/>
              </p:cNvCxnSpPr>
              <p:nvPr/>
            </p:nvCxnSpPr>
            <p:spPr>
              <a:xfrm flipV="1">
                <a:off x="3189527" y="2777680"/>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接连接符 27">
                <a:extLst>
                  <a:ext uri="{FF2B5EF4-FFF2-40B4-BE49-F238E27FC236}">
                    <a16:creationId xmlns:a16="http://schemas.microsoft.com/office/drawing/2014/main" id="{928330EC-8D9C-23A0-007A-0C21E9BDA391}"/>
                  </a:ext>
                </a:extLst>
              </p:cNvPr>
              <p:cNvCxnSpPr>
                <a:cxnSpLocks/>
              </p:cNvCxnSpPr>
              <p:nvPr/>
            </p:nvCxnSpPr>
            <p:spPr>
              <a:xfrm flipV="1">
                <a:off x="3183108" y="3055267"/>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接连接符 28">
                <a:extLst>
                  <a:ext uri="{FF2B5EF4-FFF2-40B4-BE49-F238E27FC236}">
                    <a16:creationId xmlns:a16="http://schemas.microsoft.com/office/drawing/2014/main" id="{713A9871-24A3-497A-AA11-BE9669D31691}"/>
                  </a:ext>
                </a:extLst>
              </p:cNvPr>
              <p:cNvCxnSpPr>
                <a:cxnSpLocks/>
              </p:cNvCxnSpPr>
              <p:nvPr/>
            </p:nvCxnSpPr>
            <p:spPr>
              <a:xfrm flipV="1">
                <a:off x="3183107" y="3332854"/>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直接连接符 29">
                <a:extLst>
                  <a:ext uri="{FF2B5EF4-FFF2-40B4-BE49-F238E27FC236}">
                    <a16:creationId xmlns:a16="http://schemas.microsoft.com/office/drawing/2014/main" id="{C38C13D6-FE05-DC64-96D5-9B26172E2757}"/>
                  </a:ext>
                </a:extLst>
              </p:cNvPr>
              <p:cNvCxnSpPr>
                <a:cxnSpLocks/>
              </p:cNvCxnSpPr>
              <p:nvPr/>
            </p:nvCxnSpPr>
            <p:spPr>
              <a:xfrm flipV="1">
                <a:off x="3189527" y="3610440"/>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直接连接符 30">
                <a:extLst>
                  <a:ext uri="{FF2B5EF4-FFF2-40B4-BE49-F238E27FC236}">
                    <a16:creationId xmlns:a16="http://schemas.microsoft.com/office/drawing/2014/main" id="{C42277FF-1470-D975-00EE-13262048D045}"/>
                  </a:ext>
                </a:extLst>
              </p:cNvPr>
              <p:cNvCxnSpPr>
                <a:cxnSpLocks/>
              </p:cNvCxnSpPr>
              <p:nvPr/>
            </p:nvCxnSpPr>
            <p:spPr>
              <a:xfrm flipV="1">
                <a:off x="3189527" y="2041065"/>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直接连接符 31">
                <a:extLst>
                  <a:ext uri="{FF2B5EF4-FFF2-40B4-BE49-F238E27FC236}">
                    <a16:creationId xmlns:a16="http://schemas.microsoft.com/office/drawing/2014/main" id="{562F8EBC-21C8-CEEF-4AC7-45DD9D5E95F5}"/>
                  </a:ext>
                </a:extLst>
              </p:cNvPr>
              <p:cNvCxnSpPr>
                <a:cxnSpLocks/>
              </p:cNvCxnSpPr>
              <p:nvPr/>
            </p:nvCxnSpPr>
            <p:spPr>
              <a:xfrm flipV="1">
                <a:off x="3337573" y="1901728"/>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直接连接符 32">
                <a:extLst>
                  <a:ext uri="{FF2B5EF4-FFF2-40B4-BE49-F238E27FC236}">
                    <a16:creationId xmlns:a16="http://schemas.microsoft.com/office/drawing/2014/main" id="{EAC9A5ED-BB19-A60A-B226-33408A10E24E}"/>
                  </a:ext>
                </a:extLst>
              </p:cNvPr>
              <p:cNvCxnSpPr>
                <a:cxnSpLocks/>
              </p:cNvCxnSpPr>
              <p:nvPr/>
            </p:nvCxnSpPr>
            <p:spPr>
              <a:xfrm flipV="1">
                <a:off x="3481264" y="1760933"/>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直接连接符 33">
                <a:extLst>
                  <a:ext uri="{FF2B5EF4-FFF2-40B4-BE49-F238E27FC236}">
                    <a16:creationId xmlns:a16="http://schemas.microsoft.com/office/drawing/2014/main" id="{D8BFAF96-9598-D66A-DBDA-FCB35B77F435}"/>
                  </a:ext>
                </a:extLst>
              </p:cNvPr>
              <p:cNvCxnSpPr>
                <a:cxnSpLocks/>
              </p:cNvCxnSpPr>
              <p:nvPr/>
            </p:nvCxnSpPr>
            <p:spPr>
              <a:xfrm flipV="1">
                <a:off x="4243264" y="989516"/>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直接连接符 34">
                <a:extLst>
                  <a:ext uri="{FF2B5EF4-FFF2-40B4-BE49-F238E27FC236}">
                    <a16:creationId xmlns:a16="http://schemas.microsoft.com/office/drawing/2014/main" id="{62F0B9DA-F8D7-E59F-C467-17319ECA1BE6}"/>
                  </a:ext>
                </a:extLst>
              </p:cNvPr>
              <p:cNvCxnSpPr>
                <a:cxnSpLocks/>
              </p:cNvCxnSpPr>
              <p:nvPr/>
            </p:nvCxnSpPr>
            <p:spPr>
              <a:xfrm flipV="1">
                <a:off x="3637293" y="1594018"/>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直接连接符 35">
                <a:extLst>
                  <a:ext uri="{FF2B5EF4-FFF2-40B4-BE49-F238E27FC236}">
                    <a16:creationId xmlns:a16="http://schemas.microsoft.com/office/drawing/2014/main" id="{BB70441A-7521-1499-DABE-F03C4FDE552C}"/>
                  </a:ext>
                </a:extLst>
              </p:cNvPr>
              <p:cNvCxnSpPr>
                <a:cxnSpLocks/>
              </p:cNvCxnSpPr>
              <p:nvPr/>
            </p:nvCxnSpPr>
            <p:spPr>
              <a:xfrm flipV="1">
                <a:off x="3796950" y="1436914"/>
                <a:ext cx="0" cy="2790733"/>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接连接符 36">
                <a:extLst>
                  <a:ext uri="{FF2B5EF4-FFF2-40B4-BE49-F238E27FC236}">
                    <a16:creationId xmlns:a16="http://schemas.microsoft.com/office/drawing/2014/main" id="{27535A1B-C565-7FC2-CF27-AC1F2C8D0866}"/>
                  </a:ext>
                </a:extLst>
              </p:cNvPr>
              <p:cNvCxnSpPr>
                <a:cxnSpLocks/>
              </p:cNvCxnSpPr>
              <p:nvPr/>
            </p:nvCxnSpPr>
            <p:spPr>
              <a:xfrm flipV="1">
                <a:off x="3938464" y="1278333"/>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直接连接符 37">
                <a:extLst>
                  <a:ext uri="{FF2B5EF4-FFF2-40B4-BE49-F238E27FC236}">
                    <a16:creationId xmlns:a16="http://schemas.microsoft.com/office/drawing/2014/main" id="{7435036E-D3C2-EFA8-38A2-2C8574FD0F37}"/>
                  </a:ext>
                </a:extLst>
              </p:cNvPr>
              <p:cNvCxnSpPr>
                <a:cxnSpLocks/>
              </p:cNvCxnSpPr>
              <p:nvPr/>
            </p:nvCxnSpPr>
            <p:spPr>
              <a:xfrm flipV="1">
                <a:off x="4090864" y="1143352"/>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直接连接符 38">
                <a:extLst>
                  <a:ext uri="{FF2B5EF4-FFF2-40B4-BE49-F238E27FC236}">
                    <a16:creationId xmlns:a16="http://schemas.microsoft.com/office/drawing/2014/main" id="{EC197F4A-5B73-8E11-B446-656701AA372B}"/>
                  </a:ext>
                </a:extLst>
              </p:cNvPr>
              <p:cNvCxnSpPr>
                <a:cxnSpLocks/>
              </p:cNvCxnSpPr>
              <p:nvPr/>
            </p:nvCxnSpPr>
            <p:spPr>
              <a:xfrm flipH="1">
                <a:off x="2960913" y="2320460"/>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直接连接符 39">
                <a:extLst>
                  <a:ext uri="{FF2B5EF4-FFF2-40B4-BE49-F238E27FC236}">
                    <a16:creationId xmlns:a16="http://schemas.microsoft.com/office/drawing/2014/main" id="{18E152D4-2D6B-E3ED-98AE-793E491B796F}"/>
                  </a:ext>
                </a:extLst>
              </p:cNvPr>
              <p:cNvCxnSpPr>
                <a:cxnSpLocks/>
              </p:cNvCxnSpPr>
              <p:nvPr/>
            </p:nvCxnSpPr>
            <p:spPr>
              <a:xfrm flipH="1">
                <a:off x="2968385" y="2592593"/>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接连接符 40">
                <a:extLst>
                  <a:ext uri="{FF2B5EF4-FFF2-40B4-BE49-F238E27FC236}">
                    <a16:creationId xmlns:a16="http://schemas.microsoft.com/office/drawing/2014/main" id="{4769EBF2-3B37-0677-D283-145F1143A871}"/>
                  </a:ext>
                </a:extLst>
              </p:cNvPr>
              <p:cNvCxnSpPr>
                <a:cxnSpLocks/>
              </p:cNvCxnSpPr>
              <p:nvPr/>
            </p:nvCxnSpPr>
            <p:spPr>
              <a:xfrm flipH="1">
                <a:off x="2968385" y="2871984"/>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接连接符 41">
                <a:extLst>
                  <a:ext uri="{FF2B5EF4-FFF2-40B4-BE49-F238E27FC236}">
                    <a16:creationId xmlns:a16="http://schemas.microsoft.com/office/drawing/2014/main" id="{63713A63-43FD-D2DF-892A-E06EEA0424A0}"/>
                  </a:ext>
                </a:extLst>
              </p:cNvPr>
              <p:cNvCxnSpPr>
                <a:cxnSpLocks/>
              </p:cNvCxnSpPr>
              <p:nvPr/>
            </p:nvCxnSpPr>
            <p:spPr>
              <a:xfrm flipH="1">
                <a:off x="2968385" y="3153221"/>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直接连接符 42">
                <a:extLst>
                  <a:ext uri="{FF2B5EF4-FFF2-40B4-BE49-F238E27FC236}">
                    <a16:creationId xmlns:a16="http://schemas.microsoft.com/office/drawing/2014/main" id="{B72574DA-3F29-939C-25F4-DBC3816A81DE}"/>
                  </a:ext>
                </a:extLst>
              </p:cNvPr>
              <p:cNvCxnSpPr>
                <a:cxnSpLocks/>
              </p:cNvCxnSpPr>
              <p:nvPr/>
            </p:nvCxnSpPr>
            <p:spPr>
              <a:xfrm flipH="1">
                <a:off x="2955546" y="3427178"/>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接连接符 43">
                <a:extLst>
                  <a:ext uri="{FF2B5EF4-FFF2-40B4-BE49-F238E27FC236}">
                    <a16:creationId xmlns:a16="http://schemas.microsoft.com/office/drawing/2014/main" id="{91B5BF83-936A-D3D3-673B-5E0623AE080E}"/>
                  </a:ext>
                </a:extLst>
              </p:cNvPr>
              <p:cNvCxnSpPr>
                <a:cxnSpLocks/>
              </p:cNvCxnSpPr>
              <p:nvPr/>
            </p:nvCxnSpPr>
            <p:spPr>
              <a:xfrm flipH="1">
                <a:off x="2968385" y="3708395"/>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接连接符 44">
                <a:extLst>
                  <a:ext uri="{FF2B5EF4-FFF2-40B4-BE49-F238E27FC236}">
                    <a16:creationId xmlns:a16="http://schemas.microsoft.com/office/drawing/2014/main" id="{6AC5CC09-8875-24C4-A491-03C979785FB5}"/>
                  </a:ext>
                </a:extLst>
              </p:cNvPr>
              <p:cNvCxnSpPr>
                <a:cxnSpLocks/>
              </p:cNvCxnSpPr>
              <p:nvPr/>
            </p:nvCxnSpPr>
            <p:spPr>
              <a:xfrm flipH="1">
                <a:off x="2961966" y="3985982"/>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接连接符 45">
                <a:extLst>
                  <a:ext uri="{FF2B5EF4-FFF2-40B4-BE49-F238E27FC236}">
                    <a16:creationId xmlns:a16="http://schemas.microsoft.com/office/drawing/2014/main" id="{2B43491E-8DFF-0CEC-11FC-D0B94D876862}"/>
                  </a:ext>
                </a:extLst>
              </p:cNvPr>
              <p:cNvCxnSpPr>
                <a:cxnSpLocks/>
              </p:cNvCxnSpPr>
              <p:nvPr/>
            </p:nvCxnSpPr>
            <p:spPr>
              <a:xfrm flipH="1">
                <a:off x="2968385" y="4263569"/>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直接连接符 46">
                <a:extLst>
                  <a:ext uri="{FF2B5EF4-FFF2-40B4-BE49-F238E27FC236}">
                    <a16:creationId xmlns:a16="http://schemas.microsoft.com/office/drawing/2014/main" id="{7006086E-A07C-4909-8EEE-0B3A121F1975}"/>
                  </a:ext>
                </a:extLst>
              </p:cNvPr>
              <p:cNvCxnSpPr>
                <a:cxnSpLocks/>
              </p:cNvCxnSpPr>
              <p:nvPr/>
            </p:nvCxnSpPr>
            <p:spPr>
              <a:xfrm flipH="1">
                <a:off x="2968385" y="4533171"/>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接连接符 47">
                <a:extLst>
                  <a:ext uri="{FF2B5EF4-FFF2-40B4-BE49-F238E27FC236}">
                    <a16:creationId xmlns:a16="http://schemas.microsoft.com/office/drawing/2014/main" id="{42F2CF1C-66B4-17BC-8E63-FB0074E0E62E}"/>
                  </a:ext>
                </a:extLst>
              </p:cNvPr>
              <p:cNvCxnSpPr>
                <a:cxnSpLocks/>
              </p:cNvCxnSpPr>
              <p:nvPr/>
            </p:nvCxnSpPr>
            <p:spPr>
              <a:xfrm flipH="1">
                <a:off x="3099707" y="1901728"/>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直接连接符 48">
                <a:extLst>
                  <a:ext uri="{FF2B5EF4-FFF2-40B4-BE49-F238E27FC236}">
                    <a16:creationId xmlns:a16="http://schemas.microsoft.com/office/drawing/2014/main" id="{09B54E64-DC69-884C-7B1B-32E118472A93}"/>
                  </a:ext>
                </a:extLst>
              </p:cNvPr>
              <p:cNvCxnSpPr>
                <a:cxnSpLocks/>
              </p:cNvCxnSpPr>
              <p:nvPr/>
            </p:nvCxnSpPr>
            <p:spPr>
              <a:xfrm flipH="1">
                <a:off x="3243398" y="1760933"/>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直接连接符 49">
                <a:extLst>
                  <a:ext uri="{FF2B5EF4-FFF2-40B4-BE49-F238E27FC236}">
                    <a16:creationId xmlns:a16="http://schemas.microsoft.com/office/drawing/2014/main" id="{D1884AB3-99C4-8121-1FB1-5E2815B0988E}"/>
                  </a:ext>
                </a:extLst>
              </p:cNvPr>
              <p:cNvCxnSpPr>
                <a:cxnSpLocks/>
              </p:cNvCxnSpPr>
              <p:nvPr/>
            </p:nvCxnSpPr>
            <p:spPr>
              <a:xfrm flipH="1">
                <a:off x="3399427" y="1608533"/>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接连接符 50">
                <a:extLst>
                  <a:ext uri="{FF2B5EF4-FFF2-40B4-BE49-F238E27FC236}">
                    <a16:creationId xmlns:a16="http://schemas.microsoft.com/office/drawing/2014/main" id="{AFF1DA36-3116-FF6D-FD83-DF3E1F619DA9}"/>
                  </a:ext>
                </a:extLst>
              </p:cNvPr>
              <p:cNvCxnSpPr>
                <a:cxnSpLocks/>
              </p:cNvCxnSpPr>
              <p:nvPr/>
            </p:nvCxnSpPr>
            <p:spPr>
              <a:xfrm flipH="1">
                <a:off x="3559084" y="1449225"/>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接连接符 51">
                <a:extLst>
                  <a:ext uri="{FF2B5EF4-FFF2-40B4-BE49-F238E27FC236}">
                    <a16:creationId xmlns:a16="http://schemas.microsoft.com/office/drawing/2014/main" id="{C689423B-B982-0F38-4DC0-7F503BB56806}"/>
                  </a:ext>
                </a:extLst>
              </p:cNvPr>
              <p:cNvCxnSpPr>
                <a:cxnSpLocks/>
              </p:cNvCxnSpPr>
              <p:nvPr/>
            </p:nvCxnSpPr>
            <p:spPr>
              <a:xfrm flipH="1">
                <a:off x="3714206" y="1287922"/>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直接连接符 52">
                <a:extLst>
                  <a:ext uri="{FF2B5EF4-FFF2-40B4-BE49-F238E27FC236}">
                    <a16:creationId xmlns:a16="http://schemas.microsoft.com/office/drawing/2014/main" id="{839EE4BB-A5A9-F9A1-E75A-3F3B3201BEDD}"/>
                  </a:ext>
                </a:extLst>
              </p:cNvPr>
              <p:cNvCxnSpPr>
                <a:cxnSpLocks/>
              </p:cNvCxnSpPr>
              <p:nvPr/>
            </p:nvCxnSpPr>
            <p:spPr>
              <a:xfrm flipH="1">
                <a:off x="3852998" y="1145399"/>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接连接符 53">
                <a:extLst>
                  <a:ext uri="{FF2B5EF4-FFF2-40B4-BE49-F238E27FC236}">
                    <a16:creationId xmlns:a16="http://schemas.microsoft.com/office/drawing/2014/main" id="{A30A8A8D-7E97-342F-FBB7-17B63B45B311}"/>
                  </a:ext>
                </a:extLst>
              </p:cNvPr>
              <p:cNvCxnSpPr>
                <a:cxnSpLocks/>
              </p:cNvCxnSpPr>
              <p:nvPr/>
            </p:nvCxnSpPr>
            <p:spPr>
              <a:xfrm flipH="1">
                <a:off x="4014923" y="989516"/>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文本框 17">
              <a:extLst>
                <a:ext uri="{FF2B5EF4-FFF2-40B4-BE49-F238E27FC236}">
                  <a16:creationId xmlns:a16="http://schemas.microsoft.com/office/drawing/2014/main" id="{C465F80D-25AC-B8B3-F5E0-8F46F8FAEBFB}"/>
                </a:ext>
              </a:extLst>
            </p:cNvPr>
            <p:cNvSpPr txBox="1"/>
            <p:nvPr/>
          </p:nvSpPr>
          <p:spPr>
            <a:xfrm rot="5400000">
              <a:off x="5743582" y="3470260"/>
              <a:ext cx="595035" cy="584775"/>
            </a:xfrm>
            <a:prstGeom prst="rect">
              <a:avLst/>
            </a:prstGeom>
            <a:noFill/>
          </p:spPr>
          <p:txBody>
            <a:bodyPr wrap="none" rtlCol="0">
              <a:spAutoFit/>
            </a:bodyPr>
            <a:lstStyle/>
            <a:p>
              <a:r>
                <a:rPr lang="en-US" altLang="zh-CN" sz="3200" b="1" dirty="0">
                  <a:latin typeface="Times New Roman" panose="02020603050405020304" pitchFamily="18" charset="0"/>
                  <a:cs typeface="Times New Roman" panose="02020603050405020304" pitchFamily="18" charset="0"/>
                </a:rPr>
                <a:t>…</a:t>
              </a:r>
              <a:endParaRPr lang="zh-CN" altLang="en-US" sz="3200" b="1" dirty="0">
                <a:latin typeface="Times New Roman" panose="02020603050405020304" pitchFamily="18" charset="0"/>
                <a:cs typeface="Times New Roman" panose="02020603050405020304" pitchFamily="18" charset="0"/>
              </a:endParaRPr>
            </a:p>
          </p:txBody>
        </p:sp>
      </p:grpSp>
      <p:pic>
        <p:nvPicPr>
          <p:cNvPr id="91" name="图片 90" descr="图标&#10;&#10;描述已自动生成">
            <a:extLst>
              <a:ext uri="{FF2B5EF4-FFF2-40B4-BE49-F238E27FC236}">
                <a16:creationId xmlns:a16="http://schemas.microsoft.com/office/drawing/2014/main" id="{85DF01D3-DA2C-5E0D-7FD3-D21A99F2B0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5653" y="1410929"/>
            <a:ext cx="845035" cy="820422"/>
          </a:xfrm>
          <a:prstGeom prst="rect">
            <a:avLst/>
          </a:prstGeom>
        </p:spPr>
      </p:pic>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9B088B90-4D5A-5662-73D0-C6A70E6919FC}"/>
                  </a:ext>
                </a:extLst>
              </p:cNvPr>
              <p:cNvSpPr txBox="1"/>
              <p:nvPr/>
            </p:nvSpPr>
            <p:spPr>
              <a:xfrm>
                <a:off x="1944316" y="3450025"/>
                <a:ext cx="4316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𝑆</m:t>
                          </m:r>
                        </m:e>
                        <m:sub>
                          <m:r>
                            <a:rPr lang="en-US" altLang="zh-CN" sz="2800" b="0" i="1" smtClean="0">
                              <a:latin typeface="Cambria Math" panose="02040503050406030204" pitchFamily="18" charset="0"/>
                            </a:rPr>
                            <m:t>1</m:t>
                          </m:r>
                        </m:sub>
                      </m:sSub>
                    </m:oMath>
                  </m:oMathPara>
                </a14:m>
                <a:endParaRPr lang="zh-CN" altLang="en-US" sz="2800" dirty="0"/>
              </a:p>
            </p:txBody>
          </p:sp>
        </mc:Choice>
        <mc:Fallback xmlns="">
          <p:sp>
            <p:nvSpPr>
              <p:cNvPr id="92" name="文本框 91">
                <a:extLst>
                  <a:ext uri="{FF2B5EF4-FFF2-40B4-BE49-F238E27FC236}">
                    <a16:creationId xmlns:a16="http://schemas.microsoft.com/office/drawing/2014/main" id="{9B088B90-4D5A-5662-73D0-C6A70E6919FC}"/>
                  </a:ext>
                </a:extLst>
              </p:cNvPr>
              <p:cNvSpPr txBox="1">
                <a:spLocks noRot="1" noChangeAspect="1" noMove="1" noResize="1" noEditPoints="1" noAdjustHandles="1" noChangeArrowheads="1" noChangeShapeType="1" noTextEdit="1"/>
              </p:cNvSpPr>
              <p:nvPr/>
            </p:nvSpPr>
            <p:spPr>
              <a:xfrm>
                <a:off x="1944316" y="3450025"/>
                <a:ext cx="431657" cy="430887"/>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6C6D5EF4-AB5A-BB4F-7EAB-6370A9FFF0F9}"/>
                  </a:ext>
                </a:extLst>
              </p:cNvPr>
              <p:cNvSpPr txBox="1"/>
              <p:nvPr/>
            </p:nvSpPr>
            <p:spPr>
              <a:xfrm>
                <a:off x="3023836" y="1188239"/>
                <a:ext cx="529053"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𝑆</m:t>
                          </m:r>
                        </m:e>
                        <m:sub>
                          <m:r>
                            <a:rPr lang="en-US" altLang="zh-CN" sz="2800" b="0" i="1" smtClean="0">
                              <a:latin typeface="Cambria Math" panose="02040503050406030204" pitchFamily="18" charset="0"/>
                            </a:rPr>
                            <m:t>𝑚</m:t>
                          </m:r>
                        </m:sub>
                      </m:sSub>
                    </m:oMath>
                  </m:oMathPara>
                </a14:m>
                <a:endParaRPr lang="zh-CN" altLang="en-US" sz="2800" dirty="0"/>
              </a:p>
            </p:txBody>
          </p:sp>
        </mc:Choice>
        <mc:Fallback xmlns="">
          <p:sp>
            <p:nvSpPr>
              <p:cNvPr id="93" name="文本框 92">
                <a:extLst>
                  <a:ext uri="{FF2B5EF4-FFF2-40B4-BE49-F238E27FC236}">
                    <a16:creationId xmlns:a16="http://schemas.microsoft.com/office/drawing/2014/main" id="{6C6D5EF4-AB5A-BB4F-7EAB-6370A9FFF0F9}"/>
                  </a:ext>
                </a:extLst>
              </p:cNvPr>
              <p:cNvSpPr txBox="1">
                <a:spLocks noRot="1" noChangeAspect="1" noMove="1" noResize="1" noEditPoints="1" noAdjustHandles="1" noChangeArrowheads="1" noChangeShapeType="1" noTextEdit="1"/>
              </p:cNvSpPr>
              <p:nvPr/>
            </p:nvSpPr>
            <p:spPr>
              <a:xfrm>
                <a:off x="3023836" y="1188239"/>
                <a:ext cx="529053" cy="430887"/>
              </a:xfrm>
              <a:prstGeom prst="rect">
                <a:avLst/>
              </a:prstGeom>
              <a:blipFill>
                <a:blip r:embed="rId10"/>
                <a:stretch>
                  <a:fillRect/>
                </a:stretch>
              </a:blipFill>
            </p:spPr>
            <p:txBody>
              <a:bodyPr/>
              <a:lstStyle/>
              <a:p>
                <a:r>
                  <a:rPr lang="zh-CN" altLang="en-US">
                    <a:noFill/>
                  </a:rPr>
                  <a:t> </a:t>
                </a:r>
              </a:p>
            </p:txBody>
          </p:sp>
        </mc:Fallback>
      </mc:AlternateContent>
      <p:sp>
        <p:nvSpPr>
          <p:cNvPr id="94" name="文本框 93">
            <a:extLst>
              <a:ext uri="{FF2B5EF4-FFF2-40B4-BE49-F238E27FC236}">
                <a16:creationId xmlns:a16="http://schemas.microsoft.com/office/drawing/2014/main" id="{F95409CF-B237-B0AA-52B0-C730D08BB6C6}"/>
              </a:ext>
            </a:extLst>
          </p:cNvPr>
          <p:cNvSpPr txBox="1"/>
          <p:nvPr/>
        </p:nvSpPr>
        <p:spPr>
          <a:xfrm rot="17948404">
            <a:off x="3259375" y="2278637"/>
            <a:ext cx="427107" cy="400110"/>
          </a:xfrm>
          <a:prstGeom prst="rect">
            <a:avLst/>
          </a:prstGeom>
          <a:noFill/>
        </p:spPr>
        <p:txBody>
          <a:bodyPr wrap="square" rtlCol="0">
            <a:spAutoFit/>
          </a:bodyPr>
          <a:lstStyle/>
          <a:p>
            <a:r>
              <a:rPr lang="en-US" altLang="zh-CN" sz="2000" b="1" dirty="0"/>
              <a:t>…</a:t>
            </a:r>
            <a:endParaRPr lang="zh-CN" altLang="en-US" sz="2000" b="1" dirty="0"/>
          </a:p>
        </p:txBody>
      </p:sp>
      <p:pic>
        <p:nvPicPr>
          <p:cNvPr id="95" name="图片 94" descr="黑白色的花&#10;&#10;低可信度描述已自动生成">
            <a:extLst>
              <a:ext uri="{FF2B5EF4-FFF2-40B4-BE49-F238E27FC236}">
                <a16:creationId xmlns:a16="http://schemas.microsoft.com/office/drawing/2014/main" id="{C14A61CA-8387-2F5D-4E40-6603FAACE49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366873" y="3267608"/>
            <a:ext cx="2665031" cy="2510258"/>
          </a:xfrm>
          <a:prstGeom prst="rect">
            <a:avLst/>
          </a:prstGeom>
        </p:spPr>
      </p:pic>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9A22612B-8FAC-816D-2E18-3281B621D6B1}"/>
                  </a:ext>
                </a:extLst>
              </p:cNvPr>
              <p:cNvSpPr txBox="1"/>
              <p:nvPr/>
            </p:nvSpPr>
            <p:spPr>
              <a:xfrm>
                <a:off x="8536389" y="2375488"/>
                <a:ext cx="2014937"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Radiation out from mts</a:t>
                </a:r>
              </a:p>
              <a:p>
                <a:pPr algn="ct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cs typeface="Times New Roman" panose="02020603050405020304" pitchFamily="18" charset="0"/>
                        </a:rPr>
                        <m:t>𝑷</m:t>
                      </m:r>
                      <m:d>
                        <m:dPr>
                          <m:ctrlPr>
                            <a:rPr lang="en-US" altLang="zh-CN" sz="2000" b="1" i="1">
                              <a:latin typeface="Cambria Math" panose="02040503050406030204" pitchFamily="18" charset="0"/>
                              <a:cs typeface="Times New Roman" panose="02020603050405020304" pitchFamily="18" charset="0"/>
                            </a:rPr>
                          </m:ctrlPr>
                        </m:dPr>
                        <m:e>
                          <m:r>
                            <a:rPr lang="zh-CN" altLang="en-US" sz="2000" b="1" i="1">
                              <a:latin typeface="Cambria Math" panose="02040503050406030204" pitchFamily="18" charset="0"/>
                              <a:cs typeface="Times New Roman" panose="02020603050405020304" pitchFamily="18" charset="0"/>
                            </a:rPr>
                            <m:t>𝜶</m:t>
                          </m:r>
                          <m:r>
                            <a:rPr lang="en-US" altLang="zh-CN" sz="2000" b="1" i="1">
                              <a:latin typeface="Cambria Math" panose="02040503050406030204" pitchFamily="18" charset="0"/>
                              <a:cs typeface="Times New Roman" panose="02020603050405020304" pitchFamily="18" charset="0"/>
                            </a:rPr>
                            <m:t>, </m:t>
                          </m:r>
                          <m:r>
                            <a:rPr lang="zh-CN" altLang="en-US" sz="2000" b="1" i="1">
                              <a:latin typeface="Cambria Math" panose="02040503050406030204" pitchFamily="18" charset="0"/>
                              <a:cs typeface="Times New Roman" panose="02020603050405020304" pitchFamily="18" charset="0"/>
                            </a:rPr>
                            <m:t>𝜷</m:t>
                          </m:r>
                          <m:r>
                            <a:rPr lang="en-US" altLang="zh-CN" sz="2000" b="1" i="1">
                              <a:latin typeface="Cambria Math" panose="02040503050406030204" pitchFamily="18" charset="0"/>
                              <a:cs typeface="Times New Roman" panose="02020603050405020304" pitchFamily="18" charset="0"/>
                            </a:rPr>
                            <m:t>,</m:t>
                          </m:r>
                          <m:r>
                            <a:rPr lang="en-US" altLang="zh-CN" sz="2000" b="1" i="1">
                              <a:latin typeface="Cambria Math" panose="02040503050406030204" pitchFamily="18" charset="0"/>
                              <a:cs typeface="Times New Roman" panose="02020603050405020304" pitchFamily="18" charset="0"/>
                            </a:rPr>
                            <m:t>𝑾</m:t>
                          </m:r>
                        </m:e>
                      </m:d>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96" name="文本框 95">
                <a:extLst>
                  <a:ext uri="{FF2B5EF4-FFF2-40B4-BE49-F238E27FC236}">
                    <a16:creationId xmlns:a16="http://schemas.microsoft.com/office/drawing/2014/main" id="{9A22612B-8FAC-816D-2E18-3281B621D6B1}"/>
                  </a:ext>
                </a:extLst>
              </p:cNvPr>
              <p:cNvSpPr txBox="1">
                <a:spLocks noRot="1" noChangeAspect="1" noMove="1" noResize="1" noEditPoints="1" noAdjustHandles="1" noChangeArrowheads="1" noChangeShapeType="1" noTextEdit="1"/>
              </p:cNvSpPr>
              <p:nvPr/>
            </p:nvSpPr>
            <p:spPr>
              <a:xfrm>
                <a:off x="8536389" y="2375488"/>
                <a:ext cx="2014937" cy="1015663"/>
              </a:xfrm>
              <a:prstGeom prst="rect">
                <a:avLst/>
              </a:prstGeom>
              <a:blipFill>
                <a:blip r:embed="rId12"/>
                <a:stretch>
                  <a:fillRect t="-3614" b="-6024"/>
                </a:stretch>
              </a:blipFill>
            </p:spPr>
            <p:txBody>
              <a:bodyPr/>
              <a:lstStyle/>
              <a:p>
                <a:r>
                  <a:rPr lang="zh-CN" altLang="en-US">
                    <a:noFill/>
                  </a:rPr>
                  <a:t> </a:t>
                </a:r>
              </a:p>
            </p:txBody>
          </p:sp>
        </mc:Fallback>
      </mc:AlternateContent>
      <p:sp>
        <p:nvSpPr>
          <p:cNvPr id="97" name="矩形 96">
            <a:extLst>
              <a:ext uri="{FF2B5EF4-FFF2-40B4-BE49-F238E27FC236}">
                <a16:creationId xmlns:a16="http://schemas.microsoft.com/office/drawing/2014/main" id="{4D6EB7A1-0156-8B7C-D4AB-06F3EC693949}"/>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Macroscopic:</a:t>
            </a:r>
            <a:r>
              <a:rPr lang="zh-CN" altLang="en-US" sz="3200" b="1" dirty="0">
                <a:latin typeface="Arial" panose="020B0604020202020204" pitchFamily="34" charset="0"/>
                <a:cs typeface="Arial" panose="020B0604020202020204" pitchFamily="34" charset="0"/>
              </a:rPr>
              <a:t> </a:t>
            </a:r>
            <a:r>
              <a:rPr lang="en-US" altLang="zh-CN" sz="3200" b="1" dirty="0">
                <a:latin typeface="Arial" panose="020B0604020202020204" pitchFamily="34" charset="0"/>
                <a:cs typeface="Arial" panose="020B0604020202020204" pitchFamily="34" charset="0"/>
              </a:rPr>
              <a:t>Metasurface design (phase map) for GNSS</a:t>
            </a:r>
          </a:p>
        </p:txBody>
      </p:sp>
    </p:spTree>
    <p:extLst>
      <p:ext uri="{BB962C8B-B14F-4D97-AF65-F5344CB8AC3E}">
        <p14:creationId xmlns:p14="http://schemas.microsoft.com/office/powerpoint/2010/main" val="3950741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D24EF8F-8F24-AE0A-C62D-861DE9E61725}"/>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Macroscopic:</a:t>
            </a:r>
            <a:r>
              <a:rPr lang="zh-CN" altLang="en-US" sz="3200" b="1" dirty="0">
                <a:latin typeface="Arial" panose="020B0604020202020204" pitchFamily="34" charset="0"/>
                <a:cs typeface="Arial" panose="020B0604020202020204" pitchFamily="34" charset="0"/>
              </a:rPr>
              <a:t> </a:t>
            </a:r>
            <a:r>
              <a:rPr lang="en-US" altLang="zh-CN" sz="3200" b="1" dirty="0">
                <a:latin typeface="Arial" panose="020B0604020202020204" pitchFamily="34" charset="0"/>
                <a:cs typeface="Arial" panose="020B0604020202020204" pitchFamily="34" charset="0"/>
              </a:rPr>
              <a:t>Metasurface optimization model</a:t>
            </a:r>
          </a:p>
        </p:txBody>
      </p:sp>
      <mc:AlternateContent xmlns:mc="http://schemas.openxmlformats.org/markup-compatibility/2006" xmlns:a14="http://schemas.microsoft.com/office/drawing/2010/main">
        <mc:Choice Requires="a14">
          <p:sp>
            <p:nvSpPr>
              <p:cNvPr id="120" name="文本框 119">
                <a:extLst>
                  <a:ext uri="{FF2B5EF4-FFF2-40B4-BE49-F238E27FC236}">
                    <a16:creationId xmlns:a16="http://schemas.microsoft.com/office/drawing/2014/main" id="{A44DC5C0-2125-E9B6-B35A-15612AE14387}"/>
                  </a:ext>
                </a:extLst>
              </p:cNvPr>
              <p:cNvSpPr txBox="1"/>
              <p:nvPr/>
            </p:nvSpPr>
            <p:spPr>
              <a:xfrm>
                <a:off x="3739616" y="5937472"/>
                <a:ext cx="4133567" cy="8053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min</m:t>
                          </m:r>
                        </m:fName>
                        <m:e>
                          <m:nary>
                            <m:naryPr>
                              <m:chr m:val="∑"/>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𝑚</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𝐾</m:t>
                              </m:r>
                            </m:sup>
                            <m:e>
                              <m:nary>
                                <m:naryPr>
                                  <m:chr m:val="∬"/>
                                  <m:limLoc m:val="undOvr"/>
                                  <m:subHide m:val="on"/>
                                  <m:supHide m:val="on"/>
                                  <m:ctrlPr>
                                    <a:rPr lang="en-US" altLang="zh-CN" b="0" i="1" smtClean="0">
                                      <a:latin typeface="Cambria Math" panose="02040503050406030204" pitchFamily="18" charset="0"/>
                                    </a:rPr>
                                  </m:ctrlPr>
                                </m:naryPr>
                                <m:sub/>
                                <m:sup/>
                                <m:e>
                                  <m:sSup>
                                    <m:sSupPr>
                                      <m:ctrlPr>
                                        <a:rPr lang="en-US" altLang="zh-CN" b="0" i="1" smtClean="0">
                                          <a:latin typeface="Cambria Math" panose="02040503050406030204" pitchFamily="18" charset="0"/>
                                        </a:rPr>
                                      </m:ctrlPr>
                                    </m:sSupPr>
                                    <m:e>
                                      <m:d>
                                        <m:dPr>
                                          <m:ctrlPr>
                                            <a:rPr lang="en-US" altLang="zh-CN" i="1">
                                              <a:latin typeface="Cambria Math" panose="02040503050406030204" pitchFamily="18" charset="0"/>
                                            </a:rPr>
                                          </m:ctrlPr>
                                        </m:dPr>
                                        <m:e>
                                          <m:r>
                                            <a:rPr lang="en-US" altLang="zh-CN" i="1">
                                              <a:latin typeface="Cambria Math" panose="02040503050406030204" pitchFamily="18" charset="0"/>
                                            </a:rPr>
                                            <m:t>𝑃</m:t>
                                          </m:r>
                                          <m:d>
                                            <m:dPr>
                                              <m:ctrlPr>
                                                <a:rPr lang="en-US" altLang="zh-CN" b="1" i="1">
                                                  <a:latin typeface="Cambria Math" panose="02040503050406030204" pitchFamily="18" charset="0"/>
                                                  <a:cs typeface="Times New Roman" panose="02020603050405020304" pitchFamily="18" charset="0"/>
                                                </a:rPr>
                                              </m:ctrlPr>
                                            </m:dPr>
                                            <m:e>
                                              <m:r>
                                                <a:rPr lang="zh-CN" altLang="en-US" b="1" i="1">
                                                  <a:latin typeface="Cambria Math" panose="02040503050406030204" pitchFamily="18" charset="0"/>
                                                  <a:cs typeface="Times New Roman" panose="02020603050405020304" pitchFamily="18" charset="0"/>
                                                </a:rPr>
                                                <m:t>𝜶</m:t>
                                              </m:r>
                                              <m:r>
                                                <a:rPr lang="en-US" altLang="zh-CN" b="1" i="1">
                                                  <a:latin typeface="Cambria Math" panose="02040503050406030204" pitchFamily="18" charset="0"/>
                                                  <a:cs typeface="Times New Roman" panose="02020603050405020304" pitchFamily="18" charset="0"/>
                                                </a:rPr>
                                                <m:t>, </m:t>
                                              </m:r>
                                              <m:r>
                                                <a:rPr lang="zh-CN" altLang="en-US" b="1" i="1">
                                                  <a:latin typeface="Cambria Math" panose="02040503050406030204" pitchFamily="18" charset="0"/>
                                                  <a:cs typeface="Times New Roman" panose="02020603050405020304" pitchFamily="18" charset="0"/>
                                                </a:rPr>
                                                <m:t>𝜷</m:t>
                                              </m:r>
                                              <m:r>
                                                <a:rPr lang="en-US" altLang="zh-CN" b="1" i="1">
                                                  <a:latin typeface="Cambria Math" panose="02040503050406030204" pitchFamily="18" charset="0"/>
                                                  <a:cs typeface="Times New Roman" panose="02020603050405020304" pitchFamily="18" charset="0"/>
                                                </a:rPr>
                                                <m:t>,</m:t>
                                              </m:r>
                                              <m:r>
                                                <a:rPr lang="en-US" altLang="zh-CN" b="1" i="1">
                                                  <a:latin typeface="Cambria Math" panose="02040503050406030204" pitchFamily="18" charset="0"/>
                                                  <a:cs typeface="Times New Roman" panose="02020603050405020304" pitchFamily="18" charset="0"/>
                                                </a:rPr>
                                                <m:t>𝑾</m:t>
                                              </m:r>
                                            </m:e>
                                          </m:d>
                                          <m:r>
                                            <a:rPr lang="en-US" altLang="zh-CN" i="1">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𝐷</m:t>
                                          </m:r>
                                          <m:d>
                                            <m:dPr>
                                              <m:ctrlPr>
                                                <a:rPr lang="en-US" altLang="zh-CN" i="1">
                                                  <a:latin typeface="Cambria Math" panose="02040503050406030204" pitchFamily="18" charset="0"/>
                                                  <a:cs typeface="Times New Roman" panose="02020603050405020304" pitchFamily="18" charset="0"/>
                                                </a:rPr>
                                              </m:ctrlPr>
                                            </m:dPr>
                                            <m:e>
                                              <m:r>
                                                <a:rPr lang="zh-CN" altLang="en-US" b="1" i="1">
                                                  <a:latin typeface="Cambria Math" panose="02040503050406030204" pitchFamily="18" charset="0"/>
                                                  <a:cs typeface="Times New Roman" panose="02020603050405020304" pitchFamily="18" charset="0"/>
                                                </a:rPr>
                                                <m:t>𝜶</m:t>
                                              </m:r>
                                              <m:r>
                                                <a:rPr lang="en-US" altLang="zh-CN" b="1" i="1">
                                                  <a:latin typeface="Cambria Math" panose="02040503050406030204" pitchFamily="18" charset="0"/>
                                                  <a:cs typeface="Times New Roman" panose="02020603050405020304" pitchFamily="18" charset="0"/>
                                                </a:rPr>
                                                <m:t>, </m:t>
                                              </m:r>
                                              <m:r>
                                                <a:rPr lang="zh-CN" altLang="en-US" b="1" i="1">
                                                  <a:latin typeface="Cambria Math" panose="02040503050406030204" pitchFamily="18" charset="0"/>
                                                  <a:cs typeface="Times New Roman" panose="02020603050405020304" pitchFamily="18" charset="0"/>
                                                </a:rPr>
                                                <m:t>𝜷</m:t>
                                              </m:r>
                                            </m:e>
                                          </m:d>
                                        </m:e>
                                      </m:d>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𝑑</m:t>
                                  </m:r>
                                  <m:r>
                                    <a:rPr lang="zh-CN" altLang="en-US" b="0" i="1" smtClean="0">
                                      <a:latin typeface="Cambria Math" panose="02040503050406030204" pitchFamily="18" charset="0"/>
                                    </a:rPr>
                                    <m:t>𝛼</m:t>
                                  </m:r>
                                  <m:r>
                                    <a:rPr lang="en-US" altLang="zh-CN" b="0" i="1" smtClean="0">
                                      <a:latin typeface="Cambria Math" panose="02040503050406030204" pitchFamily="18" charset="0"/>
                                    </a:rPr>
                                    <m:t>𝑑</m:t>
                                  </m:r>
                                  <m:r>
                                    <a:rPr lang="zh-CN" altLang="en-US" b="0" i="1" smtClean="0">
                                      <a:latin typeface="Cambria Math" panose="02040503050406030204" pitchFamily="18" charset="0"/>
                                    </a:rPr>
                                    <m:t>𝛽</m:t>
                                  </m:r>
                                </m:e>
                              </m:nary>
                            </m:e>
                          </m:nary>
                        </m:e>
                      </m:func>
                    </m:oMath>
                  </m:oMathPara>
                </a14:m>
                <a:endParaRPr lang="zh-CN" altLang="en-US" dirty="0"/>
              </a:p>
            </p:txBody>
          </p:sp>
        </mc:Choice>
        <mc:Fallback xmlns="">
          <p:sp>
            <p:nvSpPr>
              <p:cNvPr id="120" name="文本框 119">
                <a:extLst>
                  <a:ext uri="{FF2B5EF4-FFF2-40B4-BE49-F238E27FC236}">
                    <a16:creationId xmlns:a16="http://schemas.microsoft.com/office/drawing/2014/main" id="{A44DC5C0-2125-E9B6-B35A-15612AE14387}"/>
                  </a:ext>
                </a:extLst>
              </p:cNvPr>
              <p:cNvSpPr txBox="1">
                <a:spLocks noRot="1" noChangeAspect="1" noMove="1" noResize="1" noEditPoints="1" noAdjustHandles="1" noChangeArrowheads="1" noChangeShapeType="1" noTextEdit="1"/>
              </p:cNvSpPr>
              <p:nvPr/>
            </p:nvSpPr>
            <p:spPr>
              <a:xfrm>
                <a:off x="3739616" y="5937472"/>
                <a:ext cx="4133567" cy="805349"/>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116">
                <a:extLst>
                  <a:ext uri="{FF2B5EF4-FFF2-40B4-BE49-F238E27FC236}">
                    <a16:creationId xmlns:a16="http://schemas.microsoft.com/office/drawing/2014/main" id="{A11A8932-C592-7A89-23B0-2E3AE445D216}"/>
                  </a:ext>
                </a:extLst>
              </p:cNvPr>
              <p:cNvSpPr txBox="1"/>
              <p:nvPr/>
            </p:nvSpPr>
            <p:spPr>
              <a:xfrm>
                <a:off x="6430097" y="1956084"/>
                <a:ext cx="17419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𝑊</m:t>
                      </m:r>
                      <m:r>
                        <a:rPr lang="en-US" altLang="zh-CN" b="0" i="1" smtClean="0">
                          <a:latin typeface="Cambria Math" panose="02040503050406030204" pitchFamily="18" charset="0"/>
                        </a:rPr>
                        <m:t>= </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𝐺</m:t>
                          </m:r>
                        </m:e>
                        <m:sub>
                          <m:r>
                            <a:rPr lang="en-US" altLang="zh-CN" b="0" i="1" smtClean="0">
                              <a:latin typeface="Cambria Math" panose="02040503050406030204" pitchFamily="18" charset="0"/>
                            </a:rPr>
                            <m:t>𝑚</m:t>
                          </m:r>
                        </m:sub>
                      </m:sSub>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1</m:t>
                          </m:r>
                        </m:sub>
                      </m:sSub>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𝐻𝑀</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 </m:t>
                      </m:r>
                    </m:oMath>
                  </m:oMathPara>
                </a14:m>
                <a:endParaRPr lang="zh-CN" altLang="en-US" dirty="0"/>
              </a:p>
            </p:txBody>
          </p:sp>
        </mc:Choice>
        <mc:Fallback xmlns="">
          <p:sp>
            <p:nvSpPr>
              <p:cNvPr id="117" name="文本框 116">
                <a:extLst>
                  <a:ext uri="{FF2B5EF4-FFF2-40B4-BE49-F238E27FC236}">
                    <a16:creationId xmlns:a16="http://schemas.microsoft.com/office/drawing/2014/main" id="{A11A8932-C592-7A89-23B0-2E3AE445D216}"/>
                  </a:ext>
                </a:extLst>
              </p:cNvPr>
              <p:cNvSpPr txBox="1">
                <a:spLocks noRot="1" noChangeAspect="1" noMove="1" noResize="1" noEditPoints="1" noAdjustHandles="1" noChangeArrowheads="1" noChangeShapeType="1" noTextEdit="1"/>
              </p:cNvSpPr>
              <p:nvPr/>
            </p:nvSpPr>
            <p:spPr>
              <a:xfrm>
                <a:off x="6430097" y="1956084"/>
                <a:ext cx="1741951" cy="276999"/>
              </a:xfrm>
              <a:prstGeom prst="rect">
                <a:avLst/>
              </a:prstGeom>
              <a:blipFill>
                <a:blip r:embed="rId4"/>
                <a:stretch>
                  <a:fillRect l="-2797" b="-15556"/>
                </a:stretch>
              </a:blipFill>
            </p:spPr>
            <p:txBody>
              <a:bodyPr/>
              <a:lstStyle/>
              <a:p>
                <a:r>
                  <a:rPr lang="zh-CN" altLang="en-US">
                    <a:noFill/>
                  </a:rPr>
                  <a:t> </a:t>
                </a:r>
              </a:p>
            </p:txBody>
          </p:sp>
        </mc:Fallback>
      </mc:AlternateContent>
      <p:sp>
        <p:nvSpPr>
          <p:cNvPr id="233" name="文本框 232">
            <a:extLst>
              <a:ext uri="{FF2B5EF4-FFF2-40B4-BE49-F238E27FC236}">
                <a16:creationId xmlns:a16="http://schemas.microsoft.com/office/drawing/2014/main" id="{A488A10D-26DD-44B0-4B23-4261044C5A4D}"/>
              </a:ext>
            </a:extLst>
          </p:cNvPr>
          <p:cNvSpPr txBox="1"/>
          <p:nvPr/>
        </p:nvSpPr>
        <p:spPr>
          <a:xfrm>
            <a:off x="6364955" y="1465649"/>
            <a:ext cx="5652874"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Element weights radiated out from metasurface 2:</a:t>
            </a:r>
            <a:endParaRPr lang="zh-CN" altLang="en-US" b="1" dirty="0">
              <a:latin typeface="Arial" panose="020B0604020202020204" pitchFamily="34" charset="0"/>
              <a:cs typeface="Arial" panose="020B0604020202020204" pitchFamily="34" charset="0"/>
            </a:endParaRPr>
          </a:p>
        </p:txBody>
      </p:sp>
      <p:sp>
        <p:nvSpPr>
          <p:cNvPr id="234" name="文本框 233">
            <a:extLst>
              <a:ext uri="{FF2B5EF4-FFF2-40B4-BE49-F238E27FC236}">
                <a16:creationId xmlns:a16="http://schemas.microsoft.com/office/drawing/2014/main" id="{269A0638-E84C-A72B-B85C-DA44A8FCC630}"/>
              </a:ext>
            </a:extLst>
          </p:cNvPr>
          <p:cNvSpPr txBox="1"/>
          <p:nvPr/>
        </p:nvSpPr>
        <p:spPr>
          <a:xfrm>
            <a:off x="6405680" y="2640800"/>
            <a:ext cx="6181938"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Radiation pattern radiated out from metasurface 2:</a:t>
            </a:r>
            <a:endParaRPr lang="zh-CN"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6" name="文本框 235">
                <a:extLst>
                  <a:ext uri="{FF2B5EF4-FFF2-40B4-BE49-F238E27FC236}">
                    <a16:creationId xmlns:a16="http://schemas.microsoft.com/office/drawing/2014/main" id="{9645CB16-8A3D-1632-B482-309AB7DDEDC3}"/>
                  </a:ext>
                </a:extLst>
              </p:cNvPr>
              <p:cNvSpPr txBox="1"/>
              <p:nvPr/>
            </p:nvSpPr>
            <p:spPr>
              <a:xfrm>
                <a:off x="6003275" y="3025563"/>
                <a:ext cx="4275529" cy="66909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cs typeface="Times New Roman" panose="02020603050405020304" pitchFamily="18" charset="0"/>
                        </a:rPr>
                        <m:t>𝑃</m:t>
                      </m:r>
                      <m:d>
                        <m:dPr>
                          <m:ctrlPr>
                            <a:rPr lang="en-US" altLang="zh-CN" sz="1800" i="1" smtClean="0">
                              <a:latin typeface="Cambria Math" panose="02040503050406030204" pitchFamily="18" charset="0"/>
                              <a:cs typeface="Times New Roman" panose="02020603050405020304" pitchFamily="18" charset="0"/>
                            </a:rPr>
                          </m:ctrlPr>
                        </m:dPr>
                        <m:e>
                          <m:r>
                            <a:rPr lang="zh-CN" altLang="en-US" b="0" i="1">
                              <a:latin typeface="Cambria Math" panose="02040503050406030204" pitchFamily="18" charset="0"/>
                              <a:cs typeface="Times New Roman" panose="02020603050405020304" pitchFamily="18" charset="0"/>
                            </a:rPr>
                            <m:t>𝛼</m:t>
                          </m:r>
                          <m:r>
                            <a:rPr lang="en-US" altLang="zh-CN" b="0" i="1">
                              <a:latin typeface="Cambria Math" panose="02040503050406030204" pitchFamily="18" charset="0"/>
                              <a:cs typeface="Times New Roman" panose="02020603050405020304" pitchFamily="18" charset="0"/>
                            </a:rPr>
                            <m:t>, </m:t>
                          </m:r>
                          <m:r>
                            <a:rPr lang="zh-CN" altLang="en-US" b="0" i="1">
                              <a:latin typeface="Cambria Math" panose="02040503050406030204" pitchFamily="18" charset="0"/>
                              <a:cs typeface="Times New Roman" panose="02020603050405020304" pitchFamily="18" charset="0"/>
                            </a:rPr>
                            <m:t>𝛽</m:t>
                          </m:r>
                          <m:r>
                            <a:rPr lang="en-US" altLang="zh-CN" b="0" i="1">
                              <a:latin typeface="Cambria Math" panose="02040503050406030204" pitchFamily="18" charset="0"/>
                              <a:cs typeface="Times New Roman" panose="02020603050405020304" pitchFamily="18" charset="0"/>
                            </a:rPr>
                            <m:t>,</m:t>
                          </m:r>
                          <m:r>
                            <a:rPr lang="en-US" altLang="zh-CN" b="0" i="1">
                              <a:latin typeface="Cambria Math" panose="02040503050406030204" pitchFamily="18" charset="0"/>
                              <a:cs typeface="Times New Roman" panose="02020603050405020304" pitchFamily="18" charset="0"/>
                            </a:rPr>
                            <m:t>𝑊</m:t>
                          </m:r>
                        </m:e>
                      </m:d>
                      <m:r>
                        <a:rPr lang="en-US" altLang="zh-CN" sz="1800" b="0" i="1" smtClean="0">
                          <a:latin typeface="Cambria Math" panose="02040503050406030204" pitchFamily="18" charset="0"/>
                          <a:cs typeface="Times New Roman" panose="02020603050405020304" pitchFamily="18" charset="0"/>
                        </a:rPr>
                        <m:t>= </m:t>
                      </m:r>
                      <m:f>
                        <m:fPr>
                          <m:ctrlPr>
                            <a:rPr lang="en-US" altLang="zh-CN" sz="1800" i="1" smtClean="0">
                              <a:latin typeface="Cambria Math" panose="02040503050406030204" pitchFamily="18" charset="0"/>
                              <a:cs typeface="Times New Roman" panose="02020603050405020304" pitchFamily="18" charset="0"/>
                            </a:rPr>
                          </m:ctrlPr>
                        </m:fPr>
                        <m:num>
                          <m:r>
                            <a:rPr lang="en-US" altLang="zh-CN" b="0" i="1">
                              <a:latin typeface="Cambria Math" panose="02040503050406030204" pitchFamily="18" charset="0"/>
                              <a:cs typeface="Times New Roman" panose="02020603050405020304" pitchFamily="18" charset="0"/>
                            </a:rPr>
                            <m:t>𝐴𝐹</m:t>
                          </m:r>
                          <m:r>
                            <a:rPr lang="en-US" altLang="zh-CN" b="0" i="1">
                              <a:latin typeface="Cambria Math" panose="02040503050406030204" pitchFamily="18" charset="0"/>
                              <a:cs typeface="Times New Roman" panose="02020603050405020304" pitchFamily="18" charset="0"/>
                            </a:rPr>
                            <m:t>(</m:t>
                          </m:r>
                          <m:r>
                            <a:rPr lang="zh-CN" altLang="en-US" b="0" i="1">
                              <a:latin typeface="Cambria Math" panose="02040503050406030204" pitchFamily="18" charset="0"/>
                              <a:cs typeface="Times New Roman" panose="02020603050405020304" pitchFamily="18" charset="0"/>
                            </a:rPr>
                            <m:t>𝛼</m:t>
                          </m:r>
                          <m:r>
                            <a:rPr lang="en-US" altLang="zh-CN" b="0" i="1">
                              <a:latin typeface="Cambria Math" panose="02040503050406030204" pitchFamily="18" charset="0"/>
                              <a:cs typeface="Times New Roman" panose="02020603050405020304" pitchFamily="18" charset="0"/>
                            </a:rPr>
                            <m:t>, </m:t>
                          </m:r>
                          <m:r>
                            <a:rPr lang="zh-CN" altLang="en-US" b="0" i="1">
                              <a:latin typeface="Cambria Math" panose="02040503050406030204" pitchFamily="18" charset="0"/>
                              <a:cs typeface="Times New Roman" panose="02020603050405020304" pitchFamily="18" charset="0"/>
                            </a:rPr>
                            <m:t>𝛽</m:t>
                          </m:r>
                          <m:r>
                            <a:rPr lang="en-US" altLang="zh-CN" b="0" i="1">
                              <a:latin typeface="Cambria Math" panose="02040503050406030204" pitchFamily="18" charset="0"/>
                              <a:cs typeface="Times New Roman" panose="02020603050405020304" pitchFamily="18" charset="0"/>
                            </a:rPr>
                            <m:t>,</m:t>
                          </m:r>
                          <m:r>
                            <a:rPr lang="en-US" altLang="zh-CN" b="0" i="1">
                              <a:latin typeface="Cambria Math" panose="02040503050406030204" pitchFamily="18" charset="0"/>
                              <a:cs typeface="Times New Roman" panose="02020603050405020304" pitchFamily="18" charset="0"/>
                            </a:rPr>
                            <m:t>𝑊</m:t>
                          </m:r>
                          <m:r>
                            <a:rPr lang="en-US" altLang="zh-CN" b="0" i="1">
                              <a:latin typeface="Cambria Math" panose="02040503050406030204" pitchFamily="18" charset="0"/>
                              <a:cs typeface="Times New Roman" panose="02020603050405020304" pitchFamily="18" charset="0"/>
                            </a:rPr>
                            <m:t>)</m:t>
                          </m:r>
                        </m:num>
                        <m:den>
                          <m:r>
                            <a:rPr lang="en-US" altLang="zh-CN" b="0" i="1">
                              <a:latin typeface="Cambria Math" panose="02040503050406030204" pitchFamily="18" charset="0"/>
                              <a:cs typeface="Times New Roman" panose="02020603050405020304" pitchFamily="18" charset="0"/>
                            </a:rPr>
                            <m:t>𝑚𝑎𝑥</m:t>
                          </m:r>
                          <m:r>
                            <a:rPr lang="en-US" altLang="zh-CN" b="0" i="1">
                              <a:latin typeface="Cambria Math" panose="02040503050406030204" pitchFamily="18" charset="0"/>
                              <a:cs typeface="Times New Roman" panose="02020603050405020304" pitchFamily="18" charset="0"/>
                            </a:rPr>
                            <m:t>(</m:t>
                          </m:r>
                          <m:r>
                            <a:rPr lang="en-US" altLang="zh-CN" b="0" i="1">
                              <a:latin typeface="Cambria Math" panose="02040503050406030204" pitchFamily="18" charset="0"/>
                              <a:cs typeface="Times New Roman" panose="02020603050405020304" pitchFamily="18" charset="0"/>
                            </a:rPr>
                            <m:t>𝐴𝐹</m:t>
                          </m:r>
                          <m:r>
                            <a:rPr lang="en-US" altLang="zh-CN" b="0" i="1">
                              <a:latin typeface="Cambria Math" panose="02040503050406030204" pitchFamily="18" charset="0"/>
                              <a:cs typeface="Times New Roman" panose="02020603050405020304" pitchFamily="18" charset="0"/>
                            </a:rPr>
                            <m:t>(</m:t>
                          </m:r>
                          <m:r>
                            <a:rPr lang="zh-CN" altLang="en-US" b="0" i="1">
                              <a:latin typeface="Cambria Math" panose="02040503050406030204" pitchFamily="18" charset="0"/>
                              <a:cs typeface="Times New Roman" panose="02020603050405020304" pitchFamily="18" charset="0"/>
                            </a:rPr>
                            <m:t>𝛼</m:t>
                          </m:r>
                          <m:r>
                            <a:rPr lang="en-US" altLang="zh-CN" b="0" i="1">
                              <a:latin typeface="Cambria Math" panose="02040503050406030204" pitchFamily="18" charset="0"/>
                              <a:cs typeface="Times New Roman" panose="02020603050405020304" pitchFamily="18" charset="0"/>
                            </a:rPr>
                            <m:t>, </m:t>
                          </m:r>
                          <m:r>
                            <a:rPr lang="zh-CN" altLang="en-US" b="0" i="1">
                              <a:latin typeface="Cambria Math" panose="02040503050406030204" pitchFamily="18" charset="0"/>
                              <a:cs typeface="Times New Roman" panose="02020603050405020304" pitchFamily="18" charset="0"/>
                            </a:rPr>
                            <m:t>𝛽</m:t>
                          </m:r>
                          <m:r>
                            <a:rPr lang="en-US" altLang="zh-CN" b="0" i="1">
                              <a:latin typeface="Cambria Math" panose="02040503050406030204" pitchFamily="18" charset="0"/>
                              <a:cs typeface="Times New Roman" panose="02020603050405020304" pitchFamily="18" charset="0"/>
                            </a:rPr>
                            <m:t>,</m:t>
                          </m:r>
                          <m:r>
                            <a:rPr lang="en-US" altLang="zh-CN" b="0" i="1">
                              <a:latin typeface="Cambria Math" panose="02040503050406030204" pitchFamily="18" charset="0"/>
                              <a:cs typeface="Times New Roman" panose="02020603050405020304" pitchFamily="18" charset="0"/>
                            </a:rPr>
                            <m:t>𝑊</m:t>
                          </m:r>
                          <m:r>
                            <a:rPr lang="en-US" altLang="zh-CN" b="0" i="1">
                              <a:latin typeface="Cambria Math" panose="02040503050406030204" pitchFamily="18" charset="0"/>
                              <a:cs typeface="Times New Roman" panose="02020603050405020304" pitchFamily="18" charset="0"/>
                            </a:rPr>
                            <m:t>))</m:t>
                          </m:r>
                        </m:den>
                      </m:f>
                    </m:oMath>
                  </m:oMathPara>
                </a14:m>
                <a:endParaRPr lang="zh-CN" altLang="en-US" sz="1800" dirty="0">
                  <a:latin typeface="Times New Roman" panose="02020603050405020304" pitchFamily="18" charset="0"/>
                  <a:cs typeface="Times New Roman" panose="02020603050405020304" pitchFamily="18" charset="0"/>
                </a:endParaRPr>
              </a:p>
            </p:txBody>
          </p:sp>
        </mc:Choice>
        <mc:Fallback xmlns="">
          <p:sp>
            <p:nvSpPr>
              <p:cNvPr id="236" name="文本框 235">
                <a:extLst>
                  <a:ext uri="{FF2B5EF4-FFF2-40B4-BE49-F238E27FC236}">
                    <a16:creationId xmlns:a16="http://schemas.microsoft.com/office/drawing/2014/main" id="{9645CB16-8A3D-1632-B482-309AB7DDEDC3}"/>
                  </a:ext>
                </a:extLst>
              </p:cNvPr>
              <p:cNvSpPr txBox="1">
                <a:spLocks noRot="1" noChangeAspect="1" noMove="1" noResize="1" noEditPoints="1" noAdjustHandles="1" noChangeArrowheads="1" noChangeShapeType="1" noTextEdit="1"/>
              </p:cNvSpPr>
              <p:nvPr/>
            </p:nvSpPr>
            <p:spPr>
              <a:xfrm>
                <a:off x="6003275" y="3025563"/>
                <a:ext cx="4275529" cy="669094"/>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4" name="文本框 243">
                <a:extLst>
                  <a:ext uri="{FF2B5EF4-FFF2-40B4-BE49-F238E27FC236}">
                    <a16:creationId xmlns:a16="http://schemas.microsoft.com/office/drawing/2014/main" id="{BFE52841-E9DC-6A1C-250E-B089FE5BD3B6}"/>
                  </a:ext>
                </a:extLst>
              </p:cNvPr>
              <p:cNvSpPr txBox="1"/>
              <p:nvPr/>
            </p:nvSpPr>
            <p:spPr>
              <a:xfrm>
                <a:off x="736767" y="5286342"/>
                <a:ext cx="10892202" cy="677108"/>
              </a:xfrm>
              <a:prstGeom prst="rect">
                <a:avLst/>
              </a:prstGeom>
              <a:noFill/>
            </p:spPr>
            <p:txBody>
              <a:bodyPr wrap="square" rtlCol="0">
                <a:spAutoFit/>
              </a:bodyPr>
              <a:lstStyle/>
              <a:p>
                <a:r>
                  <a:rPr lang="en-US" altLang="zh-CN" sz="2000" b="1" dirty="0">
                    <a:highlight>
                      <a:srgbClr val="FFFF00"/>
                    </a:highlight>
                    <a:latin typeface="Arial" panose="020B0604020202020204" pitchFamily="34" charset="0"/>
                    <a:cs typeface="Arial" panose="020B0604020202020204" pitchFamily="34" charset="0"/>
                  </a:rPr>
                  <a:t>Optimization Problem: </a:t>
                </a:r>
                <a:r>
                  <a:rPr lang="en-US" altLang="zh-CN" b="1" dirty="0">
                    <a:latin typeface="Arial" panose="020B0604020202020204" pitchFamily="34" charset="0"/>
                    <a:cs typeface="Arial" panose="020B0604020202020204" pitchFamily="34" charset="0"/>
                  </a:rPr>
                  <a:t>for all GNSS satellite signals, we determine the optimal </a:t>
                </a:r>
                <a14:m>
                  <m:oMath xmlns:m="http://schemas.openxmlformats.org/officeDocument/2006/math">
                    <m:sSub>
                      <m:sSubPr>
                        <m:ctrlPr>
                          <a:rPr lang="en-US" altLang="zh-CN" sz="1800" b="1" i="1" smtClean="0">
                            <a:latin typeface="Cambria Math" panose="02040503050406030204" pitchFamily="18" charset="0"/>
                            <a:cs typeface="Times New Roman" panose="02020603050405020304" pitchFamily="18" charset="0"/>
                          </a:rPr>
                        </m:ctrlPr>
                      </m:sSubPr>
                      <m:e>
                        <m:r>
                          <a:rPr lang="en-US" altLang="zh-CN" sz="1800" b="1" i="1" smtClean="0">
                            <a:latin typeface="Cambria Math" panose="02040503050406030204" pitchFamily="18" charset="0"/>
                            <a:cs typeface="Times New Roman" panose="02020603050405020304" pitchFamily="18" charset="0"/>
                          </a:rPr>
                          <m:t>𝑴</m:t>
                        </m:r>
                      </m:e>
                      <m:sub>
                        <m:r>
                          <a:rPr lang="en-US" altLang="zh-CN" sz="1800" b="1" i="1" smtClean="0">
                            <a:latin typeface="Cambria Math" panose="02040503050406030204" pitchFamily="18" charset="0"/>
                            <a:cs typeface="Times New Roman" panose="02020603050405020304" pitchFamily="18" charset="0"/>
                          </a:rPr>
                          <m:t>𝟏</m:t>
                        </m:r>
                      </m:sub>
                    </m:sSub>
                  </m:oMath>
                </a14:m>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and </a:t>
                </a:r>
                <a14:m>
                  <m:oMath xmlns:m="http://schemas.openxmlformats.org/officeDocument/2006/math">
                    <m:sSub>
                      <m:sSubPr>
                        <m:ctrlPr>
                          <a:rPr lang="en-US" altLang="zh-CN" b="1" i="1">
                            <a:latin typeface="Cambria Math" panose="02040503050406030204" pitchFamily="18" charset="0"/>
                            <a:cs typeface="Times New Roman" panose="02020603050405020304" pitchFamily="18" charset="0"/>
                          </a:rPr>
                        </m:ctrlPr>
                      </m:sSubPr>
                      <m:e>
                        <m:r>
                          <a:rPr lang="en-US" altLang="zh-CN" b="1" i="1">
                            <a:latin typeface="Cambria Math" panose="02040503050406030204" pitchFamily="18" charset="0"/>
                            <a:cs typeface="Times New Roman" panose="02020603050405020304" pitchFamily="18" charset="0"/>
                          </a:rPr>
                          <m:t>𝑴</m:t>
                        </m:r>
                      </m:e>
                      <m:sub>
                        <m:r>
                          <a:rPr lang="en-US" altLang="zh-CN" b="1" i="1">
                            <a:latin typeface="Cambria Math" panose="02040503050406030204" pitchFamily="18" charset="0"/>
                            <a:cs typeface="Times New Roman" panose="02020603050405020304" pitchFamily="18" charset="0"/>
                          </a:rPr>
                          <m:t>𝟐</m:t>
                        </m:r>
                      </m:sub>
                    </m:sSub>
                  </m:oMath>
                </a14:m>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to make the radiation patterns from the </a:t>
                </a:r>
                <a:r>
                  <a:rPr lang="en-US" altLang="zh-CN" b="1" dirty="0" err="1">
                    <a:latin typeface="Arial" panose="020B0604020202020204" pitchFamily="34" charset="0"/>
                    <a:cs typeface="Arial" panose="020B0604020202020204" pitchFamily="34" charset="0"/>
                  </a:rPr>
                  <a:t>metasurfaces</a:t>
                </a:r>
                <a:r>
                  <a:rPr lang="en-US" altLang="zh-CN" b="1" dirty="0">
                    <a:latin typeface="Arial" panose="020B0604020202020204" pitchFamily="34" charset="0"/>
                    <a:cs typeface="Arial" panose="020B0604020202020204" pitchFamily="34" charset="0"/>
                  </a:rPr>
                  <a:t> close to the target radiation pattern.</a:t>
                </a:r>
                <a:endParaRPr lang="zh-CN" altLang="en-US" b="1" dirty="0">
                  <a:latin typeface="Arial" panose="020B0604020202020204" pitchFamily="34" charset="0"/>
                  <a:cs typeface="Arial" panose="020B0604020202020204" pitchFamily="34" charset="0"/>
                </a:endParaRPr>
              </a:p>
            </p:txBody>
          </p:sp>
        </mc:Choice>
        <mc:Fallback xmlns="">
          <p:sp>
            <p:nvSpPr>
              <p:cNvPr id="244" name="文本框 243">
                <a:extLst>
                  <a:ext uri="{FF2B5EF4-FFF2-40B4-BE49-F238E27FC236}">
                    <a16:creationId xmlns:a16="http://schemas.microsoft.com/office/drawing/2014/main" id="{BFE52841-E9DC-6A1C-250E-B089FE5BD3B6}"/>
                  </a:ext>
                </a:extLst>
              </p:cNvPr>
              <p:cNvSpPr txBox="1">
                <a:spLocks noRot="1" noChangeAspect="1" noMove="1" noResize="1" noEditPoints="1" noAdjustHandles="1" noChangeArrowheads="1" noChangeShapeType="1" noTextEdit="1"/>
              </p:cNvSpPr>
              <p:nvPr/>
            </p:nvSpPr>
            <p:spPr>
              <a:xfrm>
                <a:off x="736767" y="5286342"/>
                <a:ext cx="10892202" cy="677108"/>
              </a:xfrm>
              <a:prstGeom prst="rect">
                <a:avLst/>
              </a:prstGeom>
              <a:blipFill>
                <a:blip r:embed="rId6"/>
                <a:stretch>
                  <a:fillRect l="-616" t="-3604" b="-13514"/>
                </a:stretch>
              </a:blipFill>
            </p:spPr>
            <p:txBody>
              <a:bodyPr/>
              <a:lstStyle/>
              <a:p>
                <a:r>
                  <a:rPr lang="zh-CN" altLang="en-US">
                    <a:noFill/>
                  </a:rPr>
                  <a:t> </a:t>
                </a:r>
              </a:p>
            </p:txBody>
          </p:sp>
        </mc:Fallback>
      </mc:AlternateContent>
      <p:pic>
        <p:nvPicPr>
          <p:cNvPr id="248" name="图片 247">
            <a:extLst>
              <a:ext uri="{FF2B5EF4-FFF2-40B4-BE49-F238E27FC236}">
                <a16:creationId xmlns:a16="http://schemas.microsoft.com/office/drawing/2014/main" id="{52B56BA4-0C8A-CD1B-4857-6DCE3029C598}"/>
              </a:ext>
            </a:extLst>
          </p:cNvPr>
          <p:cNvPicPr>
            <a:picLocks noChangeAspect="1"/>
          </p:cNvPicPr>
          <p:nvPr/>
        </p:nvPicPr>
        <p:blipFill>
          <a:blip r:embed="rId7"/>
          <a:stretch>
            <a:fillRect/>
          </a:stretch>
        </p:blipFill>
        <p:spPr>
          <a:xfrm>
            <a:off x="17909" y="914400"/>
            <a:ext cx="5566171" cy="3948696"/>
          </a:xfrm>
          <a:prstGeom prst="rect">
            <a:avLst/>
          </a:prstGeom>
        </p:spPr>
      </p:pic>
      <p:pic>
        <p:nvPicPr>
          <p:cNvPr id="250" name="图片 249">
            <a:extLst>
              <a:ext uri="{FF2B5EF4-FFF2-40B4-BE49-F238E27FC236}">
                <a16:creationId xmlns:a16="http://schemas.microsoft.com/office/drawing/2014/main" id="{3E2EC53D-B694-61BA-DBE6-B18F62029062}"/>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7201178" y="3812605"/>
            <a:ext cx="4996386" cy="669094"/>
          </a:xfrm>
          <a:prstGeom prst="rect">
            <a:avLst/>
          </a:prstGeom>
        </p:spPr>
      </p:pic>
      <p:sp>
        <p:nvSpPr>
          <p:cNvPr id="251" name="文本框 250">
            <a:extLst>
              <a:ext uri="{FF2B5EF4-FFF2-40B4-BE49-F238E27FC236}">
                <a16:creationId xmlns:a16="http://schemas.microsoft.com/office/drawing/2014/main" id="{EF935D8B-96E5-90FF-0EC5-3D26EFBF513D}"/>
              </a:ext>
            </a:extLst>
          </p:cNvPr>
          <p:cNvSpPr txBox="1"/>
          <p:nvPr/>
        </p:nvSpPr>
        <p:spPr>
          <a:xfrm>
            <a:off x="6418282" y="3948398"/>
            <a:ext cx="976747"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where</a:t>
            </a:r>
            <a:endParaRPr lang="zh-CN"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163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F7BB979-452B-3DE9-84D9-C2D3C7E1A695}"/>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Optimized metasurface design</a:t>
            </a:r>
          </a:p>
        </p:txBody>
      </p:sp>
      <p:grpSp>
        <p:nvGrpSpPr>
          <p:cNvPr id="20" name="组合 19">
            <a:extLst>
              <a:ext uri="{FF2B5EF4-FFF2-40B4-BE49-F238E27FC236}">
                <a16:creationId xmlns:a16="http://schemas.microsoft.com/office/drawing/2014/main" id="{44491B42-F9A1-C46C-06D5-3B4054F0D3A6}"/>
              </a:ext>
            </a:extLst>
          </p:cNvPr>
          <p:cNvGrpSpPr/>
          <p:nvPr/>
        </p:nvGrpSpPr>
        <p:grpSpPr>
          <a:xfrm>
            <a:off x="4720060" y="2751190"/>
            <a:ext cx="1113750" cy="3062999"/>
            <a:chOff x="2955546" y="834571"/>
            <a:chExt cx="1448701" cy="3984171"/>
          </a:xfrm>
        </p:grpSpPr>
        <p:sp>
          <p:nvSpPr>
            <p:cNvPr id="21" name="立方体 20">
              <a:extLst>
                <a:ext uri="{FF2B5EF4-FFF2-40B4-BE49-F238E27FC236}">
                  <a16:creationId xmlns:a16="http://schemas.microsoft.com/office/drawing/2014/main" id="{04E1B180-7813-1BF1-4043-9B13FCDA3BFE}"/>
                </a:ext>
              </a:extLst>
            </p:cNvPr>
            <p:cNvSpPr/>
            <p:nvPr/>
          </p:nvSpPr>
          <p:spPr>
            <a:xfrm>
              <a:off x="2960913" y="834571"/>
              <a:ext cx="1436915" cy="3984171"/>
            </a:xfrm>
            <a:prstGeom prst="cube">
              <a:avLst>
                <a:gd name="adj" fmla="val 84090"/>
              </a:avLst>
            </a:prstGeom>
            <a:solidFill>
              <a:schemeClr val="accent2">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22" name="直接连接符 21">
              <a:extLst>
                <a:ext uri="{FF2B5EF4-FFF2-40B4-BE49-F238E27FC236}">
                  <a16:creationId xmlns:a16="http://schemas.microsoft.com/office/drawing/2014/main" id="{1D869EAA-DBE2-EB8E-CF89-53E385F4B456}"/>
                </a:ext>
              </a:extLst>
            </p:cNvPr>
            <p:cNvCxnSpPr>
              <a:cxnSpLocks/>
            </p:cNvCxnSpPr>
            <p:nvPr/>
          </p:nvCxnSpPr>
          <p:spPr>
            <a:xfrm flipV="1">
              <a:off x="3193840" y="834571"/>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直接连接符 22">
              <a:extLst>
                <a:ext uri="{FF2B5EF4-FFF2-40B4-BE49-F238E27FC236}">
                  <a16:creationId xmlns:a16="http://schemas.microsoft.com/office/drawing/2014/main" id="{84EE7153-972D-1E31-B13B-9042E37B5D10}"/>
                </a:ext>
              </a:extLst>
            </p:cNvPr>
            <p:cNvCxnSpPr>
              <a:cxnSpLocks/>
            </p:cNvCxnSpPr>
            <p:nvPr/>
          </p:nvCxnSpPr>
          <p:spPr>
            <a:xfrm flipV="1">
              <a:off x="3193840" y="1112158"/>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直接连接符 23">
              <a:extLst>
                <a:ext uri="{FF2B5EF4-FFF2-40B4-BE49-F238E27FC236}">
                  <a16:creationId xmlns:a16="http://schemas.microsoft.com/office/drawing/2014/main" id="{B534A1B2-4DF1-D844-8BD3-337D0B157B69}"/>
                </a:ext>
              </a:extLst>
            </p:cNvPr>
            <p:cNvCxnSpPr>
              <a:cxnSpLocks/>
            </p:cNvCxnSpPr>
            <p:nvPr/>
          </p:nvCxnSpPr>
          <p:spPr>
            <a:xfrm flipV="1">
              <a:off x="3193840" y="1389745"/>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直接连接符 24">
              <a:extLst>
                <a:ext uri="{FF2B5EF4-FFF2-40B4-BE49-F238E27FC236}">
                  <a16:creationId xmlns:a16="http://schemas.microsoft.com/office/drawing/2014/main" id="{6A29F096-E644-EE58-3B20-580FD3EA2816}"/>
                </a:ext>
              </a:extLst>
            </p:cNvPr>
            <p:cNvCxnSpPr>
              <a:cxnSpLocks/>
            </p:cNvCxnSpPr>
            <p:nvPr/>
          </p:nvCxnSpPr>
          <p:spPr>
            <a:xfrm flipV="1">
              <a:off x="3193840" y="1667332"/>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接连接符 25">
              <a:extLst>
                <a:ext uri="{FF2B5EF4-FFF2-40B4-BE49-F238E27FC236}">
                  <a16:creationId xmlns:a16="http://schemas.microsoft.com/office/drawing/2014/main" id="{E222DC3C-F572-4A97-3BDE-258BA5C13847}"/>
                </a:ext>
              </a:extLst>
            </p:cNvPr>
            <p:cNvCxnSpPr>
              <a:cxnSpLocks/>
            </p:cNvCxnSpPr>
            <p:nvPr/>
          </p:nvCxnSpPr>
          <p:spPr>
            <a:xfrm flipV="1">
              <a:off x="3195946" y="2500093"/>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接连接符 26">
              <a:extLst>
                <a:ext uri="{FF2B5EF4-FFF2-40B4-BE49-F238E27FC236}">
                  <a16:creationId xmlns:a16="http://schemas.microsoft.com/office/drawing/2014/main" id="{67DDF9AB-C136-0ADA-42E5-898DD49FDDB1}"/>
                </a:ext>
              </a:extLst>
            </p:cNvPr>
            <p:cNvCxnSpPr>
              <a:cxnSpLocks/>
            </p:cNvCxnSpPr>
            <p:nvPr/>
          </p:nvCxnSpPr>
          <p:spPr>
            <a:xfrm flipV="1">
              <a:off x="3193840" y="1944919"/>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接连接符 27">
              <a:extLst>
                <a:ext uri="{FF2B5EF4-FFF2-40B4-BE49-F238E27FC236}">
                  <a16:creationId xmlns:a16="http://schemas.microsoft.com/office/drawing/2014/main" id="{E304BFCE-8269-BB76-5111-7AC92FA69E39}"/>
                </a:ext>
              </a:extLst>
            </p:cNvPr>
            <p:cNvCxnSpPr>
              <a:cxnSpLocks/>
            </p:cNvCxnSpPr>
            <p:nvPr/>
          </p:nvCxnSpPr>
          <p:spPr>
            <a:xfrm flipV="1">
              <a:off x="3194893" y="2222506"/>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接连接符 28">
              <a:extLst>
                <a:ext uri="{FF2B5EF4-FFF2-40B4-BE49-F238E27FC236}">
                  <a16:creationId xmlns:a16="http://schemas.microsoft.com/office/drawing/2014/main" id="{C4A2B09A-E7DF-D24D-2E79-772B57E90303}"/>
                </a:ext>
              </a:extLst>
            </p:cNvPr>
            <p:cNvCxnSpPr>
              <a:cxnSpLocks/>
            </p:cNvCxnSpPr>
            <p:nvPr/>
          </p:nvCxnSpPr>
          <p:spPr>
            <a:xfrm flipV="1">
              <a:off x="3189527" y="2777680"/>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直接连接符 29">
              <a:extLst>
                <a:ext uri="{FF2B5EF4-FFF2-40B4-BE49-F238E27FC236}">
                  <a16:creationId xmlns:a16="http://schemas.microsoft.com/office/drawing/2014/main" id="{73720C9F-7245-E70E-8E27-B8F19C7B58AE}"/>
                </a:ext>
              </a:extLst>
            </p:cNvPr>
            <p:cNvCxnSpPr>
              <a:cxnSpLocks/>
            </p:cNvCxnSpPr>
            <p:nvPr/>
          </p:nvCxnSpPr>
          <p:spPr>
            <a:xfrm flipV="1">
              <a:off x="3183108" y="3055267"/>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直接连接符 30">
              <a:extLst>
                <a:ext uri="{FF2B5EF4-FFF2-40B4-BE49-F238E27FC236}">
                  <a16:creationId xmlns:a16="http://schemas.microsoft.com/office/drawing/2014/main" id="{C8D60493-AD4C-5FC4-76BA-4A0DFE3DDE5D}"/>
                </a:ext>
              </a:extLst>
            </p:cNvPr>
            <p:cNvCxnSpPr>
              <a:cxnSpLocks/>
            </p:cNvCxnSpPr>
            <p:nvPr/>
          </p:nvCxnSpPr>
          <p:spPr>
            <a:xfrm flipV="1">
              <a:off x="3183107" y="3332854"/>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直接连接符 31">
              <a:extLst>
                <a:ext uri="{FF2B5EF4-FFF2-40B4-BE49-F238E27FC236}">
                  <a16:creationId xmlns:a16="http://schemas.microsoft.com/office/drawing/2014/main" id="{DDA93F8C-E5B0-E2CC-A07E-CE31E32B2A01}"/>
                </a:ext>
              </a:extLst>
            </p:cNvPr>
            <p:cNvCxnSpPr>
              <a:cxnSpLocks/>
            </p:cNvCxnSpPr>
            <p:nvPr/>
          </p:nvCxnSpPr>
          <p:spPr>
            <a:xfrm flipV="1">
              <a:off x="3189527" y="3610440"/>
              <a:ext cx="1208301" cy="12083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直接连接符 32">
              <a:extLst>
                <a:ext uri="{FF2B5EF4-FFF2-40B4-BE49-F238E27FC236}">
                  <a16:creationId xmlns:a16="http://schemas.microsoft.com/office/drawing/2014/main" id="{C400EE6F-7948-320E-7D9B-82A40F9307CF}"/>
                </a:ext>
              </a:extLst>
            </p:cNvPr>
            <p:cNvCxnSpPr>
              <a:cxnSpLocks/>
            </p:cNvCxnSpPr>
            <p:nvPr/>
          </p:nvCxnSpPr>
          <p:spPr>
            <a:xfrm flipV="1">
              <a:off x="3189527" y="2041065"/>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直接连接符 33">
              <a:extLst>
                <a:ext uri="{FF2B5EF4-FFF2-40B4-BE49-F238E27FC236}">
                  <a16:creationId xmlns:a16="http://schemas.microsoft.com/office/drawing/2014/main" id="{A0DDACE6-238F-E3B2-67B9-E0B42B4F8511}"/>
                </a:ext>
              </a:extLst>
            </p:cNvPr>
            <p:cNvCxnSpPr>
              <a:cxnSpLocks/>
            </p:cNvCxnSpPr>
            <p:nvPr/>
          </p:nvCxnSpPr>
          <p:spPr>
            <a:xfrm flipV="1">
              <a:off x="3337573" y="1901728"/>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直接连接符 34">
              <a:extLst>
                <a:ext uri="{FF2B5EF4-FFF2-40B4-BE49-F238E27FC236}">
                  <a16:creationId xmlns:a16="http://schemas.microsoft.com/office/drawing/2014/main" id="{2D84FB5F-978E-B62D-4607-2C4471FFB7E6}"/>
                </a:ext>
              </a:extLst>
            </p:cNvPr>
            <p:cNvCxnSpPr>
              <a:cxnSpLocks/>
            </p:cNvCxnSpPr>
            <p:nvPr/>
          </p:nvCxnSpPr>
          <p:spPr>
            <a:xfrm flipV="1">
              <a:off x="3481264" y="1760933"/>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直接连接符 35">
              <a:extLst>
                <a:ext uri="{FF2B5EF4-FFF2-40B4-BE49-F238E27FC236}">
                  <a16:creationId xmlns:a16="http://schemas.microsoft.com/office/drawing/2014/main" id="{B841351D-C544-957E-D2B9-2A4CC4865F38}"/>
                </a:ext>
              </a:extLst>
            </p:cNvPr>
            <p:cNvCxnSpPr>
              <a:cxnSpLocks/>
            </p:cNvCxnSpPr>
            <p:nvPr/>
          </p:nvCxnSpPr>
          <p:spPr>
            <a:xfrm flipV="1">
              <a:off x="4243264" y="989516"/>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接连接符 36">
              <a:extLst>
                <a:ext uri="{FF2B5EF4-FFF2-40B4-BE49-F238E27FC236}">
                  <a16:creationId xmlns:a16="http://schemas.microsoft.com/office/drawing/2014/main" id="{B3C47D45-BF5A-EE3C-5672-22F87616FFA7}"/>
                </a:ext>
              </a:extLst>
            </p:cNvPr>
            <p:cNvCxnSpPr>
              <a:cxnSpLocks/>
            </p:cNvCxnSpPr>
            <p:nvPr/>
          </p:nvCxnSpPr>
          <p:spPr>
            <a:xfrm flipV="1">
              <a:off x="3637293" y="1594018"/>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直接连接符 37">
              <a:extLst>
                <a:ext uri="{FF2B5EF4-FFF2-40B4-BE49-F238E27FC236}">
                  <a16:creationId xmlns:a16="http://schemas.microsoft.com/office/drawing/2014/main" id="{795E661E-F1BB-79D0-7C0A-9B6B85701A34}"/>
                </a:ext>
              </a:extLst>
            </p:cNvPr>
            <p:cNvCxnSpPr>
              <a:cxnSpLocks/>
            </p:cNvCxnSpPr>
            <p:nvPr/>
          </p:nvCxnSpPr>
          <p:spPr>
            <a:xfrm flipV="1">
              <a:off x="3796950" y="1436914"/>
              <a:ext cx="0" cy="2790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直接连接符 38">
              <a:extLst>
                <a:ext uri="{FF2B5EF4-FFF2-40B4-BE49-F238E27FC236}">
                  <a16:creationId xmlns:a16="http://schemas.microsoft.com/office/drawing/2014/main" id="{5BF76CFB-52F0-0DD4-8FC2-B390AE85C0FF}"/>
                </a:ext>
              </a:extLst>
            </p:cNvPr>
            <p:cNvCxnSpPr>
              <a:cxnSpLocks/>
            </p:cNvCxnSpPr>
            <p:nvPr/>
          </p:nvCxnSpPr>
          <p:spPr>
            <a:xfrm flipV="1">
              <a:off x="3938464" y="1278333"/>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直接连接符 39">
              <a:extLst>
                <a:ext uri="{FF2B5EF4-FFF2-40B4-BE49-F238E27FC236}">
                  <a16:creationId xmlns:a16="http://schemas.microsoft.com/office/drawing/2014/main" id="{773CBFF7-45FA-9A03-5608-1BEED5B44BBB}"/>
                </a:ext>
              </a:extLst>
            </p:cNvPr>
            <p:cNvCxnSpPr>
              <a:cxnSpLocks/>
            </p:cNvCxnSpPr>
            <p:nvPr/>
          </p:nvCxnSpPr>
          <p:spPr>
            <a:xfrm flipV="1">
              <a:off x="4090864" y="1143352"/>
              <a:ext cx="0" cy="27758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接连接符 40">
              <a:extLst>
                <a:ext uri="{FF2B5EF4-FFF2-40B4-BE49-F238E27FC236}">
                  <a16:creationId xmlns:a16="http://schemas.microsoft.com/office/drawing/2014/main" id="{ED9ECFAA-618A-A5EE-CC59-CF3B80E34387}"/>
                </a:ext>
              </a:extLst>
            </p:cNvPr>
            <p:cNvCxnSpPr>
              <a:cxnSpLocks/>
            </p:cNvCxnSpPr>
            <p:nvPr/>
          </p:nvCxnSpPr>
          <p:spPr>
            <a:xfrm flipH="1">
              <a:off x="2960913" y="2320460"/>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接连接符 41">
              <a:extLst>
                <a:ext uri="{FF2B5EF4-FFF2-40B4-BE49-F238E27FC236}">
                  <a16:creationId xmlns:a16="http://schemas.microsoft.com/office/drawing/2014/main" id="{1A6412CD-86BC-55FC-0267-4F6569747A6A}"/>
                </a:ext>
              </a:extLst>
            </p:cNvPr>
            <p:cNvCxnSpPr>
              <a:cxnSpLocks/>
            </p:cNvCxnSpPr>
            <p:nvPr/>
          </p:nvCxnSpPr>
          <p:spPr>
            <a:xfrm flipH="1">
              <a:off x="2968385" y="2592593"/>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直接连接符 42">
              <a:extLst>
                <a:ext uri="{FF2B5EF4-FFF2-40B4-BE49-F238E27FC236}">
                  <a16:creationId xmlns:a16="http://schemas.microsoft.com/office/drawing/2014/main" id="{DF08623D-8137-3C41-8A41-4105EE110347}"/>
                </a:ext>
              </a:extLst>
            </p:cNvPr>
            <p:cNvCxnSpPr>
              <a:cxnSpLocks/>
            </p:cNvCxnSpPr>
            <p:nvPr/>
          </p:nvCxnSpPr>
          <p:spPr>
            <a:xfrm flipH="1">
              <a:off x="2968385" y="2871984"/>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接连接符 43">
              <a:extLst>
                <a:ext uri="{FF2B5EF4-FFF2-40B4-BE49-F238E27FC236}">
                  <a16:creationId xmlns:a16="http://schemas.microsoft.com/office/drawing/2014/main" id="{D95E5F66-E608-BCC6-670A-B09A5E16B819}"/>
                </a:ext>
              </a:extLst>
            </p:cNvPr>
            <p:cNvCxnSpPr>
              <a:cxnSpLocks/>
            </p:cNvCxnSpPr>
            <p:nvPr/>
          </p:nvCxnSpPr>
          <p:spPr>
            <a:xfrm flipH="1">
              <a:off x="2968385" y="3153221"/>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接连接符 44">
              <a:extLst>
                <a:ext uri="{FF2B5EF4-FFF2-40B4-BE49-F238E27FC236}">
                  <a16:creationId xmlns:a16="http://schemas.microsoft.com/office/drawing/2014/main" id="{1E436555-7A38-C111-1136-A7BCA826DDA8}"/>
                </a:ext>
              </a:extLst>
            </p:cNvPr>
            <p:cNvCxnSpPr>
              <a:cxnSpLocks/>
            </p:cNvCxnSpPr>
            <p:nvPr/>
          </p:nvCxnSpPr>
          <p:spPr>
            <a:xfrm flipH="1">
              <a:off x="2955546" y="3427178"/>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接连接符 45">
              <a:extLst>
                <a:ext uri="{FF2B5EF4-FFF2-40B4-BE49-F238E27FC236}">
                  <a16:creationId xmlns:a16="http://schemas.microsoft.com/office/drawing/2014/main" id="{AF6BD340-E47D-F6E9-3AD0-7C5BEEA914E5}"/>
                </a:ext>
              </a:extLst>
            </p:cNvPr>
            <p:cNvCxnSpPr>
              <a:cxnSpLocks/>
            </p:cNvCxnSpPr>
            <p:nvPr/>
          </p:nvCxnSpPr>
          <p:spPr>
            <a:xfrm flipH="1">
              <a:off x="2968385" y="3708395"/>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直接连接符 46">
              <a:extLst>
                <a:ext uri="{FF2B5EF4-FFF2-40B4-BE49-F238E27FC236}">
                  <a16:creationId xmlns:a16="http://schemas.microsoft.com/office/drawing/2014/main" id="{2EAAD037-AFFA-A930-3CE2-A8F1CA9C423E}"/>
                </a:ext>
              </a:extLst>
            </p:cNvPr>
            <p:cNvCxnSpPr>
              <a:cxnSpLocks/>
            </p:cNvCxnSpPr>
            <p:nvPr/>
          </p:nvCxnSpPr>
          <p:spPr>
            <a:xfrm flipH="1">
              <a:off x="2961966" y="3985982"/>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接连接符 47">
              <a:extLst>
                <a:ext uri="{FF2B5EF4-FFF2-40B4-BE49-F238E27FC236}">
                  <a16:creationId xmlns:a16="http://schemas.microsoft.com/office/drawing/2014/main" id="{3345FE17-499F-CB15-CC88-EACDCD952E83}"/>
                </a:ext>
              </a:extLst>
            </p:cNvPr>
            <p:cNvCxnSpPr>
              <a:cxnSpLocks/>
            </p:cNvCxnSpPr>
            <p:nvPr/>
          </p:nvCxnSpPr>
          <p:spPr>
            <a:xfrm flipH="1">
              <a:off x="2968385" y="4263569"/>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直接连接符 48">
              <a:extLst>
                <a:ext uri="{FF2B5EF4-FFF2-40B4-BE49-F238E27FC236}">
                  <a16:creationId xmlns:a16="http://schemas.microsoft.com/office/drawing/2014/main" id="{7DA2CFE6-A2F8-B367-8FAB-21C8B1FCE0C6}"/>
                </a:ext>
              </a:extLst>
            </p:cNvPr>
            <p:cNvCxnSpPr>
              <a:cxnSpLocks/>
            </p:cNvCxnSpPr>
            <p:nvPr/>
          </p:nvCxnSpPr>
          <p:spPr>
            <a:xfrm flipH="1">
              <a:off x="2968385" y="4533171"/>
              <a:ext cx="227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直接连接符 49">
              <a:extLst>
                <a:ext uri="{FF2B5EF4-FFF2-40B4-BE49-F238E27FC236}">
                  <a16:creationId xmlns:a16="http://schemas.microsoft.com/office/drawing/2014/main" id="{D48165F1-D840-41F0-53C5-C103408D098B}"/>
                </a:ext>
              </a:extLst>
            </p:cNvPr>
            <p:cNvCxnSpPr>
              <a:cxnSpLocks/>
            </p:cNvCxnSpPr>
            <p:nvPr/>
          </p:nvCxnSpPr>
          <p:spPr>
            <a:xfrm flipH="1">
              <a:off x="3099707" y="1901728"/>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接连接符 50">
              <a:extLst>
                <a:ext uri="{FF2B5EF4-FFF2-40B4-BE49-F238E27FC236}">
                  <a16:creationId xmlns:a16="http://schemas.microsoft.com/office/drawing/2014/main" id="{A752C2D9-CA45-7C1D-F06E-0EA9B8CCB87B}"/>
                </a:ext>
              </a:extLst>
            </p:cNvPr>
            <p:cNvCxnSpPr>
              <a:cxnSpLocks/>
            </p:cNvCxnSpPr>
            <p:nvPr/>
          </p:nvCxnSpPr>
          <p:spPr>
            <a:xfrm flipH="1">
              <a:off x="3243398" y="1760933"/>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接连接符 51">
              <a:extLst>
                <a:ext uri="{FF2B5EF4-FFF2-40B4-BE49-F238E27FC236}">
                  <a16:creationId xmlns:a16="http://schemas.microsoft.com/office/drawing/2014/main" id="{3C78A859-0135-15EE-8EA0-8712A4D7E4E1}"/>
                </a:ext>
              </a:extLst>
            </p:cNvPr>
            <p:cNvCxnSpPr>
              <a:cxnSpLocks/>
            </p:cNvCxnSpPr>
            <p:nvPr/>
          </p:nvCxnSpPr>
          <p:spPr>
            <a:xfrm flipH="1">
              <a:off x="3399427" y="1608533"/>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直接连接符 52">
              <a:extLst>
                <a:ext uri="{FF2B5EF4-FFF2-40B4-BE49-F238E27FC236}">
                  <a16:creationId xmlns:a16="http://schemas.microsoft.com/office/drawing/2014/main" id="{11218BF6-CF46-AE13-7C81-C3DF6A67F5D1}"/>
                </a:ext>
              </a:extLst>
            </p:cNvPr>
            <p:cNvCxnSpPr>
              <a:cxnSpLocks/>
            </p:cNvCxnSpPr>
            <p:nvPr/>
          </p:nvCxnSpPr>
          <p:spPr>
            <a:xfrm flipH="1">
              <a:off x="3559084" y="1449225"/>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接连接符 53">
              <a:extLst>
                <a:ext uri="{FF2B5EF4-FFF2-40B4-BE49-F238E27FC236}">
                  <a16:creationId xmlns:a16="http://schemas.microsoft.com/office/drawing/2014/main" id="{85E83AE5-6F17-874E-A1F4-3C6325FA5471}"/>
                </a:ext>
              </a:extLst>
            </p:cNvPr>
            <p:cNvCxnSpPr>
              <a:cxnSpLocks/>
            </p:cNvCxnSpPr>
            <p:nvPr/>
          </p:nvCxnSpPr>
          <p:spPr>
            <a:xfrm flipH="1">
              <a:off x="3714206" y="1287922"/>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直接连接符 54">
              <a:extLst>
                <a:ext uri="{FF2B5EF4-FFF2-40B4-BE49-F238E27FC236}">
                  <a16:creationId xmlns:a16="http://schemas.microsoft.com/office/drawing/2014/main" id="{8AB89E5E-0447-1101-2AE3-43F3529B286E}"/>
                </a:ext>
              </a:extLst>
            </p:cNvPr>
            <p:cNvCxnSpPr>
              <a:cxnSpLocks/>
            </p:cNvCxnSpPr>
            <p:nvPr/>
          </p:nvCxnSpPr>
          <p:spPr>
            <a:xfrm flipH="1">
              <a:off x="3852998" y="1145399"/>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接连接符 55">
              <a:extLst>
                <a:ext uri="{FF2B5EF4-FFF2-40B4-BE49-F238E27FC236}">
                  <a16:creationId xmlns:a16="http://schemas.microsoft.com/office/drawing/2014/main" id="{2B4E60C4-E0D5-B8D7-017D-4CF46FB084CC}"/>
                </a:ext>
              </a:extLst>
            </p:cNvPr>
            <p:cNvCxnSpPr>
              <a:cxnSpLocks/>
            </p:cNvCxnSpPr>
            <p:nvPr/>
          </p:nvCxnSpPr>
          <p:spPr>
            <a:xfrm flipH="1">
              <a:off x="4014923" y="989516"/>
              <a:ext cx="23786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0" name="组合 59">
            <a:extLst>
              <a:ext uri="{FF2B5EF4-FFF2-40B4-BE49-F238E27FC236}">
                <a16:creationId xmlns:a16="http://schemas.microsoft.com/office/drawing/2014/main" id="{310A6641-9E35-F502-D350-701CD692EFBB}"/>
              </a:ext>
            </a:extLst>
          </p:cNvPr>
          <p:cNvGrpSpPr/>
          <p:nvPr/>
        </p:nvGrpSpPr>
        <p:grpSpPr>
          <a:xfrm>
            <a:off x="-782681" y="2687286"/>
            <a:ext cx="2108950" cy="2108950"/>
            <a:chOff x="-578301" y="2732101"/>
            <a:chExt cx="2108950" cy="2108950"/>
          </a:xfrm>
        </p:grpSpPr>
        <p:sp>
          <p:nvSpPr>
            <p:cNvPr id="62" name="椭圆 61">
              <a:extLst>
                <a:ext uri="{FF2B5EF4-FFF2-40B4-BE49-F238E27FC236}">
                  <a16:creationId xmlns:a16="http://schemas.microsoft.com/office/drawing/2014/main" id="{9AE8FB46-D99F-D7AB-862F-04384CCC4B3C}"/>
                </a:ext>
              </a:extLst>
            </p:cNvPr>
            <p:cNvSpPr/>
            <p:nvPr/>
          </p:nvSpPr>
          <p:spPr>
            <a:xfrm>
              <a:off x="-578301" y="2732101"/>
              <a:ext cx="2108950" cy="2108950"/>
            </a:xfrm>
            <a:prstGeom prst="ellipse">
              <a:avLst/>
            </a:prstGeom>
            <a:solidFill>
              <a:schemeClr val="accent6">
                <a:lumMod val="40000"/>
                <a:lumOff val="60000"/>
                <a:alpha val="9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971124" lon="5429763" rev="21087282"/>
              </a:camera>
              <a:lightRig rig="twoPt" dir="t">
                <a:rot lat="0" lon="0" rev="4800000"/>
              </a:lightRig>
            </a:scene3d>
            <a:sp3d prstMaterial="powder">
              <a:bevelT w="1270000" h="3556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pic>
          <p:nvPicPr>
            <p:cNvPr id="63" name="图片 62" descr="图标&#10;&#10;描述已自动生成">
              <a:extLst>
                <a:ext uri="{FF2B5EF4-FFF2-40B4-BE49-F238E27FC236}">
                  <a16:creationId xmlns:a16="http://schemas.microsoft.com/office/drawing/2014/main" id="{3212ED40-D2D7-5352-57A4-8A217A5C13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704539">
              <a:off x="162265" y="3376977"/>
              <a:ext cx="845035" cy="820422"/>
            </a:xfrm>
            <a:prstGeom prst="rect">
              <a:avLst/>
            </a:prstGeom>
          </p:spPr>
        </p:pic>
      </p:grpSp>
      <p:grpSp>
        <p:nvGrpSpPr>
          <p:cNvPr id="66" name="组合 65">
            <a:extLst>
              <a:ext uri="{FF2B5EF4-FFF2-40B4-BE49-F238E27FC236}">
                <a16:creationId xmlns:a16="http://schemas.microsoft.com/office/drawing/2014/main" id="{DF379BD1-9FDE-AACE-215F-F5B790124A25}"/>
              </a:ext>
            </a:extLst>
          </p:cNvPr>
          <p:cNvGrpSpPr/>
          <p:nvPr/>
        </p:nvGrpSpPr>
        <p:grpSpPr>
          <a:xfrm>
            <a:off x="-696718" y="1337655"/>
            <a:ext cx="2108950" cy="2108950"/>
            <a:chOff x="1785172" y="1558036"/>
            <a:chExt cx="2108950" cy="2108950"/>
          </a:xfrm>
        </p:grpSpPr>
        <p:sp>
          <p:nvSpPr>
            <p:cNvPr id="68" name="椭圆 67">
              <a:extLst>
                <a:ext uri="{FF2B5EF4-FFF2-40B4-BE49-F238E27FC236}">
                  <a16:creationId xmlns:a16="http://schemas.microsoft.com/office/drawing/2014/main" id="{10B98353-EF89-EE83-40E4-84BF344E72E0}"/>
                </a:ext>
              </a:extLst>
            </p:cNvPr>
            <p:cNvSpPr/>
            <p:nvPr/>
          </p:nvSpPr>
          <p:spPr>
            <a:xfrm rot="3375136">
              <a:off x="1785172" y="1558036"/>
              <a:ext cx="2108950" cy="2108950"/>
            </a:xfrm>
            <a:prstGeom prst="ellipse">
              <a:avLst/>
            </a:prstGeom>
            <a:solidFill>
              <a:schemeClr val="accent4">
                <a:lumMod val="40000"/>
                <a:lumOff val="60000"/>
                <a:alpha val="9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096804" lon="6098690" rev="1407374"/>
              </a:camera>
              <a:lightRig rig="twoPt" dir="t">
                <a:rot lat="0" lon="0" rev="4800000"/>
              </a:lightRig>
            </a:scene3d>
            <a:sp3d prstMaterial="powder">
              <a:bevelT w="1270000" h="4064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pic>
          <p:nvPicPr>
            <p:cNvPr id="69" name="图片 68" descr="图标&#10;&#10;描述已自动生成">
              <a:extLst>
                <a:ext uri="{FF2B5EF4-FFF2-40B4-BE49-F238E27FC236}">
                  <a16:creationId xmlns:a16="http://schemas.microsoft.com/office/drawing/2014/main" id="{F83E7343-8AD3-2F5C-B9A1-3740FD4DC4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713233">
              <a:off x="2719068" y="2285991"/>
              <a:ext cx="845035" cy="820422"/>
            </a:xfrm>
            <a:prstGeom prst="rect">
              <a:avLst/>
            </a:prstGeom>
          </p:spPr>
        </p:pic>
      </p:grpSp>
      <p:pic>
        <p:nvPicPr>
          <p:cNvPr id="71" name="图片 70" descr="图标&#10;&#10;描述已自动生成">
            <a:extLst>
              <a:ext uri="{FF2B5EF4-FFF2-40B4-BE49-F238E27FC236}">
                <a16:creationId xmlns:a16="http://schemas.microsoft.com/office/drawing/2014/main" id="{5549D645-D744-6BC7-84D8-A2FA8BC978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607280" y="2833119"/>
            <a:ext cx="604998" cy="483998"/>
          </a:xfrm>
          <a:prstGeom prst="rect">
            <a:avLst/>
          </a:prstGeom>
        </p:spPr>
      </p:pic>
      <p:pic>
        <p:nvPicPr>
          <p:cNvPr id="72" name="图片 71" descr="图标&#10;&#10;描述已自动生成">
            <a:extLst>
              <a:ext uri="{FF2B5EF4-FFF2-40B4-BE49-F238E27FC236}">
                <a16:creationId xmlns:a16="http://schemas.microsoft.com/office/drawing/2014/main" id="{38D8C522-3BE2-8394-2172-3B6E3A7F04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027716" y="5312992"/>
            <a:ext cx="604998" cy="483998"/>
          </a:xfrm>
          <a:prstGeom prst="rect">
            <a:avLst/>
          </a:prstGeom>
        </p:spPr>
      </p:pic>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55B43F33-58AF-8B61-DD95-9C9F07DBC32F}"/>
                  </a:ext>
                </a:extLst>
              </p:cNvPr>
              <p:cNvSpPr txBox="1"/>
              <p:nvPr/>
            </p:nvSpPr>
            <p:spPr>
              <a:xfrm>
                <a:off x="2546441" y="5876677"/>
                <a:ext cx="1742785" cy="707886"/>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Metasurface 1</a:t>
                </a:r>
              </a:p>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cs typeface="Times New Roman" panose="02020603050405020304" pitchFamily="18" charset="0"/>
                            </a:rPr>
                          </m:ctrlPr>
                        </m:sSubPr>
                        <m:e>
                          <m:r>
                            <a:rPr lang="en-US" altLang="zh-CN" sz="2000" b="1" i="1" smtClean="0">
                              <a:latin typeface="Cambria Math" panose="02040503050406030204" pitchFamily="18" charset="0"/>
                              <a:cs typeface="Times New Roman" panose="02020603050405020304" pitchFamily="18" charset="0"/>
                            </a:rPr>
                            <m:t>𝑴</m:t>
                          </m:r>
                        </m:e>
                        <m:sub>
                          <m:r>
                            <a:rPr lang="en-US" altLang="zh-CN" sz="2000" b="1" i="1" smtClean="0">
                              <a:latin typeface="Cambria Math" panose="02040503050406030204" pitchFamily="18" charset="0"/>
                              <a:cs typeface="Times New Roman" panose="02020603050405020304" pitchFamily="18" charset="0"/>
                            </a:rPr>
                            <m:t>𝟏</m:t>
                          </m:r>
                        </m:sub>
                      </m:sSub>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73" name="文本框 72">
                <a:extLst>
                  <a:ext uri="{FF2B5EF4-FFF2-40B4-BE49-F238E27FC236}">
                    <a16:creationId xmlns:a16="http://schemas.microsoft.com/office/drawing/2014/main" id="{55B43F33-58AF-8B61-DD95-9C9F07DBC32F}"/>
                  </a:ext>
                </a:extLst>
              </p:cNvPr>
              <p:cNvSpPr txBox="1">
                <a:spLocks noRot="1" noChangeAspect="1" noMove="1" noResize="1" noEditPoints="1" noAdjustHandles="1" noChangeArrowheads="1" noChangeShapeType="1" noTextEdit="1"/>
              </p:cNvSpPr>
              <p:nvPr/>
            </p:nvSpPr>
            <p:spPr>
              <a:xfrm>
                <a:off x="2546441" y="5876677"/>
                <a:ext cx="1742785" cy="707886"/>
              </a:xfrm>
              <a:prstGeom prst="rect">
                <a:avLst/>
              </a:prstGeom>
              <a:blipFill>
                <a:blip r:embed="rId8"/>
                <a:stretch>
                  <a:fillRect l="-3846" t="-4310" r="-2448" b="-17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2263C4C2-9965-93D5-4413-2DB500BAD210}"/>
                  </a:ext>
                </a:extLst>
              </p:cNvPr>
              <p:cNvSpPr txBox="1"/>
              <p:nvPr/>
            </p:nvSpPr>
            <p:spPr>
              <a:xfrm>
                <a:off x="4272879" y="5889496"/>
                <a:ext cx="1742785" cy="707886"/>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Metasurface 2</a:t>
                </a:r>
              </a:p>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cs typeface="Times New Roman" panose="02020603050405020304" pitchFamily="18" charset="0"/>
                            </a:rPr>
                          </m:ctrlPr>
                        </m:sSubPr>
                        <m:e>
                          <m:r>
                            <a:rPr lang="en-US" altLang="zh-CN" sz="2000" b="1" i="1" smtClean="0">
                              <a:latin typeface="Cambria Math" panose="02040503050406030204" pitchFamily="18" charset="0"/>
                              <a:cs typeface="Times New Roman" panose="02020603050405020304" pitchFamily="18" charset="0"/>
                            </a:rPr>
                            <m:t>𝑴</m:t>
                          </m:r>
                        </m:e>
                        <m:sub>
                          <m:r>
                            <a:rPr lang="en-US" altLang="zh-CN" sz="2000" b="1" i="1" smtClean="0">
                              <a:latin typeface="Cambria Math" panose="02040503050406030204" pitchFamily="18" charset="0"/>
                              <a:cs typeface="Times New Roman" panose="02020603050405020304" pitchFamily="18" charset="0"/>
                            </a:rPr>
                            <m:t>𝟐</m:t>
                          </m:r>
                        </m:sub>
                      </m:sSub>
                    </m:oMath>
                  </m:oMathPara>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74" name="文本框 73">
                <a:extLst>
                  <a:ext uri="{FF2B5EF4-FFF2-40B4-BE49-F238E27FC236}">
                    <a16:creationId xmlns:a16="http://schemas.microsoft.com/office/drawing/2014/main" id="{2263C4C2-9965-93D5-4413-2DB500BAD210}"/>
                  </a:ext>
                </a:extLst>
              </p:cNvPr>
              <p:cNvSpPr txBox="1">
                <a:spLocks noRot="1" noChangeAspect="1" noMove="1" noResize="1" noEditPoints="1" noAdjustHandles="1" noChangeArrowheads="1" noChangeShapeType="1" noTextEdit="1"/>
              </p:cNvSpPr>
              <p:nvPr/>
            </p:nvSpPr>
            <p:spPr>
              <a:xfrm>
                <a:off x="4272879" y="5889496"/>
                <a:ext cx="1742785" cy="707886"/>
              </a:xfrm>
              <a:prstGeom prst="rect">
                <a:avLst/>
              </a:prstGeom>
              <a:blipFill>
                <a:blip r:embed="rId9"/>
                <a:stretch>
                  <a:fillRect l="-3846" t="-4310" r="-2448" b="-1724"/>
                </a:stretch>
              </a:blipFill>
            </p:spPr>
            <p:txBody>
              <a:bodyPr/>
              <a:lstStyle/>
              <a:p>
                <a:r>
                  <a:rPr lang="zh-CN" altLang="en-US">
                    <a:noFill/>
                  </a:rPr>
                  <a:t> </a:t>
                </a:r>
              </a:p>
            </p:txBody>
          </p:sp>
        </mc:Fallback>
      </mc:AlternateContent>
      <p:sp>
        <p:nvSpPr>
          <p:cNvPr id="112" name="文本框 111">
            <a:extLst>
              <a:ext uri="{FF2B5EF4-FFF2-40B4-BE49-F238E27FC236}">
                <a16:creationId xmlns:a16="http://schemas.microsoft.com/office/drawing/2014/main" id="{81EB9CA2-1265-9B5E-5195-1AA248966BC6}"/>
              </a:ext>
            </a:extLst>
          </p:cNvPr>
          <p:cNvSpPr txBox="1"/>
          <p:nvPr/>
        </p:nvSpPr>
        <p:spPr>
          <a:xfrm rot="5400000">
            <a:off x="4442888" y="3727709"/>
            <a:ext cx="595035" cy="584775"/>
          </a:xfrm>
          <a:prstGeom prst="rect">
            <a:avLst/>
          </a:prstGeom>
          <a:noFill/>
        </p:spPr>
        <p:txBody>
          <a:bodyPr wrap="none" rtlCol="0">
            <a:spAutoFit/>
          </a:bodyPr>
          <a:lstStyle/>
          <a:p>
            <a:r>
              <a:rPr lang="en-US" altLang="zh-CN" sz="3200" b="1" dirty="0">
                <a:latin typeface="Times New Roman" panose="02020603050405020304" pitchFamily="18" charset="0"/>
                <a:cs typeface="Times New Roman" panose="02020603050405020304" pitchFamily="18" charset="0"/>
              </a:rPr>
              <a:t>…</a:t>
            </a:r>
            <a:endParaRPr lang="zh-CN" altLang="en-US" sz="3200" b="1" dirty="0">
              <a:latin typeface="Times New Roman" panose="02020603050405020304" pitchFamily="18" charset="0"/>
              <a:cs typeface="Times New Roman" panose="02020603050405020304" pitchFamily="18" charset="0"/>
            </a:endParaRPr>
          </a:p>
        </p:txBody>
      </p:sp>
      <p:sp>
        <p:nvSpPr>
          <p:cNvPr id="113" name="椭圆 112">
            <a:extLst>
              <a:ext uri="{FF2B5EF4-FFF2-40B4-BE49-F238E27FC236}">
                <a16:creationId xmlns:a16="http://schemas.microsoft.com/office/drawing/2014/main" id="{458D2370-27D8-8724-2B8B-CF9CA31C6AEB}"/>
              </a:ext>
            </a:extLst>
          </p:cNvPr>
          <p:cNvSpPr/>
          <p:nvPr/>
        </p:nvSpPr>
        <p:spPr>
          <a:xfrm rot="3999951">
            <a:off x="-214708" y="591381"/>
            <a:ext cx="2108950" cy="2108950"/>
          </a:xfrm>
          <a:prstGeom prst="ellipse">
            <a:avLst/>
          </a:prstGeom>
          <a:solidFill>
            <a:schemeClr val="accent5">
              <a:lumMod val="60000"/>
              <a:lumOff val="40000"/>
              <a:alpha val="9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096804" lon="6098690" rev="1407374"/>
            </a:camera>
            <a:lightRig rig="twoPt" dir="t">
              <a:rot lat="0" lon="0" rev="4800000"/>
            </a:lightRig>
          </a:scene3d>
          <a:sp3d prstMaterial="powder">
            <a:bevelT w="1270000" h="4064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pic>
        <p:nvPicPr>
          <p:cNvPr id="114" name="图片 113" descr="图标&#10;&#10;描述已自动生成">
            <a:extLst>
              <a:ext uri="{FF2B5EF4-FFF2-40B4-BE49-F238E27FC236}">
                <a16:creationId xmlns:a16="http://schemas.microsoft.com/office/drawing/2014/main" id="{C4F1354E-2E96-A13C-61BD-2270FFD620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0339" y="1323843"/>
            <a:ext cx="845035" cy="820422"/>
          </a:xfrm>
          <a:prstGeom prst="rect">
            <a:avLst/>
          </a:prstGeom>
        </p:spPr>
      </p:pic>
      <p:grpSp>
        <p:nvGrpSpPr>
          <p:cNvPr id="75" name="组合 74">
            <a:extLst>
              <a:ext uri="{FF2B5EF4-FFF2-40B4-BE49-F238E27FC236}">
                <a16:creationId xmlns:a16="http://schemas.microsoft.com/office/drawing/2014/main" id="{1180CC36-B61C-F0AF-01AE-F8FA75BD0053}"/>
              </a:ext>
            </a:extLst>
          </p:cNvPr>
          <p:cNvGrpSpPr/>
          <p:nvPr/>
        </p:nvGrpSpPr>
        <p:grpSpPr>
          <a:xfrm>
            <a:off x="3430722" y="2757811"/>
            <a:ext cx="1113750" cy="3062999"/>
            <a:chOff x="2955546" y="834571"/>
            <a:chExt cx="1448701" cy="3984171"/>
          </a:xfrm>
          <a:solidFill>
            <a:schemeClr val="bg1"/>
          </a:solidFill>
        </p:grpSpPr>
        <p:sp>
          <p:nvSpPr>
            <p:cNvPr id="76" name="立方体 75">
              <a:extLst>
                <a:ext uri="{FF2B5EF4-FFF2-40B4-BE49-F238E27FC236}">
                  <a16:creationId xmlns:a16="http://schemas.microsoft.com/office/drawing/2014/main" id="{EE9B0835-2FAC-7B2E-0FA1-DC5B4B108808}"/>
                </a:ext>
              </a:extLst>
            </p:cNvPr>
            <p:cNvSpPr/>
            <p:nvPr/>
          </p:nvSpPr>
          <p:spPr>
            <a:xfrm>
              <a:off x="2960913" y="834571"/>
              <a:ext cx="1436915" cy="3984171"/>
            </a:xfrm>
            <a:prstGeom prst="cube">
              <a:avLst>
                <a:gd name="adj" fmla="val 84090"/>
              </a:avLst>
            </a:prstGeom>
            <a:solidFill>
              <a:srgbClr val="FFFF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77" name="直接连接符 76">
              <a:extLst>
                <a:ext uri="{FF2B5EF4-FFF2-40B4-BE49-F238E27FC236}">
                  <a16:creationId xmlns:a16="http://schemas.microsoft.com/office/drawing/2014/main" id="{635B8E98-7B31-68A6-98BF-9187D694E81F}"/>
                </a:ext>
              </a:extLst>
            </p:cNvPr>
            <p:cNvCxnSpPr>
              <a:cxnSpLocks/>
            </p:cNvCxnSpPr>
            <p:nvPr/>
          </p:nvCxnSpPr>
          <p:spPr>
            <a:xfrm flipV="1">
              <a:off x="3193840" y="834571"/>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直接连接符 77">
              <a:extLst>
                <a:ext uri="{FF2B5EF4-FFF2-40B4-BE49-F238E27FC236}">
                  <a16:creationId xmlns:a16="http://schemas.microsoft.com/office/drawing/2014/main" id="{8D7F0162-C942-826F-1D16-16E77F339068}"/>
                </a:ext>
              </a:extLst>
            </p:cNvPr>
            <p:cNvCxnSpPr>
              <a:cxnSpLocks/>
            </p:cNvCxnSpPr>
            <p:nvPr/>
          </p:nvCxnSpPr>
          <p:spPr>
            <a:xfrm flipV="1">
              <a:off x="3193840" y="1112158"/>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直接连接符 78">
              <a:extLst>
                <a:ext uri="{FF2B5EF4-FFF2-40B4-BE49-F238E27FC236}">
                  <a16:creationId xmlns:a16="http://schemas.microsoft.com/office/drawing/2014/main" id="{AB3F14A2-9CEE-FDA7-BC10-2B80A2A42EF8}"/>
                </a:ext>
              </a:extLst>
            </p:cNvPr>
            <p:cNvCxnSpPr>
              <a:cxnSpLocks/>
            </p:cNvCxnSpPr>
            <p:nvPr/>
          </p:nvCxnSpPr>
          <p:spPr>
            <a:xfrm flipV="1">
              <a:off x="3193840" y="1389745"/>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直接连接符 79">
              <a:extLst>
                <a:ext uri="{FF2B5EF4-FFF2-40B4-BE49-F238E27FC236}">
                  <a16:creationId xmlns:a16="http://schemas.microsoft.com/office/drawing/2014/main" id="{3061D8EA-3223-F8C1-4B23-C410E76F9885}"/>
                </a:ext>
              </a:extLst>
            </p:cNvPr>
            <p:cNvCxnSpPr>
              <a:cxnSpLocks/>
            </p:cNvCxnSpPr>
            <p:nvPr/>
          </p:nvCxnSpPr>
          <p:spPr>
            <a:xfrm flipV="1">
              <a:off x="3193840" y="1667332"/>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直接连接符 80">
              <a:extLst>
                <a:ext uri="{FF2B5EF4-FFF2-40B4-BE49-F238E27FC236}">
                  <a16:creationId xmlns:a16="http://schemas.microsoft.com/office/drawing/2014/main" id="{AC3D63D1-42CB-00D4-66C9-BE693618657F}"/>
                </a:ext>
              </a:extLst>
            </p:cNvPr>
            <p:cNvCxnSpPr>
              <a:cxnSpLocks/>
            </p:cNvCxnSpPr>
            <p:nvPr/>
          </p:nvCxnSpPr>
          <p:spPr>
            <a:xfrm flipV="1">
              <a:off x="3195946" y="2500093"/>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直接连接符 81">
              <a:extLst>
                <a:ext uri="{FF2B5EF4-FFF2-40B4-BE49-F238E27FC236}">
                  <a16:creationId xmlns:a16="http://schemas.microsoft.com/office/drawing/2014/main" id="{17A9B9AC-4314-5CFD-F13B-C5E5F9F59EC3}"/>
                </a:ext>
              </a:extLst>
            </p:cNvPr>
            <p:cNvCxnSpPr>
              <a:cxnSpLocks/>
            </p:cNvCxnSpPr>
            <p:nvPr/>
          </p:nvCxnSpPr>
          <p:spPr>
            <a:xfrm flipV="1">
              <a:off x="3193840" y="1944919"/>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直接连接符 82">
              <a:extLst>
                <a:ext uri="{FF2B5EF4-FFF2-40B4-BE49-F238E27FC236}">
                  <a16:creationId xmlns:a16="http://schemas.microsoft.com/office/drawing/2014/main" id="{B6F8852B-FB05-2845-D5F7-D5C73C90C4BF}"/>
                </a:ext>
              </a:extLst>
            </p:cNvPr>
            <p:cNvCxnSpPr>
              <a:cxnSpLocks/>
            </p:cNvCxnSpPr>
            <p:nvPr/>
          </p:nvCxnSpPr>
          <p:spPr>
            <a:xfrm flipV="1">
              <a:off x="3194893" y="2222506"/>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直接连接符 83">
              <a:extLst>
                <a:ext uri="{FF2B5EF4-FFF2-40B4-BE49-F238E27FC236}">
                  <a16:creationId xmlns:a16="http://schemas.microsoft.com/office/drawing/2014/main" id="{D3955A09-DEDC-67E9-0E2F-2FD2F418E8FA}"/>
                </a:ext>
              </a:extLst>
            </p:cNvPr>
            <p:cNvCxnSpPr>
              <a:cxnSpLocks/>
            </p:cNvCxnSpPr>
            <p:nvPr/>
          </p:nvCxnSpPr>
          <p:spPr>
            <a:xfrm flipV="1">
              <a:off x="3189527" y="2777680"/>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直接连接符 84">
              <a:extLst>
                <a:ext uri="{FF2B5EF4-FFF2-40B4-BE49-F238E27FC236}">
                  <a16:creationId xmlns:a16="http://schemas.microsoft.com/office/drawing/2014/main" id="{6B8F3685-9738-FDAB-015E-709310F24AB0}"/>
                </a:ext>
              </a:extLst>
            </p:cNvPr>
            <p:cNvCxnSpPr>
              <a:cxnSpLocks/>
            </p:cNvCxnSpPr>
            <p:nvPr/>
          </p:nvCxnSpPr>
          <p:spPr>
            <a:xfrm flipV="1">
              <a:off x="3183108" y="3055267"/>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直接连接符 85">
              <a:extLst>
                <a:ext uri="{FF2B5EF4-FFF2-40B4-BE49-F238E27FC236}">
                  <a16:creationId xmlns:a16="http://schemas.microsoft.com/office/drawing/2014/main" id="{D2011605-A2C1-DB7F-CC7A-402A182435DD}"/>
                </a:ext>
              </a:extLst>
            </p:cNvPr>
            <p:cNvCxnSpPr>
              <a:cxnSpLocks/>
            </p:cNvCxnSpPr>
            <p:nvPr/>
          </p:nvCxnSpPr>
          <p:spPr>
            <a:xfrm flipV="1">
              <a:off x="3183107" y="3332854"/>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直接连接符 86">
              <a:extLst>
                <a:ext uri="{FF2B5EF4-FFF2-40B4-BE49-F238E27FC236}">
                  <a16:creationId xmlns:a16="http://schemas.microsoft.com/office/drawing/2014/main" id="{4855A3EB-8274-BE3A-8644-9B0CE47BA6B5}"/>
                </a:ext>
              </a:extLst>
            </p:cNvPr>
            <p:cNvCxnSpPr>
              <a:cxnSpLocks/>
            </p:cNvCxnSpPr>
            <p:nvPr/>
          </p:nvCxnSpPr>
          <p:spPr>
            <a:xfrm flipV="1">
              <a:off x="3189527" y="3610440"/>
              <a:ext cx="1208301" cy="12083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直接连接符 87">
              <a:extLst>
                <a:ext uri="{FF2B5EF4-FFF2-40B4-BE49-F238E27FC236}">
                  <a16:creationId xmlns:a16="http://schemas.microsoft.com/office/drawing/2014/main" id="{9F534B1F-8053-8DFA-40B8-7609002AB3DB}"/>
                </a:ext>
              </a:extLst>
            </p:cNvPr>
            <p:cNvCxnSpPr>
              <a:cxnSpLocks/>
            </p:cNvCxnSpPr>
            <p:nvPr/>
          </p:nvCxnSpPr>
          <p:spPr>
            <a:xfrm flipV="1">
              <a:off x="3189527" y="2041065"/>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直接连接符 88">
              <a:extLst>
                <a:ext uri="{FF2B5EF4-FFF2-40B4-BE49-F238E27FC236}">
                  <a16:creationId xmlns:a16="http://schemas.microsoft.com/office/drawing/2014/main" id="{2665F967-C4A1-30BB-48B9-84937ED0AE97}"/>
                </a:ext>
              </a:extLst>
            </p:cNvPr>
            <p:cNvCxnSpPr>
              <a:cxnSpLocks/>
            </p:cNvCxnSpPr>
            <p:nvPr/>
          </p:nvCxnSpPr>
          <p:spPr>
            <a:xfrm flipV="1">
              <a:off x="3337573" y="1901728"/>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7B2C87EC-8418-E324-7F18-A609ACFDF326}"/>
                </a:ext>
              </a:extLst>
            </p:cNvPr>
            <p:cNvCxnSpPr>
              <a:cxnSpLocks/>
            </p:cNvCxnSpPr>
            <p:nvPr/>
          </p:nvCxnSpPr>
          <p:spPr>
            <a:xfrm flipV="1">
              <a:off x="3481264" y="1760933"/>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直接连接符 90">
              <a:extLst>
                <a:ext uri="{FF2B5EF4-FFF2-40B4-BE49-F238E27FC236}">
                  <a16:creationId xmlns:a16="http://schemas.microsoft.com/office/drawing/2014/main" id="{BB63C348-868E-EE6C-9496-7C138683A451}"/>
                </a:ext>
              </a:extLst>
            </p:cNvPr>
            <p:cNvCxnSpPr>
              <a:cxnSpLocks/>
            </p:cNvCxnSpPr>
            <p:nvPr/>
          </p:nvCxnSpPr>
          <p:spPr>
            <a:xfrm flipV="1">
              <a:off x="4243264" y="989516"/>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直接连接符 91">
              <a:extLst>
                <a:ext uri="{FF2B5EF4-FFF2-40B4-BE49-F238E27FC236}">
                  <a16:creationId xmlns:a16="http://schemas.microsoft.com/office/drawing/2014/main" id="{BBC2222D-8FEE-2D6C-A9D0-5B8E9CAF7CF6}"/>
                </a:ext>
              </a:extLst>
            </p:cNvPr>
            <p:cNvCxnSpPr>
              <a:cxnSpLocks/>
            </p:cNvCxnSpPr>
            <p:nvPr/>
          </p:nvCxnSpPr>
          <p:spPr>
            <a:xfrm flipV="1">
              <a:off x="3637293" y="1594018"/>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直接连接符 92">
              <a:extLst>
                <a:ext uri="{FF2B5EF4-FFF2-40B4-BE49-F238E27FC236}">
                  <a16:creationId xmlns:a16="http://schemas.microsoft.com/office/drawing/2014/main" id="{68D67079-FD22-A4C8-FA41-694637CC8169}"/>
                </a:ext>
              </a:extLst>
            </p:cNvPr>
            <p:cNvCxnSpPr>
              <a:cxnSpLocks/>
            </p:cNvCxnSpPr>
            <p:nvPr/>
          </p:nvCxnSpPr>
          <p:spPr>
            <a:xfrm flipV="1">
              <a:off x="3796950" y="1436914"/>
              <a:ext cx="0" cy="2790733"/>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直接连接符 93">
              <a:extLst>
                <a:ext uri="{FF2B5EF4-FFF2-40B4-BE49-F238E27FC236}">
                  <a16:creationId xmlns:a16="http://schemas.microsoft.com/office/drawing/2014/main" id="{A395442A-8B9F-5DE6-069A-C68D4B873083}"/>
                </a:ext>
              </a:extLst>
            </p:cNvPr>
            <p:cNvCxnSpPr>
              <a:cxnSpLocks/>
            </p:cNvCxnSpPr>
            <p:nvPr/>
          </p:nvCxnSpPr>
          <p:spPr>
            <a:xfrm flipV="1">
              <a:off x="3938464" y="1278333"/>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直接连接符 94">
              <a:extLst>
                <a:ext uri="{FF2B5EF4-FFF2-40B4-BE49-F238E27FC236}">
                  <a16:creationId xmlns:a16="http://schemas.microsoft.com/office/drawing/2014/main" id="{B5D2EA66-74DE-EC2E-FA55-72856B543FC8}"/>
                </a:ext>
              </a:extLst>
            </p:cNvPr>
            <p:cNvCxnSpPr>
              <a:cxnSpLocks/>
            </p:cNvCxnSpPr>
            <p:nvPr/>
          </p:nvCxnSpPr>
          <p:spPr>
            <a:xfrm flipV="1">
              <a:off x="4090864" y="1143352"/>
              <a:ext cx="0" cy="277586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直接连接符 95">
              <a:extLst>
                <a:ext uri="{FF2B5EF4-FFF2-40B4-BE49-F238E27FC236}">
                  <a16:creationId xmlns:a16="http://schemas.microsoft.com/office/drawing/2014/main" id="{B82D8478-D465-F6F5-3018-3B99A4115D68}"/>
                </a:ext>
              </a:extLst>
            </p:cNvPr>
            <p:cNvCxnSpPr>
              <a:cxnSpLocks/>
            </p:cNvCxnSpPr>
            <p:nvPr/>
          </p:nvCxnSpPr>
          <p:spPr>
            <a:xfrm flipH="1">
              <a:off x="2960913" y="2320460"/>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直接连接符 96">
              <a:extLst>
                <a:ext uri="{FF2B5EF4-FFF2-40B4-BE49-F238E27FC236}">
                  <a16:creationId xmlns:a16="http://schemas.microsoft.com/office/drawing/2014/main" id="{5ABBF24F-FCD8-BD47-8715-3A7D152E8929}"/>
                </a:ext>
              </a:extLst>
            </p:cNvPr>
            <p:cNvCxnSpPr>
              <a:cxnSpLocks/>
            </p:cNvCxnSpPr>
            <p:nvPr/>
          </p:nvCxnSpPr>
          <p:spPr>
            <a:xfrm flipH="1">
              <a:off x="2968385" y="2592593"/>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直接连接符 97">
              <a:extLst>
                <a:ext uri="{FF2B5EF4-FFF2-40B4-BE49-F238E27FC236}">
                  <a16:creationId xmlns:a16="http://schemas.microsoft.com/office/drawing/2014/main" id="{00F528AE-98EA-8069-B821-744D8040BF75}"/>
                </a:ext>
              </a:extLst>
            </p:cNvPr>
            <p:cNvCxnSpPr>
              <a:cxnSpLocks/>
            </p:cNvCxnSpPr>
            <p:nvPr/>
          </p:nvCxnSpPr>
          <p:spPr>
            <a:xfrm flipH="1">
              <a:off x="2968385" y="2871984"/>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直接连接符 98">
              <a:extLst>
                <a:ext uri="{FF2B5EF4-FFF2-40B4-BE49-F238E27FC236}">
                  <a16:creationId xmlns:a16="http://schemas.microsoft.com/office/drawing/2014/main" id="{37EB8BA6-6909-B25F-70A0-900C7FAB1E49}"/>
                </a:ext>
              </a:extLst>
            </p:cNvPr>
            <p:cNvCxnSpPr>
              <a:cxnSpLocks/>
            </p:cNvCxnSpPr>
            <p:nvPr/>
          </p:nvCxnSpPr>
          <p:spPr>
            <a:xfrm flipH="1">
              <a:off x="2968385" y="3153221"/>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直接连接符 99">
              <a:extLst>
                <a:ext uri="{FF2B5EF4-FFF2-40B4-BE49-F238E27FC236}">
                  <a16:creationId xmlns:a16="http://schemas.microsoft.com/office/drawing/2014/main" id="{DB1A9DDD-472D-18A2-E9D9-DD540C93EE9B}"/>
                </a:ext>
              </a:extLst>
            </p:cNvPr>
            <p:cNvCxnSpPr>
              <a:cxnSpLocks/>
            </p:cNvCxnSpPr>
            <p:nvPr/>
          </p:nvCxnSpPr>
          <p:spPr>
            <a:xfrm flipH="1">
              <a:off x="2955546" y="3427178"/>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直接连接符 100">
              <a:extLst>
                <a:ext uri="{FF2B5EF4-FFF2-40B4-BE49-F238E27FC236}">
                  <a16:creationId xmlns:a16="http://schemas.microsoft.com/office/drawing/2014/main" id="{9CEE3411-3B9F-8E2A-4393-55ABB268C307}"/>
                </a:ext>
              </a:extLst>
            </p:cNvPr>
            <p:cNvCxnSpPr>
              <a:cxnSpLocks/>
            </p:cNvCxnSpPr>
            <p:nvPr/>
          </p:nvCxnSpPr>
          <p:spPr>
            <a:xfrm flipH="1">
              <a:off x="2968385" y="3708395"/>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直接连接符 101">
              <a:extLst>
                <a:ext uri="{FF2B5EF4-FFF2-40B4-BE49-F238E27FC236}">
                  <a16:creationId xmlns:a16="http://schemas.microsoft.com/office/drawing/2014/main" id="{F52782FD-62C1-90F9-F12F-ECDCD598A769}"/>
                </a:ext>
              </a:extLst>
            </p:cNvPr>
            <p:cNvCxnSpPr>
              <a:cxnSpLocks/>
            </p:cNvCxnSpPr>
            <p:nvPr/>
          </p:nvCxnSpPr>
          <p:spPr>
            <a:xfrm flipH="1">
              <a:off x="2961966" y="3985982"/>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直接连接符 102">
              <a:extLst>
                <a:ext uri="{FF2B5EF4-FFF2-40B4-BE49-F238E27FC236}">
                  <a16:creationId xmlns:a16="http://schemas.microsoft.com/office/drawing/2014/main" id="{0BF2C279-41E5-B1B9-0832-27050B63177A}"/>
                </a:ext>
              </a:extLst>
            </p:cNvPr>
            <p:cNvCxnSpPr>
              <a:cxnSpLocks/>
            </p:cNvCxnSpPr>
            <p:nvPr/>
          </p:nvCxnSpPr>
          <p:spPr>
            <a:xfrm flipH="1">
              <a:off x="2968385" y="4263569"/>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直接连接符 103">
              <a:extLst>
                <a:ext uri="{FF2B5EF4-FFF2-40B4-BE49-F238E27FC236}">
                  <a16:creationId xmlns:a16="http://schemas.microsoft.com/office/drawing/2014/main" id="{E8541A2E-DE98-E947-C1B7-C56ADEE2046D}"/>
                </a:ext>
              </a:extLst>
            </p:cNvPr>
            <p:cNvCxnSpPr>
              <a:cxnSpLocks/>
            </p:cNvCxnSpPr>
            <p:nvPr/>
          </p:nvCxnSpPr>
          <p:spPr>
            <a:xfrm flipH="1">
              <a:off x="2968385" y="4533171"/>
              <a:ext cx="227561"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直接连接符 104">
              <a:extLst>
                <a:ext uri="{FF2B5EF4-FFF2-40B4-BE49-F238E27FC236}">
                  <a16:creationId xmlns:a16="http://schemas.microsoft.com/office/drawing/2014/main" id="{2AB35B8C-C2E2-A5CD-AF58-D3EEC40AAEAA}"/>
                </a:ext>
              </a:extLst>
            </p:cNvPr>
            <p:cNvCxnSpPr>
              <a:cxnSpLocks/>
            </p:cNvCxnSpPr>
            <p:nvPr/>
          </p:nvCxnSpPr>
          <p:spPr>
            <a:xfrm flipH="1">
              <a:off x="3099707" y="1901728"/>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直接连接符 105">
              <a:extLst>
                <a:ext uri="{FF2B5EF4-FFF2-40B4-BE49-F238E27FC236}">
                  <a16:creationId xmlns:a16="http://schemas.microsoft.com/office/drawing/2014/main" id="{FA8080A8-9F1D-9150-3680-B83B049C0B88}"/>
                </a:ext>
              </a:extLst>
            </p:cNvPr>
            <p:cNvCxnSpPr>
              <a:cxnSpLocks/>
            </p:cNvCxnSpPr>
            <p:nvPr/>
          </p:nvCxnSpPr>
          <p:spPr>
            <a:xfrm flipH="1">
              <a:off x="3243398" y="1760933"/>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直接连接符 106">
              <a:extLst>
                <a:ext uri="{FF2B5EF4-FFF2-40B4-BE49-F238E27FC236}">
                  <a16:creationId xmlns:a16="http://schemas.microsoft.com/office/drawing/2014/main" id="{36275B63-B128-9119-E844-9E6E9A0B9CB9}"/>
                </a:ext>
              </a:extLst>
            </p:cNvPr>
            <p:cNvCxnSpPr>
              <a:cxnSpLocks/>
            </p:cNvCxnSpPr>
            <p:nvPr/>
          </p:nvCxnSpPr>
          <p:spPr>
            <a:xfrm flipH="1">
              <a:off x="3399427" y="1608533"/>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直接连接符 107">
              <a:extLst>
                <a:ext uri="{FF2B5EF4-FFF2-40B4-BE49-F238E27FC236}">
                  <a16:creationId xmlns:a16="http://schemas.microsoft.com/office/drawing/2014/main" id="{2753E7D5-D2A4-8824-E133-483FB8801352}"/>
                </a:ext>
              </a:extLst>
            </p:cNvPr>
            <p:cNvCxnSpPr>
              <a:cxnSpLocks/>
            </p:cNvCxnSpPr>
            <p:nvPr/>
          </p:nvCxnSpPr>
          <p:spPr>
            <a:xfrm flipH="1">
              <a:off x="3559084" y="1449225"/>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直接连接符 108">
              <a:extLst>
                <a:ext uri="{FF2B5EF4-FFF2-40B4-BE49-F238E27FC236}">
                  <a16:creationId xmlns:a16="http://schemas.microsoft.com/office/drawing/2014/main" id="{2EC9986E-728C-C86D-B394-CD24DEF8FC12}"/>
                </a:ext>
              </a:extLst>
            </p:cNvPr>
            <p:cNvCxnSpPr>
              <a:cxnSpLocks/>
            </p:cNvCxnSpPr>
            <p:nvPr/>
          </p:nvCxnSpPr>
          <p:spPr>
            <a:xfrm flipH="1">
              <a:off x="3714206" y="1287922"/>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直接连接符 109">
              <a:extLst>
                <a:ext uri="{FF2B5EF4-FFF2-40B4-BE49-F238E27FC236}">
                  <a16:creationId xmlns:a16="http://schemas.microsoft.com/office/drawing/2014/main" id="{303C141B-F4B8-ED3E-D139-CE49318F53DE}"/>
                </a:ext>
              </a:extLst>
            </p:cNvPr>
            <p:cNvCxnSpPr>
              <a:cxnSpLocks/>
            </p:cNvCxnSpPr>
            <p:nvPr/>
          </p:nvCxnSpPr>
          <p:spPr>
            <a:xfrm flipH="1">
              <a:off x="3852998" y="1145399"/>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直接连接符 110">
              <a:extLst>
                <a:ext uri="{FF2B5EF4-FFF2-40B4-BE49-F238E27FC236}">
                  <a16:creationId xmlns:a16="http://schemas.microsoft.com/office/drawing/2014/main" id="{A9969736-C773-BC46-831A-6EB651DFEBBD}"/>
                </a:ext>
              </a:extLst>
            </p:cNvPr>
            <p:cNvCxnSpPr>
              <a:cxnSpLocks/>
            </p:cNvCxnSpPr>
            <p:nvPr/>
          </p:nvCxnSpPr>
          <p:spPr>
            <a:xfrm flipH="1">
              <a:off x="4014923" y="989516"/>
              <a:ext cx="237866"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5" name="组合 114">
            <a:extLst>
              <a:ext uri="{FF2B5EF4-FFF2-40B4-BE49-F238E27FC236}">
                <a16:creationId xmlns:a16="http://schemas.microsoft.com/office/drawing/2014/main" id="{FE5B1248-DD23-354E-9801-F6923CD5236F}"/>
              </a:ext>
            </a:extLst>
          </p:cNvPr>
          <p:cNvGrpSpPr/>
          <p:nvPr/>
        </p:nvGrpSpPr>
        <p:grpSpPr>
          <a:xfrm>
            <a:off x="5800331" y="3006485"/>
            <a:ext cx="2214347" cy="3068255"/>
            <a:chOff x="9132127" y="3787993"/>
            <a:chExt cx="2368256" cy="3281517"/>
          </a:xfrm>
        </p:grpSpPr>
        <p:pic>
          <p:nvPicPr>
            <p:cNvPr id="116" name="图片 115">
              <a:extLst>
                <a:ext uri="{FF2B5EF4-FFF2-40B4-BE49-F238E27FC236}">
                  <a16:creationId xmlns:a16="http://schemas.microsoft.com/office/drawing/2014/main" id="{1E300AC1-1F03-7ADB-8F7E-07E495F0CD91}"/>
                </a:ext>
              </a:extLst>
            </p:cNvPr>
            <p:cNvPicPr>
              <a:picLocks noChangeAspect="1"/>
            </p:cNvPicPr>
            <p:nvPr/>
          </p:nvPicPr>
          <p:blipFill rotWithShape="1">
            <a:blip r:embed="rId10" cstate="print">
              <a:alphaModFix amt="80000"/>
              <a:extLst>
                <a:ext uri="{BEBA8EAE-BF5A-486C-A8C5-ECC9F3942E4B}">
                  <a14:imgProps xmlns:a14="http://schemas.microsoft.com/office/drawing/2010/main">
                    <a14:imgLayer r:embed="rId11">
                      <a14:imgEffect>
                        <a14:backgroundRemoval t="0" b="100000" l="0" r="85501"/>
                      </a14:imgEffect>
                    </a14:imgLayer>
                  </a14:imgProps>
                </a:ext>
                <a:ext uri="{28A0092B-C50C-407E-A947-70E740481C1C}">
                  <a14:useLocalDpi xmlns:a14="http://schemas.microsoft.com/office/drawing/2010/main"/>
                </a:ext>
              </a:extLst>
            </a:blip>
            <a:srcRect/>
            <a:stretch/>
          </p:blipFill>
          <p:spPr>
            <a:xfrm rot="2107443" flipH="1">
              <a:off x="9633928" y="3787993"/>
              <a:ext cx="1866455" cy="3281517"/>
            </a:xfrm>
            <a:prstGeom prst="rect">
              <a:avLst/>
            </a:prstGeom>
          </p:spPr>
        </p:pic>
        <p:pic>
          <p:nvPicPr>
            <p:cNvPr id="118" name="图片 117" descr="背景图案&#10;&#10;描述已自动生成">
              <a:extLst>
                <a:ext uri="{FF2B5EF4-FFF2-40B4-BE49-F238E27FC236}">
                  <a16:creationId xmlns:a16="http://schemas.microsoft.com/office/drawing/2014/main" id="{1F05A6EE-126E-1DB8-127E-838BB0ECB55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132127" y="4701498"/>
              <a:ext cx="790299" cy="526868"/>
            </a:xfrm>
            <a:prstGeom prst="rect">
              <a:avLst/>
            </a:prstGeom>
          </p:spPr>
        </p:pic>
      </p:grpSp>
      <p:grpSp>
        <p:nvGrpSpPr>
          <p:cNvPr id="14" name="组合 13">
            <a:extLst>
              <a:ext uri="{FF2B5EF4-FFF2-40B4-BE49-F238E27FC236}">
                <a16:creationId xmlns:a16="http://schemas.microsoft.com/office/drawing/2014/main" id="{8087B753-7287-F934-443B-448F434B2B64}"/>
              </a:ext>
            </a:extLst>
          </p:cNvPr>
          <p:cNvGrpSpPr/>
          <p:nvPr/>
        </p:nvGrpSpPr>
        <p:grpSpPr>
          <a:xfrm>
            <a:off x="8358689" y="936289"/>
            <a:ext cx="3231685" cy="5862612"/>
            <a:chOff x="8358689" y="936289"/>
            <a:chExt cx="3231685" cy="5862612"/>
          </a:xfrm>
        </p:grpSpPr>
        <p:sp>
          <p:nvSpPr>
            <p:cNvPr id="7" name="文本框 6">
              <a:extLst>
                <a:ext uri="{FF2B5EF4-FFF2-40B4-BE49-F238E27FC236}">
                  <a16:creationId xmlns:a16="http://schemas.microsoft.com/office/drawing/2014/main" id="{40B15B34-D33C-00DA-0535-CD8AD550857A}"/>
                </a:ext>
              </a:extLst>
            </p:cNvPr>
            <p:cNvSpPr txBox="1"/>
            <p:nvPr/>
          </p:nvSpPr>
          <p:spPr>
            <a:xfrm>
              <a:off x="8489020" y="936289"/>
              <a:ext cx="3092641" cy="400110"/>
            </a:xfrm>
            <a:prstGeom prst="rect">
              <a:avLst/>
            </a:prstGeom>
            <a:solidFill>
              <a:schemeClr val="bg1"/>
            </a:solid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Metasurface 1’s </a:t>
              </a:r>
              <a:r>
                <a:rPr lang="en-US" altLang="zh-CN" sz="2000" b="1" dirty="0" err="1">
                  <a:latin typeface="Times New Roman" panose="02020603050405020304" pitchFamily="18" charset="0"/>
                  <a:cs typeface="Times New Roman" panose="02020603050405020304" pitchFamily="18" charset="0"/>
                </a:rPr>
                <a:t>phasemap</a:t>
              </a:r>
              <a:endParaRPr lang="en-US" altLang="zh-CN" sz="2000" b="1"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3B660FFD-C4E4-832B-C0C3-B95B8E22BDB3}"/>
                </a:ext>
              </a:extLst>
            </p:cNvPr>
            <p:cNvSpPr txBox="1"/>
            <p:nvPr/>
          </p:nvSpPr>
          <p:spPr>
            <a:xfrm>
              <a:off x="8497733" y="3831575"/>
              <a:ext cx="3092641" cy="400110"/>
            </a:xfrm>
            <a:prstGeom prst="rect">
              <a:avLst/>
            </a:prstGeom>
            <a:solidFill>
              <a:schemeClr val="bg1"/>
            </a:solid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Metasurface 2’s </a:t>
              </a:r>
              <a:r>
                <a:rPr lang="en-US" altLang="zh-CN" sz="2000" b="1" dirty="0" err="1">
                  <a:latin typeface="Times New Roman" panose="02020603050405020304" pitchFamily="18" charset="0"/>
                  <a:cs typeface="Times New Roman" panose="02020603050405020304" pitchFamily="18" charset="0"/>
                </a:rPr>
                <a:t>phasemap</a:t>
              </a:r>
              <a:endParaRPr lang="en-US" altLang="zh-CN" sz="2000" b="1"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7BF24E33-482B-C63C-085D-92823342DF9C}"/>
                </a:ext>
              </a:extLst>
            </p:cNvPr>
            <p:cNvPicPr>
              <a:picLocks noChangeAspect="1"/>
            </p:cNvPicPr>
            <p:nvPr/>
          </p:nvPicPr>
          <p:blipFill>
            <a:blip r:embed="rId13"/>
            <a:stretch>
              <a:fillRect/>
            </a:stretch>
          </p:blipFill>
          <p:spPr>
            <a:xfrm>
              <a:off x="8358689" y="1264359"/>
              <a:ext cx="3191112" cy="2632788"/>
            </a:xfrm>
            <a:prstGeom prst="rect">
              <a:avLst/>
            </a:prstGeom>
          </p:spPr>
        </p:pic>
        <p:pic>
          <p:nvPicPr>
            <p:cNvPr id="6" name="图片 5">
              <a:extLst>
                <a:ext uri="{FF2B5EF4-FFF2-40B4-BE49-F238E27FC236}">
                  <a16:creationId xmlns:a16="http://schemas.microsoft.com/office/drawing/2014/main" id="{FF6E3256-4952-4D6C-EBF7-5EFA3D33D69F}"/>
                </a:ext>
              </a:extLst>
            </p:cNvPr>
            <p:cNvPicPr>
              <a:picLocks noChangeAspect="1"/>
            </p:cNvPicPr>
            <p:nvPr/>
          </p:nvPicPr>
          <p:blipFill>
            <a:blip r:embed="rId14"/>
            <a:stretch>
              <a:fillRect/>
            </a:stretch>
          </p:blipFill>
          <p:spPr>
            <a:xfrm>
              <a:off x="8405041" y="4166113"/>
              <a:ext cx="3171313" cy="2632788"/>
            </a:xfrm>
            <a:prstGeom prst="rect">
              <a:avLst/>
            </a:prstGeom>
          </p:spPr>
        </p:pic>
      </p:grpSp>
    </p:spTree>
    <p:extLst>
      <p:ext uri="{BB962C8B-B14F-4D97-AF65-F5344CB8AC3E}">
        <p14:creationId xmlns:p14="http://schemas.microsoft.com/office/powerpoint/2010/main" val="10327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2CA24B-8DA0-D729-6421-5FC557AF1E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62909" y="1062910"/>
            <a:ext cx="3428693" cy="2727960"/>
          </a:xfrm>
          <a:prstGeom prst="rect">
            <a:avLst/>
          </a:prstGeom>
        </p:spPr>
      </p:pic>
      <p:grpSp>
        <p:nvGrpSpPr>
          <p:cNvPr id="46" name="组合 45">
            <a:extLst>
              <a:ext uri="{FF2B5EF4-FFF2-40B4-BE49-F238E27FC236}">
                <a16:creationId xmlns:a16="http://schemas.microsoft.com/office/drawing/2014/main" id="{5B521B19-BC9F-F522-2C47-ADDAC994B922}"/>
              </a:ext>
            </a:extLst>
          </p:cNvPr>
          <p:cNvGrpSpPr/>
          <p:nvPr/>
        </p:nvGrpSpPr>
        <p:grpSpPr>
          <a:xfrm>
            <a:off x="2838366" y="-359857"/>
            <a:ext cx="4518422" cy="4305078"/>
            <a:chOff x="2838366" y="-276727"/>
            <a:chExt cx="4518422" cy="4305078"/>
          </a:xfrm>
        </p:grpSpPr>
        <p:sp>
          <p:nvSpPr>
            <p:cNvPr id="35" name="椭圆 34">
              <a:extLst>
                <a:ext uri="{FF2B5EF4-FFF2-40B4-BE49-F238E27FC236}">
                  <a16:creationId xmlns:a16="http://schemas.microsoft.com/office/drawing/2014/main" id="{54A92532-71DD-2FC2-E2C2-31D870B79035}"/>
                </a:ext>
              </a:extLst>
            </p:cNvPr>
            <p:cNvSpPr/>
            <p:nvPr/>
          </p:nvSpPr>
          <p:spPr>
            <a:xfrm rot="3375136">
              <a:off x="2381166" y="180473"/>
              <a:ext cx="1828800" cy="914400"/>
            </a:xfrm>
            <a:prstGeom prst="ellipse">
              <a:avLst/>
            </a:prstGeom>
            <a:solidFill>
              <a:schemeClr val="accent4">
                <a:lumMod val="40000"/>
                <a:lumOff val="60000"/>
                <a:alpha val="90000"/>
              </a:schemeClr>
            </a:solidFill>
            <a:ln>
              <a:gradFill>
                <a:gsLst>
                  <a:gs pos="0">
                    <a:schemeClr val="accent1">
                      <a:lumMod val="4000"/>
                      <a:lumOff val="9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096804" lon="6098690" rev="1407374"/>
              </a:camera>
              <a:lightRig rig="twoPt" dir="t">
                <a:rot lat="0" lon="0" rev="4800000"/>
              </a:lightRig>
            </a:scene3d>
            <a:sp3d prstMaterial="powder">
              <a:bevelT w="1270000" h="4064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7" name="立方体 6">
              <a:extLst>
                <a:ext uri="{FF2B5EF4-FFF2-40B4-BE49-F238E27FC236}">
                  <a16:creationId xmlns:a16="http://schemas.microsoft.com/office/drawing/2014/main" id="{37921FE8-0D7E-9D92-9566-B46FEE1CAAA0}"/>
                </a:ext>
              </a:extLst>
            </p:cNvPr>
            <p:cNvSpPr/>
            <p:nvPr/>
          </p:nvSpPr>
          <p:spPr>
            <a:xfrm>
              <a:off x="6344780" y="1300391"/>
              <a:ext cx="1012008" cy="2727960"/>
            </a:xfrm>
            <a:prstGeom prst="cube">
              <a:avLst>
                <a:gd name="adj" fmla="val 898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图标&#10;&#10;描述已自动生成">
              <a:extLst>
                <a:ext uri="{FF2B5EF4-FFF2-40B4-BE49-F238E27FC236}">
                  <a16:creationId xmlns:a16="http://schemas.microsoft.com/office/drawing/2014/main" id="{656F4E8E-AB91-B4E1-1F65-435E0EF039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291623">
              <a:off x="4972330" y="1301728"/>
              <a:ext cx="845035" cy="820422"/>
            </a:xfrm>
            <a:prstGeom prst="rect">
              <a:avLst/>
            </a:prstGeom>
          </p:spPr>
        </p:pic>
        <p:sp>
          <p:nvSpPr>
            <p:cNvPr id="8" name="平行四边形 7">
              <a:extLst>
                <a:ext uri="{FF2B5EF4-FFF2-40B4-BE49-F238E27FC236}">
                  <a16:creationId xmlns:a16="http://schemas.microsoft.com/office/drawing/2014/main" id="{BD90E17E-9129-241A-2C0C-09070CE3AAB0}"/>
                </a:ext>
              </a:extLst>
            </p:cNvPr>
            <p:cNvSpPr/>
            <p:nvPr/>
          </p:nvSpPr>
          <p:spPr>
            <a:xfrm rot="18932787">
              <a:off x="6679236" y="2456692"/>
              <a:ext cx="530765" cy="259800"/>
            </a:xfrm>
            <a:prstGeom prst="parallelogram">
              <a:avLst>
                <a:gd name="adj" fmla="val 981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图片包含 游戏机&#10;&#10;描述已自动生成">
            <a:extLst>
              <a:ext uri="{FF2B5EF4-FFF2-40B4-BE49-F238E27FC236}">
                <a16:creationId xmlns:a16="http://schemas.microsoft.com/office/drawing/2014/main" id="{04610127-ED8D-FAAE-0A34-50A1123B2D7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50784" y="2360152"/>
            <a:ext cx="2192353" cy="1549546"/>
          </a:xfrm>
          <a:prstGeom prst="rect">
            <a:avLst/>
          </a:prstGeom>
        </p:spPr>
      </p:pic>
      <p:grpSp>
        <p:nvGrpSpPr>
          <p:cNvPr id="44" name="组合 43">
            <a:extLst>
              <a:ext uri="{FF2B5EF4-FFF2-40B4-BE49-F238E27FC236}">
                <a16:creationId xmlns:a16="http://schemas.microsoft.com/office/drawing/2014/main" id="{1F7D649E-A2CE-1632-3DFF-B8F3021FD471}"/>
              </a:ext>
            </a:extLst>
          </p:cNvPr>
          <p:cNvGrpSpPr/>
          <p:nvPr/>
        </p:nvGrpSpPr>
        <p:grpSpPr>
          <a:xfrm>
            <a:off x="0" y="1537741"/>
            <a:ext cx="4481502" cy="2148840"/>
            <a:chOff x="0" y="1620871"/>
            <a:chExt cx="4481502" cy="2148840"/>
          </a:xfrm>
        </p:grpSpPr>
        <p:pic>
          <p:nvPicPr>
            <p:cNvPr id="31" name="图片 30" descr="图表, 直方图&#10;&#10;描述已自动生成">
              <a:extLst>
                <a:ext uri="{FF2B5EF4-FFF2-40B4-BE49-F238E27FC236}">
                  <a16:creationId xmlns:a16="http://schemas.microsoft.com/office/drawing/2014/main" id="{FEA4728F-6F33-EC8D-D9AD-3B16A6EDA72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1620871"/>
              <a:ext cx="2038744" cy="2148840"/>
            </a:xfrm>
            <a:prstGeom prst="rect">
              <a:avLst/>
            </a:prstGeom>
          </p:spPr>
        </p:pic>
        <p:pic>
          <p:nvPicPr>
            <p:cNvPr id="32" name="图片 31" descr="图表, 直方图&#10;&#10;描述已自动生成">
              <a:extLst>
                <a:ext uri="{FF2B5EF4-FFF2-40B4-BE49-F238E27FC236}">
                  <a16:creationId xmlns:a16="http://schemas.microsoft.com/office/drawing/2014/main" id="{933A054C-AA5D-A53F-16CD-F6193E22AC8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848" t="7234" r="11061"/>
            <a:stretch/>
          </p:blipFill>
          <p:spPr>
            <a:xfrm>
              <a:off x="2038744" y="1620871"/>
              <a:ext cx="2442758" cy="2148840"/>
            </a:xfrm>
            <a:prstGeom prst="rect">
              <a:avLst/>
            </a:prstGeom>
          </p:spPr>
        </p:pic>
      </p:grpSp>
      <p:sp>
        <p:nvSpPr>
          <p:cNvPr id="52" name="矩形 51">
            <a:extLst>
              <a:ext uri="{FF2B5EF4-FFF2-40B4-BE49-F238E27FC236}">
                <a16:creationId xmlns:a16="http://schemas.microsoft.com/office/drawing/2014/main" id="{4609A6E1-5FE7-1F7D-E195-85120AA7082D}"/>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Comparison of not using optimized mts vs. using optimized mts</a:t>
            </a:r>
          </a:p>
        </p:txBody>
      </p:sp>
      <p:sp>
        <p:nvSpPr>
          <p:cNvPr id="2" name="文本框 1">
            <a:extLst>
              <a:ext uri="{FF2B5EF4-FFF2-40B4-BE49-F238E27FC236}">
                <a16:creationId xmlns:a16="http://schemas.microsoft.com/office/drawing/2014/main" id="{65268863-D07F-9F7D-8673-B089A9FD6650}"/>
              </a:ext>
            </a:extLst>
          </p:cNvPr>
          <p:cNvSpPr txBox="1"/>
          <p:nvPr/>
        </p:nvSpPr>
        <p:spPr>
          <a:xfrm>
            <a:off x="1282702" y="977987"/>
            <a:ext cx="1915909" cy="369332"/>
          </a:xfrm>
          <a:prstGeom prst="rect">
            <a:avLst/>
          </a:prstGeom>
          <a:solidFill>
            <a:schemeClr val="bg1"/>
          </a:solidFill>
        </p:spPr>
        <p:txBody>
          <a:bodyPr wrap="none" rtlCol="0">
            <a:spAutoFit/>
          </a:bodyPr>
          <a:lstStyle/>
          <a:p>
            <a:r>
              <a:rPr lang="en-US" altLang="zh-CN" b="1" dirty="0">
                <a:latin typeface="Arial" panose="020B0604020202020204" pitchFamily="34" charset="0"/>
                <a:cs typeface="Arial" panose="020B0604020202020204" pitchFamily="34" charset="0"/>
              </a:rPr>
              <a:t>No optimization</a:t>
            </a:r>
            <a:endParaRPr lang="zh-CN" altLang="en-US"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46C324CF-1AA2-86FD-32F1-796622BE4041}"/>
              </a:ext>
            </a:extLst>
          </p:cNvPr>
          <p:cNvSpPr txBox="1"/>
          <p:nvPr/>
        </p:nvSpPr>
        <p:spPr>
          <a:xfrm>
            <a:off x="590819" y="1353718"/>
            <a:ext cx="1150131" cy="276999"/>
          </a:xfrm>
          <a:prstGeom prst="rect">
            <a:avLst/>
          </a:prstGeom>
          <a:solidFill>
            <a:schemeClr val="bg1"/>
          </a:solidFill>
        </p:spPr>
        <p:txBody>
          <a:bodyPr wrap="square" rtlCol="0">
            <a:spAutoFit/>
          </a:bodyPr>
          <a:lstStyle/>
          <a:p>
            <a:r>
              <a:rPr lang="en-US" altLang="zh-CN" sz="1200" b="1" dirty="0">
                <a:latin typeface="Times New Roman" panose="02020603050405020304" pitchFamily="18" charset="0"/>
                <a:cs typeface="Times New Roman" panose="02020603050405020304" pitchFamily="18" charset="0"/>
              </a:rPr>
              <a:t>Metasurface 1</a:t>
            </a:r>
          </a:p>
        </p:txBody>
      </p:sp>
      <p:sp>
        <p:nvSpPr>
          <p:cNvPr id="12" name="文本框 11">
            <a:extLst>
              <a:ext uri="{FF2B5EF4-FFF2-40B4-BE49-F238E27FC236}">
                <a16:creationId xmlns:a16="http://schemas.microsoft.com/office/drawing/2014/main" id="{271783CF-94B7-97B7-F823-4B4AAEF0B042}"/>
              </a:ext>
            </a:extLst>
          </p:cNvPr>
          <p:cNvSpPr txBox="1"/>
          <p:nvPr/>
        </p:nvSpPr>
        <p:spPr>
          <a:xfrm>
            <a:off x="2561497" y="1366333"/>
            <a:ext cx="1340526" cy="276999"/>
          </a:xfrm>
          <a:prstGeom prst="rect">
            <a:avLst/>
          </a:prstGeom>
          <a:solidFill>
            <a:schemeClr val="bg1"/>
          </a:solidFill>
        </p:spPr>
        <p:txBody>
          <a:bodyPr wrap="square" rtlCol="0">
            <a:spAutoFit/>
          </a:bodyPr>
          <a:lstStyle/>
          <a:p>
            <a:r>
              <a:rPr lang="en-US" altLang="zh-CN" sz="1200" b="1" dirty="0">
                <a:latin typeface="Times New Roman" panose="02020603050405020304" pitchFamily="18" charset="0"/>
                <a:cs typeface="Times New Roman" panose="02020603050405020304" pitchFamily="18" charset="0"/>
              </a:rPr>
              <a:t>Metasurface 2</a:t>
            </a:r>
          </a:p>
        </p:txBody>
      </p:sp>
      <p:grpSp>
        <p:nvGrpSpPr>
          <p:cNvPr id="19" name="组合 18">
            <a:extLst>
              <a:ext uri="{FF2B5EF4-FFF2-40B4-BE49-F238E27FC236}">
                <a16:creationId xmlns:a16="http://schemas.microsoft.com/office/drawing/2014/main" id="{62A701F8-9708-119B-43DD-99A8AAE29388}"/>
              </a:ext>
            </a:extLst>
          </p:cNvPr>
          <p:cNvGrpSpPr/>
          <p:nvPr/>
        </p:nvGrpSpPr>
        <p:grpSpPr>
          <a:xfrm>
            <a:off x="172045" y="2774285"/>
            <a:ext cx="12019556" cy="4106585"/>
            <a:chOff x="172045" y="2774285"/>
            <a:chExt cx="12019556" cy="4106585"/>
          </a:xfrm>
        </p:grpSpPr>
        <p:grpSp>
          <p:nvGrpSpPr>
            <p:cNvPr id="47" name="组合 46">
              <a:extLst>
                <a:ext uri="{FF2B5EF4-FFF2-40B4-BE49-F238E27FC236}">
                  <a16:creationId xmlns:a16="http://schemas.microsoft.com/office/drawing/2014/main" id="{B20990D6-4283-F4D6-8917-3021D86D2442}"/>
                </a:ext>
              </a:extLst>
            </p:cNvPr>
            <p:cNvGrpSpPr/>
            <p:nvPr/>
          </p:nvGrpSpPr>
          <p:grpSpPr>
            <a:xfrm>
              <a:off x="2513013" y="2774285"/>
              <a:ext cx="4779629" cy="4045378"/>
              <a:chOff x="2513013" y="2774285"/>
              <a:chExt cx="4779629" cy="4045378"/>
            </a:xfrm>
          </p:grpSpPr>
          <p:sp>
            <p:nvSpPr>
              <p:cNvPr id="37" name="椭圆 36">
                <a:extLst>
                  <a:ext uri="{FF2B5EF4-FFF2-40B4-BE49-F238E27FC236}">
                    <a16:creationId xmlns:a16="http://schemas.microsoft.com/office/drawing/2014/main" id="{F619D99F-E2AE-B3C7-A101-9239EB01BB00}"/>
                  </a:ext>
                </a:extLst>
              </p:cNvPr>
              <p:cNvSpPr/>
              <p:nvPr/>
            </p:nvSpPr>
            <p:spPr>
              <a:xfrm rot="3375136">
                <a:off x="2055813" y="3231485"/>
                <a:ext cx="1828800" cy="914400"/>
              </a:xfrm>
              <a:prstGeom prst="ellipse">
                <a:avLst/>
              </a:prstGeom>
              <a:solidFill>
                <a:schemeClr val="accent4">
                  <a:lumMod val="40000"/>
                  <a:lumOff val="60000"/>
                  <a:alpha val="90000"/>
                </a:schemeClr>
              </a:solidFill>
              <a:ln>
                <a:gradFill>
                  <a:gsLst>
                    <a:gs pos="0">
                      <a:schemeClr val="accent1">
                        <a:lumMod val="4000"/>
                        <a:lumOff val="9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effectLst>
              <a:scene3d>
                <a:camera prst="isometricRightUp">
                  <a:rot lat="20096804" lon="6098690" rev="1407374"/>
                </a:camera>
                <a:lightRig rig="twoPt" dir="t">
                  <a:rot lat="0" lon="0" rev="4800000"/>
                </a:lightRig>
              </a:scene3d>
              <a:sp3d prstMaterial="powder">
                <a:bevelT w="1270000" h="4064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pic>
            <p:nvPicPr>
              <p:cNvPr id="38" name="图片 37" descr="图标&#10;&#10;描述已自动生成">
                <a:extLst>
                  <a:ext uri="{FF2B5EF4-FFF2-40B4-BE49-F238E27FC236}">
                    <a16:creationId xmlns:a16="http://schemas.microsoft.com/office/drawing/2014/main" id="{118E1717-2AA0-80C9-9FAC-2116D9B2F2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291623">
                <a:off x="4646977" y="4352740"/>
                <a:ext cx="845035" cy="820422"/>
              </a:xfrm>
              <a:prstGeom prst="rect">
                <a:avLst/>
              </a:prstGeom>
            </p:spPr>
          </p:pic>
          <p:sp>
            <p:nvSpPr>
              <p:cNvPr id="9" name="立方体 8">
                <a:extLst>
                  <a:ext uri="{FF2B5EF4-FFF2-40B4-BE49-F238E27FC236}">
                    <a16:creationId xmlns:a16="http://schemas.microsoft.com/office/drawing/2014/main" id="{B4AD9C5C-64C6-8745-7B97-C74EE4910417}"/>
                  </a:ext>
                </a:extLst>
              </p:cNvPr>
              <p:cNvSpPr/>
              <p:nvPr/>
            </p:nvSpPr>
            <p:spPr>
              <a:xfrm>
                <a:off x="6280634" y="4091703"/>
                <a:ext cx="1012008" cy="2727960"/>
              </a:xfrm>
              <a:prstGeom prst="cube">
                <a:avLst>
                  <a:gd name="adj" fmla="val 898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a:extLst>
                  <a:ext uri="{FF2B5EF4-FFF2-40B4-BE49-F238E27FC236}">
                    <a16:creationId xmlns:a16="http://schemas.microsoft.com/office/drawing/2014/main" id="{701CA726-77EC-64F6-3BC6-B8AA6A3A04F2}"/>
                  </a:ext>
                </a:extLst>
              </p:cNvPr>
              <p:cNvSpPr/>
              <p:nvPr/>
            </p:nvSpPr>
            <p:spPr>
              <a:xfrm rot="18932787">
                <a:off x="6615090" y="5248004"/>
                <a:ext cx="530765" cy="259800"/>
              </a:xfrm>
              <a:prstGeom prst="parallelogram">
                <a:avLst>
                  <a:gd name="adj" fmla="val 98106"/>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17EE6CC-15BE-E572-7BDE-4DED247D4445}"/>
                </a:ext>
              </a:extLst>
            </p:cNvPr>
            <p:cNvGrpSpPr/>
            <p:nvPr/>
          </p:nvGrpSpPr>
          <p:grpSpPr>
            <a:xfrm>
              <a:off x="172045" y="4061854"/>
              <a:ext cx="12019556" cy="2819016"/>
              <a:chOff x="172045" y="4061854"/>
              <a:chExt cx="12019556" cy="2819016"/>
            </a:xfrm>
          </p:grpSpPr>
          <p:pic>
            <p:nvPicPr>
              <p:cNvPr id="24" name="图片 23">
                <a:extLst>
                  <a:ext uri="{FF2B5EF4-FFF2-40B4-BE49-F238E27FC236}">
                    <a16:creationId xmlns:a16="http://schemas.microsoft.com/office/drawing/2014/main" id="{36403218-A6C5-93A9-1DF7-F97E22B3159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762908" y="4077887"/>
                <a:ext cx="3428693" cy="2802983"/>
              </a:xfrm>
              <a:prstGeom prst="rect">
                <a:avLst/>
              </a:prstGeom>
            </p:spPr>
          </p:pic>
          <p:pic>
            <p:nvPicPr>
              <p:cNvPr id="6" name="图片 5" descr="黑白色的花&#10;&#10;低可信度描述已自动生成">
                <a:extLst>
                  <a:ext uri="{FF2B5EF4-FFF2-40B4-BE49-F238E27FC236}">
                    <a16:creationId xmlns:a16="http://schemas.microsoft.com/office/drawing/2014/main" id="{9911B895-B6C8-960F-244A-3A37184C6F5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229833" y="4370612"/>
                <a:ext cx="2665031" cy="2510258"/>
              </a:xfrm>
              <a:prstGeom prst="rect">
                <a:avLst/>
              </a:prstGeom>
            </p:spPr>
          </p:pic>
          <p:grpSp>
            <p:nvGrpSpPr>
              <p:cNvPr id="17" name="组合 16">
                <a:extLst>
                  <a:ext uri="{FF2B5EF4-FFF2-40B4-BE49-F238E27FC236}">
                    <a16:creationId xmlns:a16="http://schemas.microsoft.com/office/drawing/2014/main" id="{DE7F68F6-11E7-0706-5363-E3BDAD889E08}"/>
                  </a:ext>
                </a:extLst>
              </p:cNvPr>
              <p:cNvGrpSpPr/>
              <p:nvPr/>
            </p:nvGrpSpPr>
            <p:grpSpPr>
              <a:xfrm>
                <a:off x="172045" y="4061854"/>
                <a:ext cx="4221023" cy="2789571"/>
                <a:chOff x="172045" y="4061854"/>
                <a:chExt cx="4221023" cy="2789571"/>
              </a:xfrm>
            </p:grpSpPr>
            <p:pic>
              <p:nvPicPr>
                <p:cNvPr id="16" name="图片 15">
                  <a:extLst>
                    <a:ext uri="{FF2B5EF4-FFF2-40B4-BE49-F238E27FC236}">
                      <a16:creationId xmlns:a16="http://schemas.microsoft.com/office/drawing/2014/main" id="{5105D900-06FE-F872-27A7-F2C8A0816DED}"/>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2268906" y="4744329"/>
                  <a:ext cx="2124162" cy="2060760"/>
                </a:xfrm>
                <a:prstGeom prst="rect">
                  <a:avLst/>
                </a:prstGeom>
              </p:spPr>
            </p:pic>
            <p:pic>
              <p:nvPicPr>
                <p:cNvPr id="15" name="图片 14">
                  <a:extLst>
                    <a:ext uri="{FF2B5EF4-FFF2-40B4-BE49-F238E27FC236}">
                      <a16:creationId xmlns:a16="http://schemas.microsoft.com/office/drawing/2014/main" id="{B4027BCB-6D04-513F-4BD4-676E4DD4F9F0}"/>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172045" y="4702585"/>
                  <a:ext cx="2106148" cy="2148840"/>
                </a:xfrm>
                <a:prstGeom prst="rect">
                  <a:avLst/>
                </a:prstGeom>
              </p:spPr>
            </p:pic>
            <p:sp>
              <p:nvSpPr>
                <p:cNvPr id="48" name="矩形 47">
                  <a:extLst>
                    <a:ext uri="{FF2B5EF4-FFF2-40B4-BE49-F238E27FC236}">
                      <a16:creationId xmlns:a16="http://schemas.microsoft.com/office/drawing/2014/main" id="{03BB7460-FADE-EB7E-E881-570C44708548}"/>
                    </a:ext>
                  </a:extLst>
                </p:cNvPr>
                <p:cNvSpPr/>
                <p:nvPr/>
              </p:nvSpPr>
              <p:spPr>
                <a:xfrm>
                  <a:off x="470166" y="4737552"/>
                  <a:ext cx="1757083" cy="17705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3A15F2A9-7B24-93C0-F10A-8E6F4217F0B1}"/>
                    </a:ext>
                  </a:extLst>
                </p:cNvPr>
                <p:cNvSpPr/>
                <p:nvPr/>
              </p:nvSpPr>
              <p:spPr>
                <a:xfrm>
                  <a:off x="2603769" y="4739329"/>
                  <a:ext cx="1757083" cy="17705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B11B28CD-07CE-1EA2-7C9A-09A09FA34C99}"/>
                    </a:ext>
                  </a:extLst>
                </p:cNvPr>
                <p:cNvSpPr txBox="1"/>
                <p:nvPr/>
              </p:nvSpPr>
              <p:spPr>
                <a:xfrm>
                  <a:off x="1064693" y="4061854"/>
                  <a:ext cx="2403222" cy="369332"/>
                </a:xfrm>
                <a:prstGeom prst="rect">
                  <a:avLst/>
                </a:prstGeom>
                <a:solidFill>
                  <a:schemeClr val="bg1"/>
                </a:solidFill>
              </p:spPr>
              <p:txBody>
                <a:bodyPr wrap="none" rtlCol="0">
                  <a:spAutoFit/>
                </a:bodyPr>
                <a:lstStyle/>
                <a:p>
                  <a:r>
                    <a:rPr lang="en-US" altLang="zh-CN" b="1" dirty="0">
                      <a:latin typeface="Arial" panose="020B0604020202020204" pitchFamily="34" charset="0"/>
                      <a:cs typeface="Arial" panose="020B0604020202020204" pitchFamily="34" charset="0"/>
                    </a:rPr>
                    <a:t>Optimization results</a:t>
                  </a:r>
                  <a:endParaRPr lang="zh-CN" altLang="en-US" b="1"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D4EAB3A7-A00F-BA28-930D-C370868CB526}"/>
                    </a:ext>
                  </a:extLst>
                </p:cNvPr>
                <p:cNvSpPr txBox="1"/>
                <p:nvPr/>
              </p:nvSpPr>
              <p:spPr>
                <a:xfrm>
                  <a:off x="814456" y="4429330"/>
                  <a:ext cx="1311583" cy="276999"/>
                </a:xfrm>
                <a:prstGeom prst="rect">
                  <a:avLst/>
                </a:prstGeom>
                <a:solidFill>
                  <a:schemeClr val="bg1"/>
                </a:solidFill>
              </p:spPr>
              <p:txBody>
                <a:bodyPr wrap="square" rtlCol="0">
                  <a:spAutoFit/>
                </a:bodyPr>
                <a:lstStyle/>
                <a:p>
                  <a:r>
                    <a:rPr lang="en-US" altLang="zh-CN" sz="1200" b="1" dirty="0">
                      <a:latin typeface="Times New Roman" panose="02020603050405020304" pitchFamily="18" charset="0"/>
                      <a:cs typeface="Times New Roman" panose="02020603050405020304" pitchFamily="18" charset="0"/>
                    </a:rPr>
                    <a:t>Metasurface 1</a:t>
                  </a:r>
                </a:p>
              </p:txBody>
            </p:sp>
            <p:sp>
              <p:nvSpPr>
                <p:cNvPr id="14" name="文本框 13">
                  <a:extLst>
                    <a:ext uri="{FF2B5EF4-FFF2-40B4-BE49-F238E27FC236}">
                      <a16:creationId xmlns:a16="http://schemas.microsoft.com/office/drawing/2014/main" id="{0560B9B0-80C2-C2C4-4B3B-1420C547F74D}"/>
                    </a:ext>
                  </a:extLst>
                </p:cNvPr>
                <p:cNvSpPr txBox="1"/>
                <p:nvPr/>
              </p:nvSpPr>
              <p:spPr>
                <a:xfrm>
                  <a:off x="2912754" y="4437463"/>
                  <a:ext cx="1253438" cy="276999"/>
                </a:xfrm>
                <a:prstGeom prst="rect">
                  <a:avLst/>
                </a:prstGeom>
                <a:solidFill>
                  <a:schemeClr val="bg1"/>
                </a:solidFill>
              </p:spPr>
              <p:txBody>
                <a:bodyPr wrap="square" rtlCol="0">
                  <a:spAutoFit/>
                </a:bodyPr>
                <a:lstStyle/>
                <a:p>
                  <a:r>
                    <a:rPr lang="en-US" altLang="zh-CN" sz="1200" b="1" dirty="0">
                      <a:latin typeface="Times New Roman" panose="02020603050405020304" pitchFamily="18" charset="0"/>
                      <a:cs typeface="Times New Roman" panose="02020603050405020304" pitchFamily="18" charset="0"/>
                    </a:rPr>
                    <a:t>Metasurface 2</a:t>
                  </a:r>
                </a:p>
              </p:txBody>
            </p:sp>
          </p:grpSp>
        </p:grpSp>
      </p:grpSp>
    </p:spTree>
    <p:extLst>
      <p:ext uri="{BB962C8B-B14F-4D97-AF65-F5344CB8AC3E}">
        <p14:creationId xmlns:p14="http://schemas.microsoft.com/office/powerpoint/2010/main" val="236764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CABDDB-466C-BDEC-0116-3B27AAEA73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789798"/>
            <a:ext cx="12192000" cy="4703077"/>
          </a:xfrm>
          <a:prstGeom prst="rect">
            <a:avLst/>
          </a:prstGeom>
        </p:spPr>
      </p:pic>
      <p:pic>
        <p:nvPicPr>
          <p:cNvPr id="9" name="图片 8">
            <a:extLst>
              <a:ext uri="{FF2B5EF4-FFF2-40B4-BE49-F238E27FC236}">
                <a16:creationId xmlns:a16="http://schemas.microsoft.com/office/drawing/2014/main" id="{21B6A392-B1D4-8E0D-AFCD-7CC5B2E5CE7E}"/>
              </a:ext>
            </a:extLst>
          </p:cNvPr>
          <p:cNvPicPr>
            <a:picLocks noChangeAspect="1"/>
          </p:cNvPicPr>
          <p:nvPr/>
        </p:nvPicPr>
        <p:blipFill>
          <a:blip r:embed="rId4"/>
          <a:stretch>
            <a:fillRect/>
          </a:stretch>
        </p:blipFill>
        <p:spPr>
          <a:xfrm>
            <a:off x="-1" y="4035853"/>
            <a:ext cx="12172604" cy="2457022"/>
          </a:xfrm>
          <a:prstGeom prst="rect">
            <a:avLst/>
          </a:prstGeom>
        </p:spPr>
      </p:pic>
      <p:pic>
        <p:nvPicPr>
          <p:cNvPr id="6" name="图片 5">
            <a:extLst>
              <a:ext uri="{FF2B5EF4-FFF2-40B4-BE49-F238E27FC236}">
                <a16:creationId xmlns:a16="http://schemas.microsoft.com/office/drawing/2014/main" id="{8D332A52-9F5E-8203-C198-F1759622740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1137"/>
          <a:stretch/>
        </p:blipFill>
        <p:spPr>
          <a:xfrm>
            <a:off x="3498274" y="4020210"/>
            <a:ext cx="5802283" cy="2571775"/>
          </a:xfrm>
          <a:prstGeom prst="rect">
            <a:avLst/>
          </a:prstGeom>
        </p:spPr>
      </p:pic>
      <p:pic>
        <p:nvPicPr>
          <p:cNvPr id="8" name="图片 7">
            <a:extLst>
              <a:ext uri="{FF2B5EF4-FFF2-40B4-BE49-F238E27FC236}">
                <a16:creationId xmlns:a16="http://schemas.microsoft.com/office/drawing/2014/main" id="{05DF8FCA-D84D-90EF-8F61-234681B8C338}"/>
              </a:ext>
            </a:extLst>
          </p:cNvPr>
          <p:cNvPicPr>
            <a:picLocks noChangeAspect="1"/>
          </p:cNvPicPr>
          <p:nvPr/>
        </p:nvPicPr>
        <p:blipFill>
          <a:blip r:embed="rId4"/>
          <a:stretch>
            <a:fillRect/>
          </a:stretch>
        </p:blipFill>
        <p:spPr>
          <a:xfrm>
            <a:off x="48719" y="1512908"/>
            <a:ext cx="12172604" cy="2397100"/>
          </a:xfrm>
          <a:prstGeom prst="rect">
            <a:avLst/>
          </a:prstGeom>
        </p:spPr>
      </p:pic>
      <p:pic>
        <p:nvPicPr>
          <p:cNvPr id="4" name="图片 3">
            <a:extLst>
              <a:ext uri="{FF2B5EF4-FFF2-40B4-BE49-F238E27FC236}">
                <a16:creationId xmlns:a16="http://schemas.microsoft.com/office/drawing/2014/main" id="{7FDB21F5-D76E-A89C-F460-5D49C3734DA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98274" y="1606199"/>
            <a:ext cx="5802283" cy="2188579"/>
          </a:xfrm>
          <a:prstGeom prst="rect">
            <a:avLst/>
          </a:prstGeom>
        </p:spPr>
      </p:pic>
      <p:grpSp>
        <p:nvGrpSpPr>
          <p:cNvPr id="68" name="组合 67">
            <a:extLst>
              <a:ext uri="{FF2B5EF4-FFF2-40B4-BE49-F238E27FC236}">
                <a16:creationId xmlns:a16="http://schemas.microsoft.com/office/drawing/2014/main" id="{0E0BD788-485A-7B53-30DA-EA6AF6CB2A34}"/>
              </a:ext>
            </a:extLst>
          </p:cNvPr>
          <p:cNvGrpSpPr/>
          <p:nvPr/>
        </p:nvGrpSpPr>
        <p:grpSpPr>
          <a:xfrm>
            <a:off x="5031642" y="1356742"/>
            <a:ext cx="7160358" cy="4659495"/>
            <a:chOff x="5031642" y="1356742"/>
            <a:chExt cx="7160358" cy="4659495"/>
          </a:xfrm>
        </p:grpSpPr>
        <p:pic>
          <p:nvPicPr>
            <p:cNvPr id="23" name="图片 22">
              <a:extLst>
                <a:ext uri="{FF2B5EF4-FFF2-40B4-BE49-F238E27FC236}">
                  <a16:creationId xmlns:a16="http://schemas.microsoft.com/office/drawing/2014/main" id="{769CC5D9-60CA-8A03-B802-6FF292815BA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03438" y="2986475"/>
              <a:ext cx="5088562" cy="3009975"/>
            </a:xfrm>
            <a:prstGeom prst="rect">
              <a:avLst/>
            </a:prstGeom>
          </p:spPr>
        </p:pic>
        <p:pic>
          <p:nvPicPr>
            <p:cNvPr id="24" name="图片 23">
              <a:extLst>
                <a:ext uri="{FF2B5EF4-FFF2-40B4-BE49-F238E27FC236}">
                  <a16:creationId xmlns:a16="http://schemas.microsoft.com/office/drawing/2014/main" id="{B99E8342-AAEC-9C03-F555-95E3FE24519B}"/>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tretch>
              <a:fillRect/>
            </a:stretch>
          </p:blipFill>
          <p:spPr>
            <a:xfrm rot="276933" flipH="1">
              <a:off x="7245796" y="1602027"/>
              <a:ext cx="787219" cy="552290"/>
            </a:xfrm>
            <a:prstGeom prst="rect">
              <a:avLst/>
            </a:prstGeom>
          </p:spPr>
        </p:pic>
        <p:pic>
          <p:nvPicPr>
            <p:cNvPr id="25" name="图片 24">
              <a:extLst>
                <a:ext uri="{FF2B5EF4-FFF2-40B4-BE49-F238E27FC236}">
                  <a16:creationId xmlns:a16="http://schemas.microsoft.com/office/drawing/2014/main" id="{89B5BEF3-F0FC-A3C4-8C60-A82553B05555}"/>
                </a:ext>
              </a:extLst>
            </p:cNvPr>
            <p:cNvPicPr>
              <a:picLocks noChangeAspect="1"/>
            </p:cNvPicPr>
            <p:nvPr/>
          </p:nvPicPr>
          <p:blipFill>
            <a:blip r:embed="rId10"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tretch>
              <a:fillRect/>
            </a:stretch>
          </p:blipFill>
          <p:spPr>
            <a:xfrm rot="20195028" flipH="1">
              <a:off x="5031642" y="3704392"/>
              <a:ext cx="787219" cy="552290"/>
            </a:xfrm>
            <a:prstGeom prst="rect">
              <a:avLst/>
            </a:prstGeom>
          </p:spPr>
        </p:pic>
        <p:pic>
          <p:nvPicPr>
            <p:cNvPr id="26" name="图片 25">
              <a:extLst>
                <a:ext uri="{FF2B5EF4-FFF2-40B4-BE49-F238E27FC236}">
                  <a16:creationId xmlns:a16="http://schemas.microsoft.com/office/drawing/2014/main" id="{3398E994-7219-887C-C3BB-7E2C2F0DFE9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6026352" y="2026739"/>
              <a:ext cx="787219" cy="552290"/>
            </a:xfrm>
            <a:prstGeom prst="rect">
              <a:avLst/>
            </a:prstGeom>
          </p:spPr>
        </p:pic>
        <p:pic>
          <p:nvPicPr>
            <p:cNvPr id="27" name="图片 26">
              <a:extLst>
                <a:ext uri="{FF2B5EF4-FFF2-40B4-BE49-F238E27FC236}">
                  <a16:creationId xmlns:a16="http://schemas.microsoft.com/office/drawing/2014/main" id="{77EC76F2-B6D2-E566-4916-9D2B3C13843F}"/>
                </a:ext>
              </a:extLst>
            </p:cNvPr>
            <p:cNvPicPr>
              <a:picLocks noChangeAspect="1"/>
            </p:cNvPicPr>
            <p:nvPr/>
          </p:nvPicPr>
          <p:blipFill>
            <a:blip r:embed="rId12"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a:ext>
              </a:extLst>
            </a:blip>
            <a:stretch>
              <a:fillRect/>
            </a:stretch>
          </p:blipFill>
          <p:spPr>
            <a:xfrm rot="3356626" flipH="1">
              <a:off x="9140719" y="1474207"/>
              <a:ext cx="787219" cy="552290"/>
            </a:xfrm>
            <a:prstGeom prst="rect">
              <a:avLst/>
            </a:prstGeom>
          </p:spPr>
        </p:pic>
        <p:pic>
          <p:nvPicPr>
            <p:cNvPr id="28" name="图片 27">
              <a:extLst>
                <a:ext uri="{FF2B5EF4-FFF2-40B4-BE49-F238E27FC236}">
                  <a16:creationId xmlns:a16="http://schemas.microsoft.com/office/drawing/2014/main" id="{CF79976E-3BC1-19BF-A74A-8E30772396EC}"/>
                </a:ext>
              </a:extLst>
            </p:cNvPr>
            <p:cNvPicPr>
              <a:picLocks noChangeAspect="1"/>
            </p:cNvPicPr>
            <p:nvPr/>
          </p:nvPicPr>
          <p:blipFill>
            <a:blip r:embed="rId13"/>
            <a:stretch>
              <a:fillRect/>
            </a:stretch>
          </p:blipFill>
          <p:spPr>
            <a:xfrm rot="313798">
              <a:off x="7836340" y="5453436"/>
              <a:ext cx="395618" cy="379019"/>
            </a:xfrm>
            <a:prstGeom prst="rect">
              <a:avLst/>
            </a:prstGeom>
          </p:spPr>
        </p:pic>
        <p:pic>
          <p:nvPicPr>
            <p:cNvPr id="29" name="图片 28">
              <a:extLst>
                <a:ext uri="{FF2B5EF4-FFF2-40B4-BE49-F238E27FC236}">
                  <a16:creationId xmlns:a16="http://schemas.microsoft.com/office/drawing/2014/main" id="{919FB8CD-8BA8-DCB5-B717-57E3053880B2}"/>
                </a:ext>
              </a:extLst>
            </p:cNvPr>
            <p:cNvPicPr>
              <a:picLocks noChangeAspect="1"/>
            </p:cNvPicPr>
            <p:nvPr/>
          </p:nvPicPr>
          <p:blipFill>
            <a:blip r:embed="rId13"/>
            <a:stretch>
              <a:fillRect/>
            </a:stretch>
          </p:blipFill>
          <p:spPr>
            <a:xfrm rot="313798">
              <a:off x="7916623" y="5624674"/>
              <a:ext cx="389269" cy="361007"/>
            </a:xfrm>
            <a:prstGeom prst="rect">
              <a:avLst/>
            </a:prstGeom>
          </p:spPr>
        </p:pic>
        <p:pic>
          <p:nvPicPr>
            <p:cNvPr id="30" name="图片 29">
              <a:extLst>
                <a:ext uri="{FF2B5EF4-FFF2-40B4-BE49-F238E27FC236}">
                  <a16:creationId xmlns:a16="http://schemas.microsoft.com/office/drawing/2014/main" id="{920EF593-6FDB-6810-6ABB-48C5047A6568}"/>
                </a:ext>
              </a:extLst>
            </p:cNvPr>
            <p:cNvPicPr>
              <a:picLocks noChangeAspect="1"/>
            </p:cNvPicPr>
            <p:nvPr/>
          </p:nvPicPr>
          <p:blipFill>
            <a:blip r:embed="rId13"/>
            <a:stretch>
              <a:fillRect/>
            </a:stretch>
          </p:blipFill>
          <p:spPr>
            <a:xfrm>
              <a:off x="8164464" y="5634951"/>
              <a:ext cx="389269" cy="361007"/>
            </a:xfrm>
            <a:prstGeom prst="rect">
              <a:avLst/>
            </a:prstGeom>
          </p:spPr>
        </p:pic>
        <p:grpSp>
          <p:nvGrpSpPr>
            <p:cNvPr id="47" name="组合 46">
              <a:extLst>
                <a:ext uri="{FF2B5EF4-FFF2-40B4-BE49-F238E27FC236}">
                  <a16:creationId xmlns:a16="http://schemas.microsoft.com/office/drawing/2014/main" id="{73E93B3B-B245-CBC0-EC04-6AE04DBBDD89}"/>
                </a:ext>
              </a:extLst>
            </p:cNvPr>
            <p:cNvGrpSpPr/>
            <p:nvPr/>
          </p:nvGrpSpPr>
          <p:grpSpPr>
            <a:xfrm>
              <a:off x="5778068" y="2049893"/>
              <a:ext cx="4585392" cy="3966344"/>
              <a:chOff x="13776187" y="3960003"/>
              <a:chExt cx="3910512" cy="3382576"/>
            </a:xfrm>
          </p:grpSpPr>
          <p:sp>
            <p:nvSpPr>
              <p:cNvPr id="48" name="不完整圆 47">
                <a:extLst>
                  <a:ext uri="{FF2B5EF4-FFF2-40B4-BE49-F238E27FC236}">
                    <a16:creationId xmlns:a16="http://schemas.microsoft.com/office/drawing/2014/main" id="{5D6E5830-E87B-4AE7-F1F0-9EAF88BC8A36}"/>
                  </a:ext>
                </a:extLst>
              </p:cNvPr>
              <p:cNvSpPr/>
              <p:nvPr/>
            </p:nvSpPr>
            <p:spPr>
              <a:xfrm>
                <a:off x="15010033" y="5339554"/>
                <a:ext cx="2638002" cy="1992278"/>
              </a:xfrm>
              <a:prstGeom prst="pie">
                <a:avLst>
                  <a:gd name="adj1" fmla="val 0"/>
                  <a:gd name="adj2" fmla="val 5647323"/>
                </a:avLst>
              </a:prstGeom>
              <a:solidFill>
                <a:srgbClr val="D86EC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49" name="不完整圆 48">
                <a:extLst>
                  <a:ext uri="{FF2B5EF4-FFF2-40B4-BE49-F238E27FC236}">
                    <a16:creationId xmlns:a16="http://schemas.microsoft.com/office/drawing/2014/main" id="{58549E83-2EDB-1E36-7D71-CEB9371F408C}"/>
                  </a:ext>
                </a:extLst>
              </p:cNvPr>
              <p:cNvSpPr/>
              <p:nvPr/>
            </p:nvSpPr>
            <p:spPr>
              <a:xfrm>
                <a:off x="14798730" y="5299059"/>
                <a:ext cx="2887969" cy="2043520"/>
              </a:xfrm>
              <a:prstGeom prst="pie">
                <a:avLst>
                  <a:gd name="adj1" fmla="val 0"/>
                  <a:gd name="adj2" fmla="val 5194377"/>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50" name="不完整圆 49">
                <a:extLst>
                  <a:ext uri="{FF2B5EF4-FFF2-40B4-BE49-F238E27FC236}">
                    <a16:creationId xmlns:a16="http://schemas.microsoft.com/office/drawing/2014/main" id="{EAC07D66-10E2-EB4C-E0B8-6F9BCAEF080D}"/>
                  </a:ext>
                </a:extLst>
              </p:cNvPr>
              <p:cNvSpPr/>
              <p:nvPr/>
            </p:nvSpPr>
            <p:spPr>
              <a:xfrm>
                <a:off x="15096451" y="5295363"/>
                <a:ext cx="2367487" cy="1995059"/>
              </a:xfrm>
              <a:prstGeom prst="pie">
                <a:avLst>
                  <a:gd name="adj1" fmla="val 0"/>
                  <a:gd name="adj2" fmla="val 5652863"/>
                </a:avLst>
              </a:prstGeom>
              <a:solidFill>
                <a:srgbClr val="61CBF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51" name="不完整圆 50">
                <a:extLst>
                  <a:ext uri="{FF2B5EF4-FFF2-40B4-BE49-F238E27FC236}">
                    <a16:creationId xmlns:a16="http://schemas.microsoft.com/office/drawing/2014/main" id="{DFF2422F-D758-A03B-334E-3952E4B50C4F}"/>
                  </a:ext>
                </a:extLst>
              </p:cNvPr>
              <p:cNvSpPr/>
              <p:nvPr/>
            </p:nvSpPr>
            <p:spPr>
              <a:xfrm>
                <a:off x="14935311" y="5295584"/>
                <a:ext cx="2640347" cy="1951498"/>
              </a:xfrm>
              <a:prstGeom prst="pie">
                <a:avLst>
                  <a:gd name="adj1" fmla="val 0"/>
                  <a:gd name="adj2" fmla="val 5666165"/>
                </a:avLst>
              </a:prstGeom>
              <a:solidFill>
                <a:srgbClr val="E9713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grpSp>
            <p:nvGrpSpPr>
              <p:cNvPr id="52" name="组合 51">
                <a:extLst>
                  <a:ext uri="{FF2B5EF4-FFF2-40B4-BE49-F238E27FC236}">
                    <a16:creationId xmlns:a16="http://schemas.microsoft.com/office/drawing/2014/main" id="{05440C89-F843-6DF0-DD54-CE59B77B9756}"/>
                  </a:ext>
                </a:extLst>
              </p:cNvPr>
              <p:cNvGrpSpPr/>
              <p:nvPr/>
            </p:nvGrpSpPr>
            <p:grpSpPr>
              <a:xfrm>
                <a:off x="13776187" y="3960003"/>
                <a:ext cx="3786761" cy="3382576"/>
                <a:chOff x="6014719" y="2055387"/>
                <a:chExt cx="3786761" cy="3382576"/>
              </a:xfrm>
            </p:grpSpPr>
            <p:cxnSp>
              <p:nvCxnSpPr>
                <p:cNvPr id="53" name="直接箭头连接符 52">
                  <a:extLst>
                    <a:ext uri="{FF2B5EF4-FFF2-40B4-BE49-F238E27FC236}">
                      <a16:creationId xmlns:a16="http://schemas.microsoft.com/office/drawing/2014/main" id="{3608F871-74AC-B665-5A6C-B6E007777E3D}"/>
                    </a:ext>
                  </a:extLst>
                </p:cNvPr>
                <p:cNvCxnSpPr>
                  <a:cxnSpLocks/>
                </p:cNvCxnSpPr>
                <p:nvPr/>
              </p:nvCxnSpPr>
              <p:spPr>
                <a:xfrm>
                  <a:off x="7822747" y="2055387"/>
                  <a:ext cx="707680" cy="2336596"/>
                </a:xfrm>
                <a:prstGeom prst="straightConnector1">
                  <a:avLst/>
                </a:prstGeom>
                <a:ln w="38100">
                  <a:solidFill>
                    <a:schemeClr val="accent5">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4" name="直接箭头连接符 53">
                  <a:extLst>
                    <a:ext uri="{FF2B5EF4-FFF2-40B4-BE49-F238E27FC236}">
                      <a16:creationId xmlns:a16="http://schemas.microsoft.com/office/drawing/2014/main" id="{FA796E62-0640-ACE7-E3EA-D493672BBA0F}"/>
                    </a:ext>
                  </a:extLst>
                </p:cNvPr>
                <p:cNvCxnSpPr>
                  <a:cxnSpLocks/>
                </p:cNvCxnSpPr>
                <p:nvPr/>
              </p:nvCxnSpPr>
              <p:spPr>
                <a:xfrm>
                  <a:off x="6014719" y="3710788"/>
                  <a:ext cx="2495733" cy="681195"/>
                </a:xfrm>
                <a:prstGeom prst="straightConnector1">
                  <a:avLst/>
                </a:prstGeom>
                <a:ln w="38100">
                  <a:solidFill>
                    <a:schemeClr val="accent4">
                      <a:lumMod val="60000"/>
                      <a:lumOff val="40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55" name="直接箭头连接符 54">
                  <a:extLst>
                    <a:ext uri="{FF2B5EF4-FFF2-40B4-BE49-F238E27FC236}">
                      <a16:creationId xmlns:a16="http://schemas.microsoft.com/office/drawing/2014/main" id="{76A843CD-923A-789F-8B5A-D30412D7BB38}"/>
                    </a:ext>
                  </a:extLst>
                </p:cNvPr>
                <p:cNvCxnSpPr>
                  <a:cxnSpLocks/>
                </p:cNvCxnSpPr>
                <p:nvPr/>
              </p:nvCxnSpPr>
              <p:spPr>
                <a:xfrm flipH="1">
                  <a:off x="8510452" y="2102876"/>
                  <a:ext cx="727674" cy="2289106"/>
                </a:xfrm>
                <a:prstGeom prst="straightConnector1">
                  <a:avLst/>
                </a:prstGeom>
                <a:ln w="38100">
                  <a:solidFill>
                    <a:srgbClr val="00B050"/>
                  </a:solidFill>
                  <a:prstDash val="lgDashDotDot"/>
                  <a:tailEnd type="triangle"/>
                </a:ln>
              </p:spPr>
              <p:style>
                <a:lnRef idx="2">
                  <a:schemeClr val="accent1"/>
                </a:lnRef>
                <a:fillRef idx="0">
                  <a:schemeClr val="accent1"/>
                </a:fillRef>
                <a:effectRef idx="1">
                  <a:schemeClr val="accent1"/>
                </a:effectRef>
                <a:fontRef idx="minor">
                  <a:schemeClr val="tx1"/>
                </a:fontRef>
              </p:style>
            </p:cxnSp>
            <p:cxnSp>
              <p:nvCxnSpPr>
                <p:cNvPr id="56" name="直接箭头连接符 55">
                  <a:extLst>
                    <a:ext uri="{FF2B5EF4-FFF2-40B4-BE49-F238E27FC236}">
                      <a16:creationId xmlns:a16="http://schemas.microsoft.com/office/drawing/2014/main" id="{962BD152-A402-9AAA-05EC-D7904DE8A107}"/>
                    </a:ext>
                  </a:extLst>
                </p:cNvPr>
                <p:cNvCxnSpPr>
                  <a:cxnSpLocks/>
                </p:cNvCxnSpPr>
                <p:nvPr/>
              </p:nvCxnSpPr>
              <p:spPr>
                <a:xfrm>
                  <a:off x="6769232" y="2385692"/>
                  <a:ext cx="1746399" cy="2003786"/>
                </a:xfrm>
                <a:prstGeom prst="straightConnector1">
                  <a:avLst/>
                </a:prstGeom>
                <a:ln w="38100">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7" name="平行四边形 56">
                  <a:extLst>
                    <a:ext uri="{FF2B5EF4-FFF2-40B4-BE49-F238E27FC236}">
                      <a16:creationId xmlns:a16="http://schemas.microsoft.com/office/drawing/2014/main" id="{E031CBA3-0586-4774-77FE-473C4404C030}"/>
                    </a:ext>
                  </a:extLst>
                </p:cNvPr>
                <p:cNvSpPr/>
                <p:nvPr/>
              </p:nvSpPr>
              <p:spPr>
                <a:xfrm rot="20099001">
                  <a:off x="8282816" y="4193573"/>
                  <a:ext cx="455274" cy="358884"/>
                </a:xfrm>
                <a:prstGeom prst="parallelogram">
                  <a:avLst>
                    <a:gd name="adj" fmla="val 44998"/>
                  </a:avLst>
                </a:prstGeom>
                <a:solidFill>
                  <a:srgbClr val="FFFF00">
                    <a:alpha val="5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58" name="文本框 57">
                  <a:extLst>
                    <a:ext uri="{FF2B5EF4-FFF2-40B4-BE49-F238E27FC236}">
                      <a16:creationId xmlns:a16="http://schemas.microsoft.com/office/drawing/2014/main" id="{7B4DE2AD-F3B0-F541-57AB-D4C6AD046012}"/>
                    </a:ext>
                  </a:extLst>
                </p:cNvPr>
                <p:cNvSpPr txBox="1"/>
                <p:nvPr/>
              </p:nvSpPr>
              <p:spPr>
                <a:xfrm>
                  <a:off x="7041722" y="4347599"/>
                  <a:ext cx="1439525" cy="369332"/>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Metasurface </a:t>
                  </a:r>
                  <a:endParaRPr lang="zh-CN" altLang="en-US" b="1" dirty="0">
                    <a:latin typeface="Times New Roman" panose="02020603050405020304" pitchFamily="18" charset="0"/>
                    <a:cs typeface="Times New Roman" panose="02020603050405020304" pitchFamily="18" charset="0"/>
                  </a:endParaRPr>
                </a:p>
              </p:txBody>
            </p:sp>
            <p:sp>
              <p:nvSpPr>
                <p:cNvPr id="59" name="文本框 58">
                  <a:extLst>
                    <a:ext uri="{FF2B5EF4-FFF2-40B4-BE49-F238E27FC236}">
                      <a16:creationId xmlns:a16="http://schemas.microsoft.com/office/drawing/2014/main" id="{DCC22F37-965E-5DE0-321D-DE3A412ABCC8}"/>
                    </a:ext>
                  </a:extLst>
                </p:cNvPr>
                <p:cNvSpPr txBox="1"/>
                <p:nvPr/>
              </p:nvSpPr>
              <p:spPr>
                <a:xfrm>
                  <a:off x="8431800" y="4514633"/>
                  <a:ext cx="1369680" cy="923330"/>
                </a:xfrm>
                <a:prstGeom prst="rect">
                  <a:avLst/>
                </a:prstGeom>
                <a:noFill/>
              </p:spPr>
              <p:txBody>
                <a:bodyPr wrap="square" rtlCol="0">
                  <a:spAutoFit/>
                </a:bodyPr>
                <a:lstStyle/>
                <a:p>
                  <a:pPr algn="ctr"/>
                  <a:r>
                    <a:rPr lang="en-US" altLang="zh-CN" b="1" dirty="0">
                      <a:solidFill>
                        <a:schemeClr val="bg1"/>
                      </a:solidFill>
                      <a:latin typeface="Times New Roman" panose="02020603050405020304" pitchFamily="18" charset="0"/>
                      <a:cs typeface="Times New Roman" panose="02020603050405020304" pitchFamily="18" charset="0"/>
                    </a:rPr>
                    <a:t>Steering and scattering</a:t>
                  </a:r>
                  <a:endParaRPr lang="zh-CN" altLang="en-US" b="1" dirty="0">
                    <a:solidFill>
                      <a:schemeClr val="bg1"/>
                    </a:solidFill>
                    <a:latin typeface="Times New Roman" panose="02020603050405020304" pitchFamily="18" charset="0"/>
                    <a:cs typeface="Times New Roman" panose="02020603050405020304" pitchFamily="18" charset="0"/>
                  </a:endParaRPr>
                </a:p>
              </p:txBody>
            </p:sp>
          </p:grpSp>
        </p:grpSp>
      </p:grpSp>
      <p:grpSp>
        <p:nvGrpSpPr>
          <p:cNvPr id="69" name="组合 68">
            <a:extLst>
              <a:ext uri="{FF2B5EF4-FFF2-40B4-BE49-F238E27FC236}">
                <a16:creationId xmlns:a16="http://schemas.microsoft.com/office/drawing/2014/main" id="{BDDF013A-4391-C0B7-933A-CCACA12D5841}"/>
              </a:ext>
            </a:extLst>
          </p:cNvPr>
          <p:cNvGrpSpPr/>
          <p:nvPr/>
        </p:nvGrpSpPr>
        <p:grpSpPr>
          <a:xfrm>
            <a:off x="5792252" y="2043498"/>
            <a:ext cx="5613606" cy="3012885"/>
            <a:chOff x="12707376" y="721753"/>
            <a:chExt cx="5092275" cy="2733081"/>
          </a:xfrm>
        </p:grpSpPr>
        <p:grpSp>
          <p:nvGrpSpPr>
            <p:cNvPr id="70" name="组合 69">
              <a:extLst>
                <a:ext uri="{FF2B5EF4-FFF2-40B4-BE49-F238E27FC236}">
                  <a16:creationId xmlns:a16="http://schemas.microsoft.com/office/drawing/2014/main" id="{98679E3D-5432-2B51-C550-B5B704163B63}"/>
                </a:ext>
              </a:extLst>
            </p:cNvPr>
            <p:cNvGrpSpPr/>
            <p:nvPr/>
          </p:nvGrpSpPr>
          <p:grpSpPr>
            <a:xfrm>
              <a:off x="15240087" y="1631602"/>
              <a:ext cx="2539691" cy="1811573"/>
              <a:chOff x="12969181" y="3713639"/>
              <a:chExt cx="2539691" cy="1811573"/>
            </a:xfrm>
          </p:grpSpPr>
          <p:sp>
            <p:nvSpPr>
              <p:cNvPr id="79" name="不完整圆 78">
                <a:extLst>
                  <a:ext uri="{FF2B5EF4-FFF2-40B4-BE49-F238E27FC236}">
                    <a16:creationId xmlns:a16="http://schemas.microsoft.com/office/drawing/2014/main" id="{F7BEDE8D-B319-EDB4-AA14-5CAE49F80A65}"/>
                  </a:ext>
                </a:extLst>
              </p:cNvPr>
              <p:cNvSpPr/>
              <p:nvPr/>
            </p:nvSpPr>
            <p:spPr>
              <a:xfrm>
                <a:off x="13058683" y="3845544"/>
                <a:ext cx="2450189" cy="1679668"/>
              </a:xfrm>
              <a:prstGeom prst="pie">
                <a:avLst>
                  <a:gd name="adj1" fmla="val 0"/>
                  <a:gd name="adj2" fmla="val 4888894"/>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80" name="不完整圆 79">
                <a:extLst>
                  <a:ext uri="{FF2B5EF4-FFF2-40B4-BE49-F238E27FC236}">
                    <a16:creationId xmlns:a16="http://schemas.microsoft.com/office/drawing/2014/main" id="{04A87DBC-589B-7C66-4992-0E9F71D07541}"/>
                  </a:ext>
                </a:extLst>
              </p:cNvPr>
              <p:cNvSpPr/>
              <p:nvPr/>
            </p:nvSpPr>
            <p:spPr>
              <a:xfrm>
                <a:off x="13058683" y="3809365"/>
                <a:ext cx="2418455" cy="1679668"/>
              </a:xfrm>
              <a:prstGeom prst="pie">
                <a:avLst>
                  <a:gd name="adj1" fmla="val 0"/>
                  <a:gd name="adj2" fmla="val 4888894"/>
                </a:avLst>
              </a:prstGeom>
              <a:solidFill>
                <a:srgbClr val="61CBF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81" name="不完整圆 80">
                <a:extLst>
                  <a:ext uri="{FF2B5EF4-FFF2-40B4-BE49-F238E27FC236}">
                    <a16:creationId xmlns:a16="http://schemas.microsoft.com/office/drawing/2014/main" id="{B1EC8734-C63A-CBC4-D69D-CB2F025FEE50}"/>
                  </a:ext>
                </a:extLst>
              </p:cNvPr>
              <p:cNvSpPr/>
              <p:nvPr/>
            </p:nvSpPr>
            <p:spPr>
              <a:xfrm>
                <a:off x="13000915" y="3763314"/>
                <a:ext cx="2450189" cy="1679668"/>
              </a:xfrm>
              <a:prstGeom prst="pie">
                <a:avLst>
                  <a:gd name="adj1" fmla="val 0"/>
                  <a:gd name="adj2" fmla="val 4888894"/>
                </a:avLst>
              </a:prstGeom>
              <a:solidFill>
                <a:srgbClr val="E9713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sp>
            <p:nvSpPr>
              <p:cNvPr id="82" name="不完整圆 81">
                <a:extLst>
                  <a:ext uri="{FF2B5EF4-FFF2-40B4-BE49-F238E27FC236}">
                    <a16:creationId xmlns:a16="http://schemas.microsoft.com/office/drawing/2014/main" id="{668A729B-12B2-49DA-A4F6-5B39C7ECD7D0}"/>
                  </a:ext>
                </a:extLst>
              </p:cNvPr>
              <p:cNvSpPr/>
              <p:nvPr/>
            </p:nvSpPr>
            <p:spPr>
              <a:xfrm>
                <a:off x="12969181" y="3713639"/>
                <a:ext cx="2450189" cy="1679668"/>
              </a:xfrm>
              <a:prstGeom prst="pie">
                <a:avLst>
                  <a:gd name="adj1" fmla="val 0"/>
                  <a:gd name="adj2" fmla="val 4888894"/>
                </a:avLst>
              </a:prstGeom>
              <a:solidFill>
                <a:srgbClr val="D86EC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ndParaRPr>
              </a:p>
            </p:txBody>
          </p:sp>
        </p:grpSp>
        <p:grpSp>
          <p:nvGrpSpPr>
            <p:cNvPr id="71" name="组合 70">
              <a:extLst>
                <a:ext uri="{FF2B5EF4-FFF2-40B4-BE49-F238E27FC236}">
                  <a16:creationId xmlns:a16="http://schemas.microsoft.com/office/drawing/2014/main" id="{01B26AB3-1257-EBB2-1212-58FAF18E9DE9}"/>
                </a:ext>
              </a:extLst>
            </p:cNvPr>
            <p:cNvGrpSpPr/>
            <p:nvPr/>
          </p:nvGrpSpPr>
          <p:grpSpPr>
            <a:xfrm>
              <a:off x="12707376" y="721753"/>
              <a:ext cx="5092275" cy="2733081"/>
              <a:chOff x="5838475" y="2053752"/>
              <a:chExt cx="5092275" cy="2733081"/>
            </a:xfrm>
          </p:grpSpPr>
          <p:cxnSp>
            <p:nvCxnSpPr>
              <p:cNvPr id="72" name="直接箭头连接符 71">
                <a:extLst>
                  <a:ext uri="{FF2B5EF4-FFF2-40B4-BE49-F238E27FC236}">
                    <a16:creationId xmlns:a16="http://schemas.microsoft.com/office/drawing/2014/main" id="{F63F2570-9C28-740B-D205-9217B66CF1D6}"/>
                  </a:ext>
                </a:extLst>
              </p:cNvPr>
              <p:cNvCxnSpPr>
                <a:cxnSpLocks/>
              </p:cNvCxnSpPr>
              <p:nvPr/>
            </p:nvCxnSpPr>
            <p:spPr>
              <a:xfrm>
                <a:off x="5838475" y="3820769"/>
                <a:ext cx="3799967" cy="4099"/>
              </a:xfrm>
              <a:prstGeom prst="straightConnector1">
                <a:avLst/>
              </a:prstGeom>
              <a:ln w="38100">
                <a:solidFill>
                  <a:schemeClr val="accent4">
                    <a:lumMod val="60000"/>
                    <a:lumOff val="40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73" name="直接箭头连接符 72">
                <a:extLst>
                  <a:ext uri="{FF2B5EF4-FFF2-40B4-BE49-F238E27FC236}">
                    <a16:creationId xmlns:a16="http://schemas.microsoft.com/office/drawing/2014/main" id="{2D3DB072-C3BF-26FF-6D6F-1BC9B837AC29}"/>
                  </a:ext>
                </a:extLst>
              </p:cNvPr>
              <p:cNvCxnSpPr>
                <a:cxnSpLocks/>
              </p:cNvCxnSpPr>
              <p:nvPr/>
            </p:nvCxnSpPr>
            <p:spPr>
              <a:xfrm>
                <a:off x="6644993" y="2399462"/>
                <a:ext cx="2993449" cy="1459682"/>
              </a:xfrm>
              <a:prstGeom prst="straightConnector1">
                <a:avLst/>
              </a:prstGeom>
              <a:ln w="38100">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74" name="直接箭头连接符 73">
                <a:extLst>
                  <a:ext uri="{FF2B5EF4-FFF2-40B4-BE49-F238E27FC236}">
                    <a16:creationId xmlns:a16="http://schemas.microsoft.com/office/drawing/2014/main" id="{89F4DC5C-7C39-EA31-B55D-77B21405E692}"/>
                  </a:ext>
                </a:extLst>
              </p:cNvPr>
              <p:cNvCxnSpPr>
                <a:cxnSpLocks/>
              </p:cNvCxnSpPr>
              <p:nvPr/>
            </p:nvCxnSpPr>
            <p:spPr>
              <a:xfrm>
                <a:off x="7751367" y="2053752"/>
                <a:ext cx="1892254" cy="1807330"/>
              </a:xfrm>
              <a:prstGeom prst="straightConnector1">
                <a:avLst/>
              </a:prstGeom>
              <a:ln w="38100">
                <a:solidFill>
                  <a:schemeClr val="accent5">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75" name="直接箭头连接符 74">
                <a:extLst>
                  <a:ext uri="{FF2B5EF4-FFF2-40B4-BE49-F238E27FC236}">
                    <a16:creationId xmlns:a16="http://schemas.microsoft.com/office/drawing/2014/main" id="{BEAC8995-AF3B-37B0-6B75-9CA63B84EA38}"/>
                  </a:ext>
                </a:extLst>
              </p:cNvPr>
              <p:cNvCxnSpPr>
                <a:cxnSpLocks/>
              </p:cNvCxnSpPr>
              <p:nvPr/>
            </p:nvCxnSpPr>
            <p:spPr>
              <a:xfrm>
                <a:off x="9243306" y="2102876"/>
                <a:ext cx="400315" cy="1748273"/>
              </a:xfrm>
              <a:prstGeom prst="straightConnector1">
                <a:avLst/>
              </a:prstGeom>
              <a:ln w="38100">
                <a:solidFill>
                  <a:srgbClr val="00B050"/>
                </a:solidFill>
                <a:prstDash val="lgDashDotDot"/>
                <a:tailEnd type="triangle"/>
              </a:ln>
            </p:spPr>
            <p:style>
              <a:lnRef idx="2">
                <a:schemeClr val="accent1"/>
              </a:lnRef>
              <a:fillRef idx="0">
                <a:schemeClr val="accent1"/>
              </a:fillRef>
              <a:effectRef idx="1">
                <a:schemeClr val="accent1"/>
              </a:effectRef>
              <a:fontRef idx="minor">
                <a:schemeClr val="tx1"/>
              </a:fontRef>
            </p:style>
          </p:cxnSp>
          <p:sp>
            <p:nvSpPr>
              <p:cNvPr id="76" name="平行四边形 75">
                <a:extLst>
                  <a:ext uri="{FF2B5EF4-FFF2-40B4-BE49-F238E27FC236}">
                    <a16:creationId xmlns:a16="http://schemas.microsoft.com/office/drawing/2014/main" id="{7ED29873-1EFF-0D49-6EB7-AB02564C8E2A}"/>
                  </a:ext>
                </a:extLst>
              </p:cNvPr>
              <p:cNvSpPr/>
              <p:nvPr/>
            </p:nvSpPr>
            <p:spPr>
              <a:xfrm rot="20099001">
                <a:off x="9374180" y="3649282"/>
                <a:ext cx="455274" cy="358884"/>
              </a:xfrm>
              <a:prstGeom prst="parallelogram">
                <a:avLst>
                  <a:gd name="adj" fmla="val 44998"/>
                </a:avLst>
              </a:prstGeom>
              <a:solidFill>
                <a:srgbClr val="FFFF00">
                  <a:alpha val="5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77" name="文本框 76">
                <a:extLst>
                  <a:ext uri="{FF2B5EF4-FFF2-40B4-BE49-F238E27FC236}">
                    <a16:creationId xmlns:a16="http://schemas.microsoft.com/office/drawing/2014/main" id="{E1C8E1B2-8247-CD12-5F65-1221DC3166D7}"/>
                  </a:ext>
                </a:extLst>
              </p:cNvPr>
              <p:cNvSpPr txBox="1"/>
              <p:nvPr/>
            </p:nvSpPr>
            <p:spPr>
              <a:xfrm>
                <a:off x="9472928" y="3254933"/>
                <a:ext cx="1425272" cy="369332"/>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Metasurface </a:t>
                </a:r>
                <a:endParaRPr lang="zh-CN" altLang="en-US" b="1" dirty="0">
                  <a:latin typeface="Times New Roman" panose="02020603050405020304" pitchFamily="18" charset="0"/>
                  <a:cs typeface="Times New Roman" panose="02020603050405020304" pitchFamily="18" charset="0"/>
                </a:endParaRPr>
              </a:p>
            </p:txBody>
          </p:sp>
          <p:sp>
            <p:nvSpPr>
              <p:cNvPr id="78" name="文本框 77">
                <a:extLst>
                  <a:ext uri="{FF2B5EF4-FFF2-40B4-BE49-F238E27FC236}">
                    <a16:creationId xmlns:a16="http://schemas.microsoft.com/office/drawing/2014/main" id="{03474A83-9B77-2D6E-F00A-41AF7E4EC750}"/>
                  </a:ext>
                </a:extLst>
              </p:cNvPr>
              <p:cNvSpPr txBox="1"/>
              <p:nvPr/>
            </p:nvSpPr>
            <p:spPr>
              <a:xfrm>
                <a:off x="9549144" y="3863503"/>
                <a:ext cx="1381606" cy="923330"/>
              </a:xfrm>
              <a:prstGeom prst="rect">
                <a:avLst/>
              </a:prstGeom>
              <a:noFill/>
            </p:spPr>
            <p:txBody>
              <a:bodyPr wrap="square" rtlCol="0">
                <a:spAutoFit/>
              </a:bodyPr>
              <a:lstStyle/>
              <a:p>
                <a:pPr algn="ctr"/>
                <a:r>
                  <a:rPr lang="en-US" altLang="zh-CN" b="1" dirty="0">
                    <a:solidFill>
                      <a:schemeClr val="bg1"/>
                    </a:solidFill>
                    <a:latin typeface="Times New Roman" panose="02020603050405020304" pitchFamily="18" charset="0"/>
                    <a:cs typeface="Times New Roman" panose="02020603050405020304" pitchFamily="18" charset="0"/>
                  </a:rPr>
                  <a:t>Steering and scattering</a:t>
                </a:r>
                <a:endParaRPr lang="zh-CN" altLang="en-US" b="1" dirty="0">
                  <a:solidFill>
                    <a:schemeClr val="bg1"/>
                  </a:solidFill>
                  <a:latin typeface="Times New Roman" panose="02020603050405020304" pitchFamily="18" charset="0"/>
                  <a:cs typeface="Times New Roman" panose="02020603050405020304" pitchFamily="18" charset="0"/>
                </a:endParaRPr>
              </a:p>
            </p:txBody>
          </p:sp>
        </p:grpSp>
      </p:grpSp>
      <p:sp>
        <p:nvSpPr>
          <p:cNvPr id="86" name="矩形 85">
            <a:extLst>
              <a:ext uri="{FF2B5EF4-FFF2-40B4-BE49-F238E27FC236}">
                <a16:creationId xmlns:a16="http://schemas.microsoft.com/office/drawing/2014/main" id="{3F566408-C269-D010-7E44-B0D423385A48}"/>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Simulation: scattering and steering performance</a:t>
            </a:r>
          </a:p>
        </p:txBody>
      </p:sp>
      <p:sp>
        <p:nvSpPr>
          <p:cNvPr id="3" name="矩形: 圆角 2">
            <a:extLst>
              <a:ext uri="{FF2B5EF4-FFF2-40B4-BE49-F238E27FC236}">
                <a16:creationId xmlns:a16="http://schemas.microsoft.com/office/drawing/2014/main" id="{94AADF76-A6B5-0A84-28B4-71A57E9233F9}"/>
              </a:ext>
            </a:extLst>
          </p:cNvPr>
          <p:cNvSpPr/>
          <p:nvPr/>
        </p:nvSpPr>
        <p:spPr>
          <a:xfrm>
            <a:off x="1104934" y="2804206"/>
            <a:ext cx="10660469" cy="150804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2">
                    <a:lumMod val="50000"/>
                  </a:schemeClr>
                </a:solidFill>
                <a:latin typeface="Arial" panose="020B0604020202020204" pitchFamily="34" charset="0"/>
                <a:cs typeface="Arial" panose="020B0604020202020204" pitchFamily="34" charset="0"/>
              </a:rPr>
              <a:t>How to design an indoor positioning algorithm that is COMPATIBLE with </a:t>
            </a:r>
            <a:r>
              <a:rPr lang="en-US" altLang="zh-CN" sz="3200" b="1" dirty="0" err="1">
                <a:solidFill>
                  <a:schemeClr val="accent2">
                    <a:lumMod val="50000"/>
                  </a:schemeClr>
                </a:solidFill>
                <a:latin typeface="Arial" panose="020B0604020202020204" pitchFamily="34" charset="0"/>
                <a:cs typeface="Arial" panose="020B0604020202020204" pitchFamily="34" charset="0"/>
              </a:rPr>
              <a:t>metasurfaces</a:t>
            </a:r>
            <a:r>
              <a:rPr lang="en-US" altLang="zh-CN" sz="3200" b="1" dirty="0">
                <a:solidFill>
                  <a:schemeClr val="accent2">
                    <a:lumMod val="50000"/>
                  </a:schemeClr>
                </a:solidFill>
                <a:latin typeface="Arial" panose="020B0604020202020204" pitchFamily="34" charset="0"/>
                <a:cs typeface="Arial" panose="020B0604020202020204" pitchFamily="34" charset="0"/>
              </a:rPr>
              <a:t>?</a:t>
            </a:r>
            <a:endParaRPr lang="zh-CN" altLang="en-US" sz="32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76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42" presetClass="path" presetSubtype="0" accel="50000" decel="50000" fill="hold" nodeType="afterEffect">
                                  <p:stCondLst>
                                    <p:cond delay="0"/>
                                  </p:stCondLst>
                                  <p:childTnLst>
                                    <p:animMotion origin="layout" path="M 2.08333E-7 5.55112E-17 L -0.2832 -0.00231 " pathEditMode="relative" rAng="0" ptsTypes="AA">
                                      <p:cBhvr>
                                        <p:cTn id="15" dur="1000" fill="hold"/>
                                        <p:tgtEl>
                                          <p:spTgt spid="4"/>
                                        </p:tgtEl>
                                        <p:attrNameLst>
                                          <p:attrName>ppt_x</p:attrName>
                                          <p:attrName>ppt_y</p:attrName>
                                        </p:attrNameLst>
                                      </p:cBhvr>
                                      <p:rCtr x="-14167" y="-116"/>
                                    </p:animMotion>
                                  </p:childTnLst>
                                </p:cTn>
                              </p:par>
                              <p:par>
                                <p:cTn id="16" presetID="42" presetClass="path" presetSubtype="0" accel="50000" decel="50000" fill="hold" nodeType="withEffect">
                                  <p:stCondLst>
                                    <p:cond delay="0"/>
                                  </p:stCondLst>
                                  <p:childTnLst>
                                    <p:animMotion origin="layout" path="M 2.08333E-7 -1.11111E-6 L -0.28776 -0.00787 " pathEditMode="relative" rAng="0" ptsTypes="AA">
                                      <p:cBhvr>
                                        <p:cTn id="17" dur="1000" fill="hold"/>
                                        <p:tgtEl>
                                          <p:spTgt spid="6"/>
                                        </p:tgtEl>
                                        <p:attrNameLst>
                                          <p:attrName>ppt_x</p:attrName>
                                          <p:attrName>ppt_y</p:attrName>
                                        </p:attrNameLst>
                                      </p:cBhvr>
                                      <p:rCtr x="-14388" y="-394"/>
                                    </p:animMotion>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D686124-38BE-036C-3CD6-368CA610D761}"/>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Microscopic</a:t>
            </a:r>
            <a:r>
              <a:rPr lang="en-US" altLang="zh-CN" sz="3200" b="1" dirty="0">
                <a:latin typeface="Arial" panose="020B0604020202020204" pitchFamily="34" charset="0"/>
                <a:cs typeface="Arial" panose="020B0604020202020204" pitchFamily="34" charset="0"/>
              </a:rPr>
              <a:t>:</a:t>
            </a:r>
            <a:r>
              <a:rPr lang="zh-CN" altLang="en-US" sz="3200" b="1" dirty="0">
                <a:latin typeface="Arial" panose="020B0604020202020204" pitchFamily="34" charset="0"/>
                <a:cs typeface="Arial" panose="020B0604020202020204" pitchFamily="34" charset="0"/>
              </a:rPr>
              <a:t> </a:t>
            </a:r>
            <a:r>
              <a:rPr lang="en-US" altLang="zh-CN" sz="3200" b="1" dirty="0">
                <a:latin typeface="Arial" panose="020B0604020202020204" pitchFamily="34" charset="0"/>
                <a:cs typeface="Arial" panose="020B0604020202020204" pitchFamily="34" charset="0"/>
              </a:rPr>
              <a:t>Meta-atom design for GNSS</a:t>
            </a:r>
          </a:p>
        </p:txBody>
      </p:sp>
      <p:pic>
        <p:nvPicPr>
          <p:cNvPr id="6" name="图片 5">
            <a:extLst>
              <a:ext uri="{FF2B5EF4-FFF2-40B4-BE49-F238E27FC236}">
                <a16:creationId xmlns:a16="http://schemas.microsoft.com/office/drawing/2014/main" id="{9A5BF8E8-DA15-2A2E-18B3-9CDB3A7BF0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086" y="1611673"/>
            <a:ext cx="3229429" cy="5101771"/>
          </a:xfrm>
          <a:prstGeom prst="rect">
            <a:avLst/>
          </a:prstGeom>
        </p:spPr>
      </p:pic>
      <p:pic>
        <p:nvPicPr>
          <p:cNvPr id="8" name="图片 7">
            <a:extLst>
              <a:ext uri="{FF2B5EF4-FFF2-40B4-BE49-F238E27FC236}">
                <a16:creationId xmlns:a16="http://schemas.microsoft.com/office/drawing/2014/main" id="{C19340E6-41A5-9E51-D056-7E245FB6F7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28305" y="1623870"/>
            <a:ext cx="8863695" cy="3639285"/>
          </a:xfrm>
          <a:prstGeom prst="rect">
            <a:avLst/>
          </a:prstGeom>
        </p:spPr>
      </p:pic>
      <p:pic>
        <p:nvPicPr>
          <p:cNvPr id="10" name="图片 9">
            <a:extLst>
              <a:ext uri="{FF2B5EF4-FFF2-40B4-BE49-F238E27FC236}">
                <a16:creationId xmlns:a16="http://schemas.microsoft.com/office/drawing/2014/main" id="{79FF8719-61BC-4A2D-A1AE-E66F681D6D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89324" y="5263155"/>
            <a:ext cx="8541656" cy="1450289"/>
          </a:xfrm>
          <a:prstGeom prst="rect">
            <a:avLst/>
          </a:prstGeom>
        </p:spPr>
      </p:pic>
      <p:sp>
        <p:nvSpPr>
          <p:cNvPr id="11" name="文本框 10">
            <a:extLst>
              <a:ext uri="{FF2B5EF4-FFF2-40B4-BE49-F238E27FC236}">
                <a16:creationId xmlns:a16="http://schemas.microsoft.com/office/drawing/2014/main" id="{FF365DA3-8728-2519-5D34-00BAA9C0B820}"/>
              </a:ext>
            </a:extLst>
          </p:cNvPr>
          <p:cNvSpPr txBox="1"/>
          <p:nvPr/>
        </p:nvSpPr>
        <p:spPr>
          <a:xfrm>
            <a:off x="464923" y="1211563"/>
            <a:ext cx="2646878" cy="400110"/>
          </a:xfrm>
          <a:prstGeom prst="rect">
            <a:avLst/>
          </a:prstGeom>
          <a:noFill/>
        </p:spPr>
        <p:txBody>
          <a:bodyPr wrap="none" rtlCol="0">
            <a:spAutoFit/>
          </a:bodyPr>
          <a:lstStyle/>
          <a:p>
            <a:r>
              <a:rPr lang="en-US" altLang="zh-CN" sz="2000" b="1" dirty="0">
                <a:latin typeface="Arial" panose="020B0604020202020204" pitchFamily="34" charset="0"/>
                <a:cs typeface="Arial" panose="020B0604020202020204" pitchFamily="34" charset="0"/>
              </a:rPr>
              <a:t>Meta-atom structure</a:t>
            </a:r>
            <a:endParaRPr lang="zh-CN" altLang="en-US" sz="2000" b="1"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081EE9DD-B87A-35AD-999F-8F50976AD815}"/>
              </a:ext>
            </a:extLst>
          </p:cNvPr>
          <p:cNvSpPr txBox="1"/>
          <p:nvPr/>
        </p:nvSpPr>
        <p:spPr>
          <a:xfrm>
            <a:off x="4267665" y="1239434"/>
            <a:ext cx="3012363" cy="400110"/>
          </a:xfrm>
          <a:prstGeom prst="rect">
            <a:avLst/>
          </a:prstGeom>
          <a:noFill/>
        </p:spPr>
        <p:txBody>
          <a:bodyPr wrap="none" rtlCol="0">
            <a:spAutoFit/>
          </a:bodyPr>
          <a:lstStyle/>
          <a:p>
            <a:r>
              <a:rPr lang="en-US" altLang="zh-CN" sz="2000" b="1" dirty="0">
                <a:latin typeface="Arial" panose="020B0604020202020204" pitchFamily="34" charset="0"/>
                <a:cs typeface="Arial" panose="020B0604020202020204" pitchFamily="34" charset="0"/>
              </a:rPr>
              <a:t>~ L1 band performance</a:t>
            </a:r>
            <a:endParaRPr lang="zh-CN" altLang="en-US" sz="2000" b="1"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8456451E-6C87-91E2-AC56-16E29FDBABF7}"/>
              </a:ext>
            </a:extLst>
          </p:cNvPr>
          <p:cNvSpPr txBox="1"/>
          <p:nvPr/>
        </p:nvSpPr>
        <p:spPr>
          <a:xfrm>
            <a:off x="8527608" y="1257681"/>
            <a:ext cx="3498073" cy="400110"/>
          </a:xfrm>
          <a:prstGeom prst="rect">
            <a:avLst/>
          </a:prstGeom>
          <a:noFill/>
        </p:spPr>
        <p:txBody>
          <a:bodyPr wrap="none" rtlCol="0">
            <a:spAutoFit/>
          </a:bodyPr>
          <a:lstStyle/>
          <a:p>
            <a:r>
              <a:rPr lang="en-US" altLang="zh-CN" sz="2000" b="1" dirty="0">
                <a:latin typeface="Arial" panose="020B0604020202020204" pitchFamily="34" charset="0"/>
                <a:cs typeface="Arial" panose="020B0604020202020204" pitchFamily="34" charset="0"/>
              </a:rPr>
              <a:t>~ L2&amp;L5 band performance</a:t>
            </a:r>
            <a:endParaRPr lang="zh-CN" altLang="en-US" sz="2000" b="1" dirty="0">
              <a:latin typeface="Arial" panose="020B0604020202020204" pitchFamily="34" charset="0"/>
              <a:cs typeface="Arial" panose="020B0604020202020204" pitchFamily="34" charset="0"/>
            </a:endParaRPr>
          </a:p>
        </p:txBody>
      </p:sp>
      <p:cxnSp>
        <p:nvCxnSpPr>
          <p:cNvPr id="17" name="直接连接符 16">
            <a:extLst>
              <a:ext uri="{FF2B5EF4-FFF2-40B4-BE49-F238E27FC236}">
                <a16:creationId xmlns:a16="http://schemas.microsoft.com/office/drawing/2014/main" id="{0A188EEF-E6E3-129A-8ABB-EC832D5D1F67}"/>
              </a:ext>
            </a:extLst>
          </p:cNvPr>
          <p:cNvCxnSpPr/>
          <p:nvPr/>
        </p:nvCxnSpPr>
        <p:spPr>
          <a:xfrm>
            <a:off x="3389086" y="1211563"/>
            <a:ext cx="0" cy="556660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710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DF6714-1365-2E09-8F43-86EC59F3A6B0}"/>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918950" y="1709857"/>
            <a:ext cx="4973488" cy="497348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723174A-2CDA-84AE-3E3A-28C8A61A55D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2490" t="19324" r="50260" b="6109"/>
          <a:stretch/>
        </p:blipFill>
        <p:spPr>
          <a:xfrm>
            <a:off x="6851955" y="1644737"/>
            <a:ext cx="3963002" cy="2559872"/>
          </a:xfrm>
          <a:prstGeom prst="rect">
            <a:avLst/>
          </a:prstGeom>
        </p:spPr>
      </p:pic>
      <p:sp>
        <p:nvSpPr>
          <p:cNvPr id="6" name="矩形 5">
            <a:extLst>
              <a:ext uri="{FF2B5EF4-FFF2-40B4-BE49-F238E27FC236}">
                <a16:creationId xmlns:a16="http://schemas.microsoft.com/office/drawing/2014/main" id="{2A4D86CE-939E-FC52-F7B4-35F70666117A}"/>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Global Navigation Satellite System (GNSS)</a:t>
            </a:r>
            <a:endParaRPr lang="zh-CN" altLang="en-US" sz="3200" b="1"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3BD1B2F9-D925-CCBF-607F-F1DDCB401A3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50714" t="18263" r="5120" b="6108"/>
          <a:stretch/>
        </p:blipFill>
        <p:spPr>
          <a:xfrm>
            <a:off x="6922713" y="4196601"/>
            <a:ext cx="3750730" cy="2628741"/>
          </a:xfrm>
          <a:prstGeom prst="rect">
            <a:avLst/>
          </a:prstGeom>
        </p:spPr>
      </p:pic>
      <p:sp>
        <p:nvSpPr>
          <p:cNvPr id="8" name="文本框 7">
            <a:extLst>
              <a:ext uri="{FF2B5EF4-FFF2-40B4-BE49-F238E27FC236}">
                <a16:creationId xmlns:a16="http://schemas.microsoft.com/office/drawing/2014/main" id="{37947496-7C10-0CB7-F482-FEFFDA239466}"/>
              </a:ext>
            </a:extLst>
          </p:cNvPr>
          <p:cNvSpPr txBox="1"/>
          <p:nvPr/>
        </p:nvSpPr>
        <p:spPr>
          <a:xfrm flipH="1">
            <a:off x="3249387" y="1017958"/>
            <a:ext cx="6291942" cy="523220"/>
          </a:xfrm>
          <a:prstGeom prst="rect">
            <a:avLst/>
          </a:prstGeom>
          <a:noFill/>
        </p:spPr>
        <p:txBody>
          <a:bodyPr wrap="square" rtlCol="0">
            <a:spAutoFit/>
          </a:bodyPr>
          <a:lstStyle/>
          <a:p>
            <a:r>
              <a:rPr lang="en-US" altLang="zh-CN" sz="2800" b="1" dirty="0">
                <a:latin typeface="Arial" panose="020B0604020202020204" pitchFamily="34" charset="0"/>
                <a:cs typeface="Arial" panose="020B0604020202020204" pitchFamily="34" charset="0"/>
              </a:rPr>
              <a:t>4 Mainstream GNSS Constellations</a:t>
            </a:r>
            <a:endParaRPr lang="zh-CN" altLang="en-US" sz="2800" b="1" dirty="0">
              <a:latin typeface="Arial" panose="020B0604020202020204" pitchFamily="34" charset="0"/>
              <a:cs typeface="Arial" panose="020B0604020202020204" pitchFamily="34" charset="0"/>
            </a:endParaRPr>
          </a:p>
        </p:txBody>
      </p:sp>
      <p:pic>
        <p:nvPicPr>
          <p:cNvPr id="2" name="Picture 4">
            <a:extLst>
              <a:ext uri="{FF2B5EF4-FFF2-40B4-BE49-F238E27FC236}">
                <a16:creationId xmlns:a16="http://schemas.microsoft.com/office/drawing/2014/main" id="{5D3A1911-273A-1E31-85F9-404EE6C9364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1948720" y="1541178"/>
            <a:ext cx="2340979" cy="67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829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15F4F0A-3576-B41E-FA76-15286B2F8256}"/>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GNSS-based Indoor Positioning</a:t>
            </a:r>
          </a:p>
        </p:txBody>
      </p:sp>
      <p:sp>
        <p:nvSpPr>
          <p:cNvPr id="5" name="平行四边形 4">
            <a:extLst>
              <a:ext uri="{FF2B5EF4-FFF2-40B4-BE49-F238E27FC236}">
                <a16:creationId xmlns:a16="http://schemas.microsoft.com/office/drawing/2014/main" id="{4B521657-DA16-B60B-AC2C-DD019696E5B9}"/>
              </a:ext>
            </a:extLst>
          </p:cNvPr>
          <p:cNvSpPr/>
          <p:nvPr/>
        </p:nvSpPr>
        <p:spPr>
          <a:xfrm rot="5400000" flipV="1">
            <a:off x="1425841" y="4360032"/>
            <a:ext cx="609600" cy="415088"/>
          </a:xfrm>
          <a:prstGeom prst="parallelogram">
            <a:avLst>
              <a:gd name="adj" fmla="val 3429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a:extLst>
              <a:ext uri="{FF2B5EF4-FFF2-40B4-BE49-F238E27FC236}">
                <a16:creationId xmlns:a16="http://schemas.microsoft.com/office/drawing/2014/main" id="{3A6F8C42-325C-E722-1AB9-182F08BCB2EF}"/>
              </a:ext>
            </a:extLst>
          </p:cNvPr>
          <p:cNvSpPr/>
          <p:nvPr/>
        </p:nvSpPr>
        <p:spPr>
          <a:xfrm rot="5400000" flipV="1">
            <a:off x="3341998" y="3618909"/>
            <a:ext cx="609600" cy="500362"/>
          </a:xfrm>
          <a:prstGeom prst="parallelogram">
            <a:avLst>
              <a:gd name="adj" fmla="val 3429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AFC058E1-57E1-9486-CF98-7456545B82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981084">
            <a:off x="469899" y="1559991"/>
            <a:ext cx="665985" cy="665985"/>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DA7E86B-63CC-3F02-061D-33A656BD3E8C}"/>
                  </a:ext>
                </a:extLst>
              </p:cNvPr>
              <p:cNvSpPr txBox="1"/>
              <p:nvPr/>
            </p:nvSpPr>
            <p:spPr>
              <a:xfrm>
                <a:off x="1152502" y="1888164"/>
                <a:ext cx="2714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8" name="文本框 7">
                <a:extLst>
                  <a:ext uri="{FF2B5EF4-FFF2-40B4-BE49-F238E27FC236}">
                    <a16:creationId xmlns:a16="http://schemas.microsoft.com/office/drawing/2014/main" id="{4DA7E86B-63CC-3F02-061D-33A656BD3E8C}"/>
                  </a:ext>
                </a:extLst>
              </p:cNvPr>
              <p:cNvSpPr txBox="1">
                <a:spLocks noRot="1" noChangeAspect="1" noMove="1" noResize="1" noEditPoints="1" noAdjustHandles="1" noChangeArrowheads="1" noChangeShapeType="1" noTextEdit="1"/>
              </p:cNvSpPr>
              <p:nvPr/>
            </p:nvSpPr>
            <p:spPr>
              <a:xfrm>
                <a:off x="1152502" y="1888164"/>
                <a:ext cx="271421" cy="276999"/>
              </a:xfrm>
              <a:prstGeom prst="rect">
                <a:avLst/>
              </a:prstGeom>
              <a:blipFill>
                <a:blip r:embed="rId4"/>
                <a:stretch>
                  <a:fillRect l="-17778" r="-6667"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C5FA1448-5618-5CFA-EF93-2F47A18C4FDC}"/>
                  </a:ext>
                </a:extLst>
              </p:cNvPr>
              <p:cNvSpPr txBox="1"/>
              <p:nvPr/>
            </p:nvSpPr>
            <p:spPr>
              <a:xfrm>
                <a:off x="3068569" y="1499499"/>
                <a:ext cx="276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9" name="文本框 8">
                <a:extLst>
                  <a:ext uri="{FF2B5EF4-FFF2-40B4-BE49-F238E27FC236}">
                    <a16:creationId xmlns:a16="http://schemas.microsoft.com/office/drawing/2014/main" id="{C5FA1448-5618-5CFA-EF93-2F47A18C4FDC}"/>
                  </a:ext>
                </a:extLst>
              </p:cNvPr>
              <p:cNvSpPr txBox="1">
                <a:spLocks noRot="1" noChangeAspect="1" noMove="1" noResize="1" noEditPoints="1" noAdjustHandles="1" noChangeArrowheads="1" noChangeShapeType="1" noTextEdit="1"/>
              </p:cNvSpPr>
              <p:nvPr/>
            </p:nvSpPr>
            <p:spPr>
              <a:xfrm>
                <a:off x="3068569" y="1499499"/>
                <a:ext cx="276742" cy="276999"/>
              </a:xfrm>
              <a:prstGeom prst="rect">
                <a:avLst/>
              </a:prstGeom>
              <a:blipFill>
                <a:blip r:embed="rId5"/>
                <a:stretch>
                  <a:fillRect l="-17391" r="-6522" b="-15556"/>
                </a:stretch>
              </a:blipFill>
            </p:spPr>
            <p:txBody>
              <a:bodyPr/>
              <a:lstStyle/>
              <a:p>
                <a:r>
                  <a:rPr lang="zh-CN" altLang="en-US">
                    <a:noFill/>
                  </a:rPr>
                  <a:t> </a:t>
                </a:r>
              </a:p>
            </p:txBody>
          </p:sp>
        </mc:Fallback>
      </mc:AlternateContent>
      <p:cxnSp>
        <p:nvCxnSpPr>
          <p:cNvPr id="10" name="直接箭头连接符 9">
            <a:extLst>
              <a:ext uri="{FF2B5EF4-FFF2-40B4-BE49-F238E27FC236}">
                <a16:creationId xmlns:a16="http://schemas.microsoft.com/office/drawing/2014/main" id="{7C6E05E9-EDA4-D9F5-71B9-1A41D985F70E}"/>
              </a:ext>
            </a:extLst>
          </p:cNvPr>
          <p:cNvCxnSpPr>
            <a:cxnSpLocks/>
          </p:cNvCxnSpPr>
          <p:nvPr/>
        </p:nvCxnSpPr>
        <p:spPr>
          <a:xfrm>
            <a:off x="1028449" y="2194709"/>
            <a:ext cx="745174" cy="2241081"/>
          </a:xfrm>
          <a:prstGeom prst="straightConnector1">
            <a:avLst/>
          </a:prstGeom>
          <a:ln w="254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97FA7DB9-59B3-9CAB-CDD1-CE1BE9BA30F7}"/>
              </a:ext>
            </a:extLst>
          </p:cNvPr>
          <p:cNvCxnSpPr>
            <a:cxnSpLocks/>
          </p:cNvCxnSpPr>
          <p:nvPr/>
        </p:nvCxnSpPr>
        <p:spPr>
          <a:xfrm>
            <a:off x="2733928" y="1722776"/>
            <a:ext cx="752605" cy="2018828"/>
          </a:xfrm>
          <a:prstGeom prst="straightConnector1">
            <a:avLst/>
          </a:prstGeom>
          <a:ln w="2540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7F222350-E9B6-E63A-E79B-750853C13A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28143" y="5421003"/>
            <a:ext cx="470823" cy="634283"/>
          </a:xfrm>
          <a:prstGeom prst="rect">
            <a:avLst/>
          </a:prstGeom>
        </p:spPr>
      </p:pic>
      <p:cxnSp>
        <p:nvCxnSpPr>
          <p:cNvPr id="13" name="直接箭头连接符 12">
            <a:extLst>
              <a:ext uri="{FF2B5EF4-FFF2-40B4-BE49-F238E27FC236}">
                <a16:creationId xmlns:a16="http://schemas.microsoft.com/office/drawing/2014/main" id="{A4C0E234-96BF-9BE6-329F-1724B9ED5DFF}"/>
              </a:ext>
            </a:extLst>
          </p:cNvPr>
          <p:cNvCxnSpPr>
            <a:cxnSpLocks/>
          </p:cNvCxnSpPr>
          <p:nvPr/>
        </p:nvCxnSpPr>
        <p:spPr>
          <a:xfrm>
            <a:off x="1773623" y="4409781"/>
            <a:ext cx="2754520" cy="989788"/>
          </a:xfrm>
          <a:prstGeom prst="straightConnector1">
            <a:avLst/>
          </a:prstGeom>
          <a:ln w="25400">
            <a:prstDash val="lgDashDot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D9FB502-DA8A-415A-41F7-BF31E44B511E}"/>
                  </a:ext>
                </a:extLst>
              </p:cNvPr>
              <p:cNvSpPr txBox="1"/>
              <p:nvPr/>
            </p:nvSpPr>
            <p:spPr>
              <a:xfrm>
                <a:off x="4344720" y="1641543"/>
                <a:ext cx="276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3</m:t>
                          </m:r>
                        </m:sub>
                      </m:sSub>
                    </m:oMath>
                  </m:oMathPara>
                </a14:m>
                <a:endParaRPr lang="zh-CN" altLang="en-US" dirty="0"/>
              </a:p>
            </p:txBody>
          </p:sp>
        </mc:Choice>
        <mc:Fallback xmlns="">
          <p:sp>
            <p:nvSpPr>
              <p:cNvPr id="14" name="文本框 13">
                <a:extLst>
                  <a:ext uri="{FF2B5EF4-FFF2-40B4-BE49-F238E27FC236}">
                    <a16:creationId xmlns:a16="http://schemas.microsoft.com/office/drawing/2014/main" id="{1D9FB502-DA8A-415A-41F7-BF31E44B511E}"/>
                  </a:ext>
                </a:extLst>
              </p:cNvPr>
              <p:cNvSpPr txBox="1">
                <a:spLocks noRot="1" noChangeAspect="1" noMove="1" noResize="1" noEditPoints="1" noAdjustHandles="1" noChangeArrowheads="1" noChangeShapeType="1" noTextEdit="1"/>
              </p:cNvSpPr>
              <p:nvPr/>
            </p:nvSpPr>
            <p:spPr>
              <a:xfrm>
                <a:off x="4344720" y="1641543"/>
                <a:ext cx="276742" cy="276999"/>
              </a:xfrm>
              <a:prstGeom prst="rect">
                <a:avLst/>
              </a:prstGeom>
              <a:blipFill>
                <a:blip r:embed="rId7"/>
                <a:stretch>
                  <a:fillRect l="-20000" r="-6667" b="-15217"/>
                </a:stretch>
              </a:blipFill>
            </p:spPr>
            <p:txBody>
              <a:bodyPr/>
              <a:lstStyle/>
              <a:p>
                <a:r>
                  <a:rPr lang="zh-CN" altLang="en-US">
                    <a:noFill/>
                  </a:rPr>
                  <a:t> </a:t>
                </a:r>
              </a:p>
            </p:txBody>
          </p:sp>
        </mc:Fallback>
      </mc:AlternateContent>
      <p:cxnSp>
        <p:nvCxnSpPr>
          <p:cNvPr id="15" name="直接箭头连接符 14">
            <a:extLst>
              <a:ext uri="{FF2B5EF4-FFF2-40B4-BE49-F238E27FC236}">
                <a16:creationId xmlns:a16="http://schemas.microsoft.com/office/drawing/2014/main" id="{BC7461EA-A89E-80EC-C461-B20D5078C3F4}"/>
              </a:ext>
            </a:extLst>
          </p:cNvPr>
          <p:cNvCxnSpPr>
            <a:cxnSpLocks/>
          </p:cNvCxnSpPr>
          <p:nvPr/>
        </p:nvCxnSpPr>
        <p:spPr>
          <a:xfrm>
            <a:off x="3439878" y="3705838"/>
            <a:ext cx="1148445" cy="1724900"/>
          </a:xfrm>
          <a:prstGeom prst="straightConnector1">
            <a:avLst/>
          </a:prstGeom>
          <a:ln w="2540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3F4A083F-082C-D310-E479-062FFAE5F082}"/>
              </a:ext>
            </a:extLst>
          </p:cNvPr>
          <p:cNvCxnSpPr>
            <a:cxnSpLocks/>
          </p:cNvCxnSpPr>
          <p:nvPr/>
        </p:nvCxnSpPr>
        <p:spPr>
          <a:xfrm flipH="1">
            <a:off x="3794458" y="1787695"/>
            <a:ext cx="310065" cy="1801359"/>
          </a:xfrm>
          <a:prstGeom prst="straightConnector1">
            <a:avLst/>
          </a:prstGeom>
          <a:ln w="254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6C5672DD-6535-51C7-E370-5CDEEA068FC2}"/>
              </a:ext>
            </a:extLst>
          </p:cNvPr>
          <p:cNvCxnSpPr>
            <a:cxnSpLocks/>
          </p:cNvCxnSpPr>
          <p:nvPr/>
        </p:nvCxnSpPr>
        <p:spPr>
          <a:xfrm>
            <a:off x="3794458" y="3558901"/>
            <a:ext cx="793865" cy="1846943"/>
          </a:xfrm>
          <a:prstGeom prst="straightConnector1">
            <a:avLst/>
          </a:prstGeom>
          <a:ln w="254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F57E5DBD-9804-7FB4-DCD9-79427D5EF8DD}"/>
                  </a:ext>
                </a:extLst>
              </p:cNvPr>
              <p:cNvSpPr txBox="1"/>
              <p:nvPr/>
            </p:nvSpPr>
            <p:spPr>
              <a:xfrm>
                <a:off x="2001925" y="4077790"/>
                <a:ext cx="9599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𝑤𝑖𝑛𝑑𝑜𝑤</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18" name="文本框 17">
                <a:extLst>
                  <a:ext uri="{FF2B5EF4-FFF2-40B4-BE49-F238E27FC236}">
                    <a16:creationId xmlns:a16="http://schemas.microsoft.com/office/drawing/2014/main" id="{F57E5DBD-9804-7FB4-DCD9-79427D5EF8DD}"/>
                  </a:ext>
                </a:extLst>
              </p:cNvPr>
              <p:cNvSpPr txBox="1">
                <a:spLocks noRot="1" noChangeAspect="1" noMove="1" noResize="1" noEditPoints="1" noAdjustHandles="1" noChangeArrowheads="1" noChangeShapeType="1" noTextEdit="1"/>
              </p:cNvSpPr>
              <p:nvPr/>
            </p:nvSpPr>
            <p:spPr>
              <a:xfrm>
                <a:off x="2001925" y="4077790"/>
                <a:ext cx="959943" cy="276999"/>
              </a:xfrm>
              <a:prstGeom prst="rect">
                <a:avLst/>
              </a:prstGeom>
              <a:blipFill>
                <a:blip r:embed="rId8"/>
                <a:stretch>
                  <a:fillRect l="-5063" r="-1899"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54855BF9-D77B-DC1E-E535-499593CDAC87}"/>
                  </a:ext>
                </a:extLst>
              </p:cNvPr>
              <p:cNvSpPr txBox="1"/>
              <p:nvPr/>
            </p:nvSpPr>
            <p:spPr>
              <a:xfrm>
                <a:off x="3907084" y="3705349"/>
                <a:ext cx="9652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𝑤𝑖𝑛𝑑𝑜𝑤</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19" name="文本框 18">
                <a:extLst>
                  <a:ext uri="{FF2B5EF4-FFF2-40B4-BE49-F238E27FC236}">
                    <a16:creationId xmlns:a16="http://schemas.microsoft.com/office/drawing/2014/main" id="{54855BF9-D77B-DC1E-E535-499593CDAC87}"/>
                  </a:ext>
                </a:extLst>
              </p:cNvPr>
              <p:cNvSpPr txBox="1">
                <a:spLocks noRot="1" noChangeAspect="1" noMove="1" noResize="1" noEditPoints="1" noAdjustHandles="1" noChangeArrowheads="1" noChangeShapeType="1" noTextEdit="1"/>
              </p:cNvSpPr>
              <p:nvPr/>
            </p:nvSpPr>
            <p:spPr>
              <a:xfrm>
                <a:off x="3907084" y="3705349"/>
                <a:ext cx="965264" cy="276999"/>
              </a:xfrm>
              <a:prstGeom prst="rect">
                <a:avLst/>
              </a:prstGeom>
              <a:blipFill>
                <a:blip r:embed="rId9"/>
                <a:stretch>
                  <a:fillRect l="-5063" r="-1899"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651FD562-8C9A-EF83-E2FB-04F0595EC121}"/>
                  </a:ext>
                </a:extLst>
              </p:cNvPr>
              <p:cNvSpPr txBox="1"/>
              <p:nvPr/>
            </p:nvSpPr>
            <p:spPr>
              <a:xfrm>
                <a:off x="153384" y="5434951"/>
                <a:ext cx="334136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𝑃𝑅</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𝑢𝑠𝑒𝑟</m:t>
                          </m:r>
                          <m:r>
                            <a:rPr lang="en-US" altLang="zh-CN" b="0" i="1" smtClean="0">
                              <a:latin typeface="Cambria Math" panose="02040503050406030204" pitchFamily="18" charset="0"/>
                            </a:rPr>
                            <m:t> </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𝑅</m:t>
                      </m:r>
                      <m:d>
                        <m:dPr>
                          <m:ctrlPr>
                            <a:rPr lang="en-US" altLang="zh-CN" b="0" i="1" smtClean="0">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𝑆</m:t>
                              </m:r>
                            </m:e>
                            <m:sub>
                              <m:r>
                                <a:rPr lang="en-US" altLang="zh-CN" i="1">
                                  <a:latin typeface="Cambria Math" panose="02040503050406030204" pitchFamily="18" charset="0"/>
                                </a:rPr>
                                <m:t>1</m:t>
                              </m:r>
                            </m:sub>
                          </m:sSub>
                          <m:r>
                            <a:rPr lang="en-US" altLang="zh-CN" b="0" i="1" smtClean="0">
                              <a:latin typeface="Cambria Math" panose="02040503050406030204" pitchFamily="18" charset="0"/>
                            </a:rPr>
                            <m:t>, </m:t>
                          </m:r>
                          <m:r>
                            <a:rPr lang="en-US" altLang="zh-CN" b="0" i="1" smtClean="0">
                              <a:latin typeface="Cambria Math" panose="02040503050406030204" pitchFamily="18" charset="0"/>
                            </a:rPr>
                            <m:t>𝑤𝑖𝑛𝑑𝑜𝑤</m:t>
                          </m:r>
                        </m:e>
                      </m:d>
                      <m:r>
                        <a:rPr lang="en-US" altLang="zh-CN" b="0" i="1" smtClean="0">
                          <a:latin typeface="Cambria Math" panose="02040503050406030204" pitchFamily="18" charset="0"/>
                        </a:rPr>
                        <m:t>+</m:t>
                      </m:r>
                    </m:oMath>
                  </m:oMathPara>
                </a14:m>
                <a:endParaRPr lang="en-US" altLang="zh-CN" b="0" i="1" dirty="0">
                  <a:latin typeface="Cambria Math" panose="02040503050406030204" pitchFamily="18" charset="0"/>
                </a:endParaRPr>
              </a:p>
              <a:p>
                <a:r>
                  <a:rPr lang="en-US" altLang="zh-CN" b="0" dirty="0"/>
                  <a:t>                     </a:t>
                </a:r>
                <a14:m>
                  <m:oMath xmlns:m="http://schemas.openxmlformats.org/officeDocument/2006/math">
                    <m:r>
                      <a:rPr lang="en-US" altLang="zh-CN" b="0" i="1" u="sng" smtClean="0">
                        <a:latin typeface="Cambria Math" panose="02040503050406030204" pitchFamily="18" charset="0"/>
                      </a:rPr>
                      <m:t>𝑅</m:t>
                    </m:r>
                    <m:r>
                      <a:rPr lang="en-US" altLang="zh-CN" b="0" i="1" u="sng" smtClean="0">
                        <a:latin typeface="Cambria Math" panose="02040503050406030204" pitchFamily="18" charset="0"/>
                      </a:rPr>
                      <m:t>(</m:t>
                    </m:r>
                    <m:r>
                      <a:rPr lang="en-US" altLang="zh-CN" b="0" i="1" u="sng" smtClean="0">
                        <a:latin typeface="Cambria Math" panose="02040503050406030204" pitchFamily="18" charset="0"/>
                      </a:rPr>
                      <m:t>𝑤𝑖𝑛𝑑𝑜𝑤</m:t>
                    </m:r>
                    <m:r>
                      <a:rPr lang="en-US" altLang="zh-CN" b="0" i="1" u="sng" smtClean="0">
                        <a:latin typeface="Cambria Math" panose="02040503050406030204" pitchFamily="18" charset="0"/>
                      </a:rPr>
                      <m:t>, </m:t>
                    </m:r>
                    <m:r>
                      <a:rPr lang="en-US" altLang="zh-CN" b="0" i="1" u="sng" smtClean="0">
                        <a:latin typeface="Cambria Math" panose="02040503050406030204" pitchFamily="18" charset="0"/>
                      </a:rPr>
                      <m:t>𝑢𝑠𝑒𝑟</m:t>
                    </m:r>
                    <m:r>
                      <a:rPr lang="en-US" altLang="zh-CN" b="0" i="1" u="sng" smtClean="0">
                        <a:latin typeface="Cambria Math" panose="02040503050406030204" pitchFamily="18" charset="0"/>
                      </a:rPr>
                      <m:t>)</m:t>
                    </m:r>
                  </m:oMath>
                </a14:m>
                <a:endParaRPr lang="zh-CN" altLang="en-US" u="sng" dirty="0"/>
              </a:p>
            </p:txBody>
          </p:sp>
        </mc:Choice>
        <mc:Fallback xmlns="">
          <p:sp>
            <p:nvSpPr>
              <p:cNvPr id="20" name="文本框 19">
                <a:extLst>
                  <a:ext uri="{FF2B5EF4-FFF2-40B4-BE49-F238E27FC236}">
                    <a16:creationId xmlns:a16="http://schemas.microsoft.com/office/drawing/2014/main" id="{651FD562-8C9A-EF83-E2FB-04F0595EC121}"/>
                  </a:ext>
                </a:extLst>
              </p:cNvPr>
              <p:cNvSpPr txBox="1">
                <a:spLocks noRot="1" noChangeAspect="1" noMove="1" noResize="1" noEditPoints="1" noAdjustHandles="1" noChangeArrowheads="1" noChangeShapeType="1" noTextEdit="1"/>
              </p:cNvSpPr>
              <p:nvPr/>
            </p:nvSpPr>
            <p:spPr>
              <a:xfrm>
                <a:off x="153384" y="5434951"/>
                <a:ext cx="3341364" cy="553998"/>
              </a:xfrm>
              <a:prstGeom prst="rect">
                <a:avLst/>
              </a:prstGeom>
              <a:blipFill>
                <a:blip r:embed="rId10"/>
                <a:stretch>
                  <a:fillRect l="-1095" r="-1095"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D0816AE7-CDAE-295F-333E-EBA9BA110813}"/>
                  </a:ext>
                </a:extLst>
              </p:cNvPr>
              <p:cNvSpPr txBox="1"/>
              <p:nvPr/>
            </p:nvSpPr>
            <p:spPr>
              <a:xfrm>
                <a:off x="1999511" y="2592843"/>
                <a:ext cx="1023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oMath>
                  </m:oMathPara>
                </a14:m>
                <a:endParaRPr lang="zh-CN" altLang="en-US" dirty="0"/>
              </a:p>
            </p:txBody>
          </p:sp>
        </mc:Choice>
        <mc:Fallback xmlns="">
          <p:sp>
            <p:nvSpPr>
              <p:cNvPr id="21" name="文本框 20">
                <a:extLst>
                  <a:ext uri="{FF2B5EF4-FFF2-40B4-BE49-F238E27FC236}">
                    <a16:creationId xmlns:a16="http://schemas.microsoft.com/office/drawing/2014/main" id="{D0816AE7-CDAE-295F-333E-EBA9BA110813}"/>
                  </a:ext>
                </a:extLst>
              </p:cNvPr>
              <p:cNvSpPr txBox="1">
                <a:spLocks noRot="1" noChangeAspect="1" noMove="1" noResize="1" noEditPoints="1" noAdjustHandles="1" noChangeArrowheads="1" noChangeShapeType="1" noTextEdit="1"/>
              </p:cNvSpPr>
              <p:nvPr/>
            </p:nvSpPr>
            <p:spPr>
              <a:xfrm>
                <a:off x="1999511" y="2592843"/>
                <a:ext cx="1023485" cy="276999"/>
              </a:xfrm>
              <a:prstGeom prst="rect">
                <a:avLst/>
              </a:prstGeom>
              <a:blipFill>
                <a:blip r:embed="rId11"/>
                <a:stretch>
                  <a:fillRect l="-3571" t="-2174" r="-6548" b="-326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C34AE5AE-4A1F-29B0-F6FE-46965E295D5F}"/>
                  </a:ext>
                </a:extLst>
              </p:cNvPr>
              <p:cNvSpPr txBox="1"/>
              <p:nvPr/>
            </p:nvSpPr>
            <p:spPr>
              <a:xfrm>
                <a:off x="4256457" y="2711026"/>
                <a:ext cx="1023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3</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oMath>
                  </m:oMathPara>
                </a14:m>
                <a:endParaRPr lang="zh-CN" altLang="en-US" dirty="0"/>
              </a:p>
            </p:txBody>
          </p:sp>
        </mc:Choice>
        <mc:Fallback xmlns="">
          <p:sp>
            <p:nvSpPr>
              <p:cNvPr id="22" name="文本框 21">
                <a:extLst>
                  <a:ext uri="{FF2B5EF4-FFF2-40B4-BE49-F238E27FC236}">
                    <a16:creationId xmlns:a16="http://schemas.microsoft.com/office/drawing/2014/main" id="{C34AE5AE-4A1F-29B0-F6FE-46965E295D5F}"/>
                  </a:ext>
                </a:extLst>
              </p:cNvPr>
              <p:cNvSpPr txBox="1">
                <a:spLocks noRot="1" noChangeAspect="1" noMove="1" noResize="1" noEditPoints="1" noAdjustHandles="1" noChangeArrowheads="1" noChangeShapeType="1" noTextEdit="1"/>
              </p:cNvSpPr>
              <p:nvPr/>
            </p:nvSpPr>
            <p:spPr>
              <a:xfrm>
                <a:off x="4256457" y="2711026"/>
                <a:ext cx="1023485" cy="276999"/>
              </a:xfrm>
              <a:prstGeom prst="rect">
                <a:avLst/>
              </a:prstGeom>
              <a:blipFill>
                <a:blip r:embed="rId12"/>
                <a:stretch>
                  <a:fillRect l="-3571" t="-4444" r="-6548" b="-35556"/>
                </a:stretch>
              </a:blipFill>
            </p:spPr>
            <p:txBody>
              <a:bodyPr/>
              <a:lstStyle/>
              <a:p>
                <a:r>
                  <a:rPr lang="zh-CN" altLang="en-US">
                    <a:noFill/>
                  </a:rPr>
                  <a:t> </a:t>
                </a:r>
              </a:p>
            </p:txBody>
          </p:sp>
        </mc:Fallback>
      </mc:AlternateContent>
      <p:pic>
        <p:nvPicPr>
          <p:cNvPr id="25" name="图片 24">
            <a:extLst>
              <a:ext uri="{FF2B5EF4-FFF2-40B4-BE49-F238E27FC236}">
                <a16:creationId xmlns:a16="http://schemas.microsoft.com/office/drawing/2014/main" id="{119A8956-A98B-8E78-295D-3721F161E5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981084">
            <a:off x="2379829" y="1090963"/>
            <a:ext cx="665985" cy="665985"/>
          </a:xfrm>
          <a:prstGeom prst="rect">
            <a:avLst/>
          </a:prstGeom>
        </p:spPr>
      </p:pic>
      <p:pic>
        <p:nvPicPr>
          <p:cNvPr id="26" name="图片 25">
            <a:extLst>
              <a:ext uri="{FF2B5EF4-FFF2-40B4-BE49-F238E27FC236}">
                <a16:creationId xmlns:a16="http://schemas.microsoft.com/office/drawing/2014/main" id="{EF239726-5FE0-8018-8968-7EAE46AACD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943753">
            <a:off x="3874379" y="1118560"/>
            <a:ext cx="665985" cy="665985"/>
          </a:xfrm>
          <a:prstGeom prst="rect">
            <a:avLst/>
          </a:prstGeom>
        </p:spPr>
      </p:pic>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00B2CB5F-7425-30E3-5414-2B1E736AA2B1}"/>
                  </a:ext>
                </a:extLst>
              </p:cNvPr>
              <p:cNvSpPr txBox="1"/>
              <p:nvPr/>
            </p:nvSpPr>
            <p:spPr>
              <a:xfrm>
                <a:off x="4588323" y="6123168"/>
                <a:ext cx="5308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𝑢</m:t>
                      </m:r>
                      <m:r>
                        <a:rPr lang="en-US" altLang="zh-CN" b="0" i="1" smtClean="0">
                          <a:latin typeface="Cambria Math" panose="02040503050406030204" pitchFamily="18" charset="0"/>
                        </a:rPr>
                        <m:t>𝑠𝑒𝑟</m:t>
                      </m:r>
                    </m:oMath>
                  </m:oMathPara>
                </a14:m>
                <a:endParaRPr lang="zh-CN" altLang="en-US" dirty="0"/>
              </a:p>
            </p:txBody>
          </p:sp>
        </mc:Choice>
        <mc:Fallback xmlns="">
          <p:sp>
            <p:nvSpPr>
              <p:cNvPr id="91" name="文本框 90">
                <a:extLst>
                  <a:ext uri="{FF2B5EF4-FFF2-40B4-BE49-F238E27FC236}">
                    <a16:creationId xmlns:a16="http://schemas.microsoft.com/office/drawing/2014/main" id="{00B2CB5F-7425-30E3-5414-2B1E736AA2B1}"/>
                  </a:ext>
                </a:extLst>
              </p:cNvPr>
              <p:cNvSpPr txBox="1">
                <a:spLocks noRot="1" noChangeAspect="1" noMove="1" noResize="1" noEditPoints="1" noAdjustHandles="1" noChangeArrowheads="1" noChangeShapeType="1" noTextEdit="1"/>
              </p:cNvSpPr>
              <p:nvPr/>
            </p:nvSpPr>
            <p:spPr>
              <a:xfrm>
                <a:off x="4588323" y="6123168"/>
                <a:ext cx="530851" cy="276999"/>
              </a:xfrm>
              <a:prstGeom prst="rect">
                <a:avLst/>
              </a:prstGeom>
              <a:blipFill>
                <a:blip r:embed="rId13"/>
                <a:stretch>
                  <a:fillRect l="-5747" r="-5747"/>
                </a:stretch>
              </a:blipFill>
            </p:spPr>
            <p:txBody>
              <a:bodyPr/>
              <a:lstStyle/>
              <a:p>
                <a:r>
                  <a:rPr lang="zh-CN" altLang="en-US">
                    <a:noFill/>
                  </a:rPr>
                  <a:t> </a:t>
                </a:r>
              </a:p>
            </p:txBody>
          </p:sp>
        </mc:Fallback>
      </mc:AlternateContent>
      <p:grpSp>
        <p:nvGrpSpPr>
          <p:cNvPr id="94" name="组合 93">
            <a:extLst>
              <a:ext uri="{FF2B5EF4-FFF2-40B4-BE49-F238E27FC236}">
                <a16:creationId xmlns:a16="http://schemas.microsoft.com/office/drawing/2014/main" id="{630F9089-9003-853C-B8E5-A9CB38985557}"/>
              </a:ext>
            </a:extLst>
          </p:cNvPr>
          <p:cNvGrpSpPr/>
          <p:nvPr/>
        </p:nvGrpSpPr>
        <p:grpSpPr>
          <a:xfrm>
            <a:off x="6876647" y="6099672"/>
            <a:ext cx="4308717" cy="701170"/>
            <a:chOff x="6751086" y="5852898"/>
            <a:chExt cx="4308717" cy="701170"/>
          </a:xfrm>
        </p:grpSpPr>
        <p:sp>
          <p:nvSpPr>
            <p:cNvPr id="93" name="矩形: 圆角 92">
              <a:extLst>
                <a:ext uri="{FF2B5EF4-FFF2-40B4-BE49-F238E27FC236}">
                  <a16:creationId xmlns:a16="http://schemas.microsoft.com/office/drawing/2014/main" id="{520EE4E5-6C27-8420-483A-AA5FB5330234}"/>
                </a:ext>
              </a:extLst>
            </p:cNvPr>
            <p:cNvSpPr/>
            <p:nvPr/>
          </p:nvSpPr>
          <p:spPr>
            <a:xfrm>
              <a:off x="6751086" y="5852898"/>
              <a:ext cx="4308717" cy="7011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文本框 91">
              <a:extLst>
                <a:ext uri="{FF2B5EF4-FFF2-40B4-BE49-F238E27FC236}">
                  <a16:creationId xmlns:a16="http://schemas.microsoft.com/office/drawing/2014/main" id="{EC95099B-E43E-B6D7-3CF8-9BF0CC977634}"/>
                </a:ext>
              </a:extLst>
            </p:cNvPr>
            <p:cNvSpPr txBox="1"/>
            <p:nvPr/>
          </p:nvSpPr>
          <p:spPr>
            <a:xfrm>
              <a:off x="6839692" y="5892936"/>
              <a:ext cx="4066744" cy="646331"/>
            </a:xfrm>
            <a:prstGeom prst="rect">
              <a:avLst/>
            </a:prstGeom>
            <a:noFill/>
          </p:spPr>
          <p:txBody>
            <a:bodyPr wrap="square" rtlCol="0">
              <a:spAutoFit/>
            </a:bodyPr>
            <a:lstStyle/>
            <a:p>
              <a:pPr algn="ctr"/>
              <a:r>
                <a:rPr lang="en-US" altLang="zh-CN" b="1" dirty="0">
                  <a:solidFill>
                    <a:schemeClr val="bg1"/>
                  </a:solidFill>
                  <a:latin typeface="Arial" panose="020B0604020202020204" pitchFamily="34" charset="0"/>
                  <a:cs typeface="Arial" panose="020B0604020202020204" pitchFamily="34" charset="0"/>
                </a:rPr>
                <a:t>Positioning error is too large,</a:t>
              </a:r>
            </a:p>
            <a:p>
              <a:pPr algn="ctr"/>
              <a:r>
                <a:rPr lang="en-US" altLang="zh-CN" b="1" dirty="0">
                  <a:solidFill>
                    <a:schemeClr val="bg1"/>
                  </a:solidFill>
                  <a:latin typeface="Arial" panose="020B0604020202020204" pitchFamily="34" charset="0"/>
                  <a:cs typeface="Arial" panose="020B0604020202020204" pitchFamily="34" charset="0"/>
                </a:rPr>
                <a:t>e.g., 10-80 meters </a:t>
              </a:r>
              <a:endParaRPr lang="zh-CN" altLang="en-US" b="1" dirty="0">
                <a:solidFill>
                  <a:schemeClr val="bg1"/>
                </a:solidFill>
                <a:latin typeface="Arial" panose="020B0604020202020204" pitchFamily="34" charset="0"/>
                <a:cs typeface="Arial" panose="020B0604020202020204" pitchFamily="34" charset="0"/>
              </a:endParaRPr>
            </a:p>
          </p:txBody>
        </p:sp>
      </p:grpSp>
      <p:grpSp>
        <p:nvGrpSpPr>
          <p:cNvPr id="97" name="组合 96">
            <a:extLst>
              <a:ext uri="{FF2B5EF4-FFF2-40B4-BE49-F238E27FC236}">
                <a16:creationId xmlns:a16="http://schemas.microsoft.com/office/drawing/2014/main" id="{2790502E-470F-4267-582D-4E52F2D20E41}"/>
              </a:ext>
            </a:extLst>
          </p:cNvPr>
          <p:cNvGrpSpPr/>
          <p:nvPr/>
        </p:nvGrpSpPr>
        <p:grpSpPr>
          <a:xfrm>
            <a:off x="6363019" y="1113305"/>
            <a:ext cx="5703540" cy="4964323"/>
            <a:chOff x="6363019" y="1113305"/>
            <a:chExt cx="5703540" cy="4964323"/>
          </a:xfrm>
        </p:grpSpPr>
        <p:sp>
          <p:nvSpPr>
            <p:cNvPr id="63" name="平行四边形 62">
              <a:extLst>
                <a:ext uri="{FF2B5EF4-FFF2-40B4-BE49-F238E27FC236}">
                  <a16:creationId xmlns:a16="http://schemas.microsoft.com/office/drawing/2014/main" id="{32F6ADD6-46DF-68AD-F6B2-0E1F07685841}"/>
                </a:ext>
              </a:extLst>
            </p:cNvPr>
            <p:cNvSpPr/>
            <p:nvPr/>
          </p:nvSpPr>
          <p:spPr>
            <a:xfrm rot="5400000" flipV="1">
              <a:off x="7914658" y="4302421"/>
              <a:ext cx="609600" cy="415088"/>
            </a:xfrm>
            <a:prstGeom prst="parallelogram">
              <a:avLst>
                <a:gd name="adj" fmla="val 3429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平行四边形 63">
              <a:extLst>
                <a:ext uri="{FF2B5EF4-FFF2-40B4-BE49-F238E27FC236}">
                  <a16:creationId xmlns:a16="http://schemas.microsoft.com/office/drawing/2014/main" id="{CD6CB65D-A1C4-6E93-1344-5E43EB309BC2}"/>
                </a:ext>
              </a:extLst>
            </p:cNvPr>
            <p:cNvSpPr/>
            <p:nvPr/>
          </p:nvSpPr>
          <p:spPr>
            <a:xfrm rot="5400000" flipV="1">
              <a:off x="9808897" y="3641251"/>
              <a:ext cx="609600" cy="500362"/>
            </a:xfrm>
            <a:prstGeom prst="parallelogram">
              <a:avLst>
                <a:gd name="adj" fmla="val 3429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5" name="图片 64">
              <a:extLst>
                <a:ext uri="{FF2B5EF4-FFF2-40B4-BE49-F238E27FC236}">
                  <a16:creationId xmlns:a16="http://schemas.microsoft.com/office/drawing/2014/main" id="{660F81E1-27B4-3140-BA97-A8BEDECEE4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981084">
              <a:off x="6936798" y="1582333"/>
              <a:ext cx="665985" cy="665985"/>
            </a:xfrm>
            <a:prstGeom prst="rect">
              <a:avLst/>
            </a:prstGeom>
          </p:spPr>
        </p:pic>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A2CCB168-FDFC-EF46-4379-D882F8788987}"/>
                    </a:ext>
                  </a:extLst>
                </p:cNvPr>
                <p:cNvSpPr txBox="1"/>
                <p:nvPr/>
              </p:nvSpPr>
              <p:spPr>
                <a:xfrm>
                  <a:off x="7664343" y="1857731"/>
                  <a:ext cx="2714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66" name="文本框 65">
                  <a:extLst>
                    <a:ext uri="{FF2B5EF4-FFF2-40B4-BE49-F238E27FC236}">
                      <a16:creationId xmlns:a16="http://schemas.microsoft.com/office/drawing/2014/main" id="{A2CCB168-FDFC-EF46-4379-D882F8788987}"/>
                    </a:ext>
                  </a:extLst>
                </p:cNvPr>
                <p:cNvSpPr txBox="1">
                  <a:spLocks noRot="1" noChangeAspect="1" noMove="1" noResize="1" noEditPoints="1" noAdjustHandles="1" noChangeArrowheads="1" noChangeShapeType="1" noTextEdit="1"/>
                </p:cNvSpPr>
                <p:nvPr/>
              </p:nvSpPr>
              <p:spPr>
                <a:xfrm>
                  <a:off x="7664343" y="1857731"/>
                  <a:ext cx="271421" cy="276999"/>
                </a:xfrm>
                <a:prstGeom prst="rect">
                  <a:avLst/>
                </a:prstGeom>
                <a:blipFill>
                  <a:blip r:embed="rId14"/>
                  <a:stretch>
                    <a:fillRect l="-17778" r="-6667"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683E68B9-AADD-04E4-6FBA-E40986B0E246}"/>
                    </a:ext>
                  </a:extLst>
                </p:cNvPr>
                <p:cNvSpPr txBox="1"/>
                <p:nvPr/>
              </p:nvSpPr>
              <p:spPr>
                <a:xfrm>
                  <a:off x="9535468" y="1521841"/>
                  <a:ext cx="276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67" name="文本框 66">
                  <a:extLst>
                    <a:ext uri="{FF2B5EF4-FFF2-40B4-BE49-F238E27FC236}">
                      <a16:creationId xmlns:a16="http://schemas.microsoft.com/office/drawing/2014/main" id="{683E68B9-AADD-04E4-6FBA-E40986B0E246}"/>
                    </a:ext>
                  </a:extLst>
                </p:cNvPr>
                <p:cNvSpPr txBox="1">
                  <a:spLocks noRot="1" noChangeAspect="1" noMove="1" noResize="1" noEditPoints="1" noAdjustHandles="1" noChangeArrowheads="1" noChangeShapeType="1" noTextEdit="1"/>
                </p:cNvSpPr>
                <p:nvPr/>
              </p:nvSpPr>
              <p:spPr>
                <a:xfrm>
                  <a:off x="9535468" y="1521841"/>
                  <a:ext cx="276742" cy="276999"/>
                </a:xfrm>
                <a:prstGeom prst="rect">
                  <a:avLst/>
                </a:prstGeom>
                <a:blipFill>
                  <a:blip r:embed="rId15"/>
                  <a:stretch>
                    <a:fillRect l="-17391" r="-6522" b="-15556"/>
                  </a:stretch>
                </a:blipFill>
              </p:spPr>
              <p:txBody>
                <a:bodyPr/>
                <a:lstStyle/>
                <a:p>
                  <a:r>
                    <a:rPr lang="zh-CN" altLang="en-US">
                      <a:noFill/>
                    </a:rPr>
                    <a:t> </a:t>
                  </a:r>
                </a:p>
              </p:txBody>
            </p:sp>
          </mc:Fallback>
        </mc:AlternateContent>
        <p:pic>
          <p:nvPicPr>
            <p:cNvPr id="70" name="图片 69">
              <a:extLst>
                <a:ext uri="{FF2B5EF4-FFF2-40B4-BE49-F238E27FC236}">
                  <a16:creationId xmlns:a16="http://schemas.microsoft.com/office/drawing/2014/main" id="{21A80D00-9926-1A7F-413D-7AC63425A1A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95042" y="5443345"/>
              <a:ext cx="470823" cy="634283"/>
            </a:xfrm>
            <a:prstGeom prst="rect">
              <a:avLst/>
            </a:prstGeom>
          </p:spPr>
        </p:pic>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id="{E2659F50-5046-00F6-217B-14196000AB84}"/>
                    </a:ext>
                  </a:extLst>
                </p:cNvPr>
                <p:cNvSpPr txBox="1"/>
                <p:nvPr/>
              </p:nvSpPr>
              <p:spPr>
                <a:xfrm>
                  <a:off x="10811619" y="1663885"/>
                  <a:ext cx="276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3</m:t>
                            </m:r>
                          </m:sub>
                        </m:sSub>
                      </m:oMath>
                    </m:oMathPara>
                  </a14:m>
                  <a:endParaRPr lang="zh-CN" altLang="en-US" dirty="0"/>
                </a:p>
              </p:txBody>
            </p:sp>
          </mc:Choice>
          <mc:Fallback xmlns="">
            <p:sp>
              <p:nvSpPr>
                <p:cNvPr id="72" name="文本框 71">
                  <a:extLst>
                    <a:ext uri="{FF2B5EF4-FFF2-40B4-BE49-F238E27FC236}">
                      <a16:creationId xmlns:a16="http://schemas.microsoft.com/office/drawing/2014/main" id="{E2659F50-5046-00F6-217B-14196000AB84}"/>
                    </a:ext>
                  </a:extLst>
                </p:cNvPr>
                <p:cNvSpPr txBox="1">
                  <a:spLocks noRot="1" noChangeAspect="1" noMove="1" noResize="1" noEditPoints="1" noAdjustHandles="1" noChangeArrowheads="1" noChangeShapeType="1" noTextEdit="1"/>
                </p:cNvSpPr>
                <p:nvPr/>
              </p:nvSpPr>
              <p:spPr>
                <a:xfrm>
                  <a:off x="10811619" y="1663885"/>
                  <a:ext cx="276742" cy="276999"/>
                </a:xfrm>
                <a:prstGeom prst="rect">
                  <a:avLst/>
                </a:prstGeom>
                <a:blipFill>
                  <a:blip r:embed="rId16"/>
                  <a:stretch>
                    <a:fillRect l="-20000" r="-6667"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299AE88F-1647-5657-65AC-5124027BE56F}"/>
                    </a:ext>
                  </a:extLst>
                </p:cNvPr>
                <p:cNvSpPr txBox="1"/>
                <p:nvPr/>
              </p:nvSpPr>
              <p:spPr>
                <a:xfrm>
                  <a:off x="8440279" y="4260347"/>
                  <a:ext cx="9599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𝑤𝑖𝑛𝑑𝑜𝑤</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76" name="文本框 75">
                  <a:extLst>
                    <a:ext uri="{FF2B5EF4-FFF2-40B4-BE49-F238E27FC236}">
                      <a16:creationId xmlns:a16="http://schemas.microsoft.com/office/drawing/2014/main" id="{299AE88F-1647-5657-65AC-5124027BE56F}"/>
                    </a:ext>
                  </a:extLst>
                </p:cNvPr>
                <p:cNvSpPr txBox="1">
                  <a:spLocks noRot="1" noChangeAspect="1" noMove="1" noResize="1" noEditPoints="1" noAdjustHandles="1" noChangeArrowheads="1" noChangeShapeType="1" noTextEdit="1"/>
                </p:cNvSpPr>
                <p:nvPr/>
              </p:nvSpPr>
              <p:spPr>
                <a:xfrm>
                  <a:off x="8440279" y="4260347"/>
                  <a:ext cx="959943" cy="276999"/>
                </a:xfrm>
                <a:prstGeom prst="rect">
                  <a:avLst/>
                </a:prstGeom>
                <a:blipFill>
                  <a:blip r:embed="rId17"/>
                  <a:stretch>
                    <a:fillRect l="-5096" r="-1911"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922C933C-C592-BE93-DDF2-2F5C02D79176}"/>
                    </a:ext>
                  </a:extLst>
                </p:cNvPr>
                <p:cNvSpPr txBox="1"/>
                <p:nvPr/>
              </p:nvSpPr>
              <p:spPr>
                <a:xfrm>
                  <a:off x="10363878" y="3679302"/>
                  <a:ext cx="9652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𝑤𝑖𝑛𝑑𝑜𝑤</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77" name="文本框 76">
                  <a:extLst>
                    <a:ext uri="{FF2B5EF4-FFF2-40B4-BE49-F238E27FC236}">
                      <a16:creationId xmlns:a16="http://schemas.microsoft.com/office/drawing/2014/main" id="{922C933C-C592-BE93-DDF2-2F5C02D79176}"/>
                    </a:ext>
                  </a:extLst>
                </p:cNvPr>
                <p:cNvSpPr txBox="1">
                  <a:spLocks noRot="1" noChangeAspect="1" noMove="1" noResize="1" noEditPoints="1" noAdjustHandles="1" noChangeArrowheads="1" noChangeShapeType="1" noTextEdit="1"/>
                </p:cNvSpPr>
                <p:nvPr/>
              </p:nvSpPr>
              <p:spPr>
                <a:xfrm>
                  <a:off x="10363878" y="3679302"/>
                  <a:ext cx="965264" cy="276999"/>
                </a:xfrm>
                <a:prstGeom prst="rect">
                  <a:avLst/>
                </a:prstGeom>
                <a:blipFill>
                  <a:blip r:embed="rId18"/>
                  <a:stretch>
                    <a:fillRect l="-5063" r="-253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32BB611D-8465-1671-BDF3-B9CF4F7A69F9}"/>
                    </a:ext>
                  </a:extLst>
                </p:cNvPr>
                <p:cNvSpPr txBox="1"/>
                <p:nvPr/>
              </p:nvSpPr>
              <p:spPr>
                <a:xfrm>
                  <a:off x="7572344" y="3153721"/>
                  <a:ext cx="1023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oMath>
                    </m:oMathPara>
                  </a14:m>
                  <a:endParaRPr lang="zh-CN" altLang="en-US" dirty="0"/>
                </a:p>
              </p:txBody>
            </p:sp>
          </mc:Choice>
          <mc:Fallback xmlns="">
            <p:sp>
              <p:nvSpPr>
                <p:cNvPr id="78" name="文本框 77">
                  <a:extLst>
                    <a:ext uri="{FF2B5EF4-FFF2-40B4-BE49-F238E27FC236}">
                      <a16:creationId xmlns:a16="http://schemas.microsoft.com/office/drawing/2014/main" id="{32BB611D-8465-1671-BDF3-B9CF4F7A69F9}"/>
                    </a:ext>
                  </a:extLst>
                </p:cNvPr>
                <p:cNvSpPr txBox="1">
                  <a:spLocks noRot="1" noChangeAspect="1" noMove="1" noResize="1" noEditPoints="1" noAdjustHandles="1" noChangeArrowheads="1" noChangeShapeType="1" noTextEdit="1"/>
                </p:cNvSpPr>
                <p:nvPr/>
              </p:nvSpPr>
              <p:spPr>
                <a:xfrm>
                  <a:off x="7572344" y="3153721"/>
                  <a:ext cx="1023485" cy="276999"/>
                </a:xfrm>
                <a:prstGeom prst="rect">
                  <a:avLst/>
                </a:prstGeom>
                <a:blipFill>
                  <a:blip r:embed="rId19"/>
                  <a:stretch>
                    <a:fillRect l="-2976" t="-2174" r="-6548" b="-326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30E515CF-D76D-80B7-A96E-B505A76E879E}"/>
                    </a:ext>
                  </a:extLst>
                </p:cNvPr>
                <p:cNvSpPr txBox="1"/>
                <p:nvPr/>
              </p:nvSpPr>
              <p:spPr>
                <a:xfrm>
                  <a:off x="8667528" y="2410428"/>
                  <a:ext cx="1023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oMath>
                    </m:oMathPara>
                  </a14:m>
                  <a:endParaRPr lang="zh-CN" altLang="en-US" dirty="0"/>
                </a:p>
              </p:txBody>
            </p:sp>
          </mc:Choice>
          <mc:Fallback xmlns="">
            <p:sp>
              <p:nvSpPr>
                <p:cNvPr id="79" name="文本框 78">
                  <a:extLst>
                    <a:ext uri="{FF2B5EF4-FFF2-40B4-BE49-F238E27FC236}">
                      <a16:creationId xmlns:a16="http://schemas.microsoft.com/office/drawing/2014/main" id="{30E515CF-D76D-80B7-A96E-B505A76E879E}"/>
                    </a:ext>
                  </a:extLst>
                </p:cNvPr>
                <p:cNvSpPr txBox="1">
                  <a:spLocks noRot="1" noChangeAspect="1" noMove="1" noResize="1" noEditPoints="1" noAdjustHandles="1" noChangeArrowheads="1" noChangeShapeType="1" noTextEdit="1"/>
                </p:cNvSpPr>
                <p:nvPr/>
              </p:nvSpPr>
              <p:spPr>
                <a:xfrm>
                  <a:off x="8667528" y="2410428"/>
                  <a:ext cx="1023485" cy="276999"/>
                </a:xfrm>
                <a:prstGeom prst="rect">
                  <a:avLst/>
                </a:prstGeom>
                <a:blipFill>
                  <a:blip r:embed="rId20"/>
                  <a:stretch>
                    <a:fillRect l="-4167" t="-2174" r="-6548" b="-326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1469D8D0-A093-EB17-2A5B-ECFEA8384801}"/>
                    </a:ext>
                  </a:extLst>
                </p:cNvPr>
                <p:cNvSpPr txBox="1"/>
                <p:nvPr/>
              </p:nvSpPr>
              <p:spPr>
                <a:xfrm>
                  <a:off x="10748390" y="2519590"/>
                  <a:ext cx="1023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3</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oMath>
                    </m:oMathPara>
                  </a14:m>
                  <a:endParaRPr lang="zh-CN" altLang="en-US" dirty="0"/>
                </a:p>
              </p:txBody>
            </p:sp>
          </mc:Choice>
          <mc:Fallback xmlns="">
            <p:sp>
              <p:nvSpPr>
                <p:cNvPr id="80" name="文本框 79">
                  <a:extLst>
                    <a:ext uri="{FF2B5EF4-FFF2-40B4-BE49-F238E27FC236}">
                      <a16:creationId xmlns:a16="http://schemas.microsoft.com/office/drawing/2014/main" id="{1469D8D0-A093-EB17-2A5B-ECFEA8384801}"/>
                    </a:ext>
                  </a:extLst>
                </p:cNvPr>
                <p:cNvSpPr txBox="1">
                  <a:spLocks noRot="1" noChangeAspect="1" noMove="1" noResize="1" noEditPoints="1" noAdjustHandles="1" noChangeArrowheads="1" noChangeShapeType="1" noTextEdit="1"/>
                </p:cNvSpPr>
                <p:nvPr/>
              </p:nvSpPr>
              <p:spPr>
                <a:xfrm>
                  <a:off x="10748390" y="2519590"/>
                  <a:ext cx="1023485" cy="276999"/>
                </a:xfrm>
                <a:prstGeom prst="rect">
                  <a:avLst/>
                </a:prstGeom>
                <a:blipFill>
                  <a:blip r:embed="rId21"/>
                  <a:stretch>
                    <a:fillRect l="-3571" t="-2174" r="-6548" b="-32609"/>
                  </a:stretch>
                </a:blipFill>
              </p:spPr>
              <p:txBody>
                <a:bodyPr/>
                <a:lstStyle/>
                <a:p>
                  <a:r>
                    <a:rPr lang="zh-CN" altLang="en-US">
                      <a:noFill/>
                    </a:rPr>
                    <a:t> </a:t>
                  </a:r>
                </a:p>
              </p:txBody>
            </p:sp>
          </mc:Fallback>
        </mc:AlternateContent>
        <p:pic>
          <p:nvPicPr>
            <p:cNvPr id="81" name="图片 80">
              <a:extLst>
                <a:ext uri="{FF2B5EF4-FFF2-40B4-BE49-F238E27FC236}">
                  <a16:creationId xmlns:a16="http://schemas.microsoft.com/office/drawing/2014/main" id="{23D0A805-4E5D-CB19-0EAB-C46C4924DD9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981084">
              <a:off x="8846728" y="1113305"/>
              <a:ext cx="665985" cy="665985"/>
            </a:xfrm>
            <a:prstGeom prst="rect">
              <a:avLst/>
            </a:prstGeom>
          </p:spPr>
        </p:pic>
        <p:pic>
          <p:nvPicPr>
            <p:cNvPr id="82" name="图片 81">
              <a:extLst>
                <a:ext uri="{FF2B5EF4-FFF2-40B4-BE49-F238E27FC236}">
                  <a16:creationId xmlns:a16="http://schemas.microsoft.com/office/drawing/2014/main" id="{DAC40482-5072-0B9B-6EEA-67697C27BCC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9943753">
              <a:off x="10341278" y="1140902"/>
              <a:ext cx="665985" cy="665985"/>
            </a:xfrm>
            <a:prstGeom prst="rect">
              <a:avLst/>
            </a:prstGeom>
          </p:spPr>
        </p:pic>
        <p:cxnSp>
          <p:nvCxnSpPr>
            <p:cNvPr id="84" name="直接箭头连接符 83">
              <a:extLst>
                <a:ext uri="{FF2B5EF4-FFF2-40B4-BE49-F238E27FC236}">
                  <a16:creationId xmlns:a16="http://schemas.microsoft.com/office/drawing/2014/main" id="{2F975789-4E44-B797-17BE-4A4473F97428}"/>
                </a:ext>
              </a:extLst>
            </p:cNvPr>
            <p:cNvCxnSpPr/>
            <p:nvPr/>
          </p:nvCxnSpPr>
          <p:spPr>
            <a:xfrm>
              <a:off x="7454040" y="2194709"/>
              <a:ext cx="3634321" cy="3349748"/>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a:extLst>
                <a:ext uri="{FF2B5EF4-FFF2-40B4-BE49-F238E27FC236}">
                  <a16:creationId xmlns:a16="http://schemas.microsoft.com/office/drawing/2014/main" id="{7D6ABA7D-8182-68A4-FC76-011BBFE6A7ED}"/>
                </a:ext>
              </a:extLst>
            </p:cNvPr>
            <p:cNvCxnSpPr>
              <a:cxnSpLocks/>
            </p:cNvCxnSpPr>
            <p:nvPr/>
          </p:nvCxnSpPr>
          <p:spPr>
            <a:xfrm>
              <a:off x="9363130" y="1722776"/>
              <a:ext cx="1641444" cy="3720569"/>
            </a:xfrm>
            <a:prstGeom prst="straightConnector1">
              <a:avLst/>
            </a:prstGeom>
            <a:ln w="381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0CE2C2C4-9281-06A1-DC27-468A1E65E192}"/>
                </a:ext>
              </a:extLst>
            </p:cNvPr>
            <p:cNvCxnSpPr>
              <a:cxnSpLocks/>
            </p:cNvCxnSpPr>
            <p:nvPr/>
          </p:nvCxnSpPr>
          <p:spPr>
            <a:xfrm>
              <a:off x="10627759" y="1857731"/>
              <a:ext cx="411739" cy="3653671"/>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EB7521DE-C56F-FB9B-3A58-5F841D515508}"/>
                    </a:ext>
                  </a:extLst>
                </p:cNvPr>
                <p:cNvSpPr txBox="1"/>
                <p:nvPr/>
              </p:nvSpPr>
              <p:spPr>
                <a:xfrm>
                  <a:off x="6363019" y="5102032"/>
                  <a:ext cx="4558364"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GNSS treats </a:t>
                  </a:r>
                  <a14:m>
                    <m:oMath xmlns:m="http://schemas.openxmlformats.org/officeDocument/2006/math">
                      <m:r>
                        <a:rPr lang="en-US" altLang="zh-CN" b="1" i="1" smtClean="0">
                          <a:latin typeface="Cambria Math" panose="02040503050406030204" pitchFamily="18" charset="0"/>
                        </a:rPr>
                        <m:t>𝑹</m:t>
                      </m:r>
                      <m:d>
                        <m:dPr>
                          <m:ctrlPr>
                            <a:rPr lang="en-US" altLang="zh-CN" b="1" i="1" smtClean="0">
                              <a:latin typeface="Cambria Math" panose="02040503050406030204" pitchFamily="18" charset="0"/>
                            </a:rPr>
                          </m:ctrlPr>
                        </m:dPr>
                        <m:e>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𝑺</m:t>
                              </m:r>
                            </m:e>
                            <m:sub>
                              <m:r>
                                <a:rPr lang="en-US" altLang="zh-CN" b="1" i="1" smtClean="0">
                                  <a:latin typeface="Cambria Math" panose="02040503050406030204" pitchFamily="18" charset="0"/>
                                </a:rPr>
                                <m:t>𝟏</m:t>
                              </m:r>
                            </m:sub>
                          </m:sSub>
                          <m:r>
                            <a:rPr lang="en-US" altLang="zh-CN" b="1" i="1" smtClean="0">
                              <a:latin typeface="Cambria Math" panose="02040503050406030204" pitchFamily="18" charset="0"/>
                            </a:rPr>
                            <m:t>,</m:t>
                          </m:r>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𝑴</m:t>
                              </m:r>
                            </m:e>
                            <m:sub>
                              <m:r>
                                <a:rPr lang="en-US" altLang="zh-CN" b="1" i="1" smtClean="0">
                                  <a:latin typeface="Cambria Math" panose="02040503050406030204" pitchFamily="18" charset="0"/>
                                </a:rPr>
                                <m:t>𝟏</m:t>
                              </m:r>
                            </m:sub>
                          </m:sSub>
                        </m:e>
                      </m:d>
                      <m:r>
                        <a:rPr lang="en-US" altLang="zh-CN" b="1" i="1" smtClean="0">
                          <a:latin typeface="Cambria Math" panose="02040503050406030204" pitchFamily="18" charset="0"/>
                        </a:rPr>
                        <m:t> </m:t>
                      </m:r>
                    </m:oMath>
                  </a14:m>
                  <a:r>
                    <a:rPr lang="en-US" altLang="zh-CN" b="1" dirty="0">
                      <a:latin typeface="Arial" panose="020B0604020202020204" pitchFamily="34" charset="0"/>
                      <a:cs typeface="Arial" panose="020B0604020202020204" pitchFamily="34" charset="0"/>
                    </a:rPr>
                    <a:t>as the direct path</a:t>
                  </a:r>
                  <a:endParaRPr lang="zh-CN" altLang="en-US" b="1" dirty="0">
                    <a:latin typeface="Arial" panose="020B0604020202020204" pitchFamily="34" charset="0"/>
                    <a:cs typeface="Arial" panose="020B0604020202020204" pitchFamily="34" charset="0"/>
                  </a:endParaRPr>
                </a:p>
              </p:txBody>
            </p:sp>
          </mc:Choice>
          <mc:Fallback xmlns="">
            <p:sp>
              <p:nvSpPr>
                <p:cNvPr id="95" name="文本框 94">
                  <a:extLst>
                    <a:ext uri="{FF2B5EF4-FFF2-40B4-BE49-F238E27FC236}">
                      <a16:creationId xmlns:a16="http://schemas.microsoft.com/office/drawing/2014/main" id="{EB7521DE-C56F-FB9B-3A58-5F841D515508}"/>
                    </a:ext>
                  </a:extLst>
                </p:cNvPr>
                <p:cNvSpPr txBox="1">
                  <a:spLocks noRot="1" noChangeAspect="1" noMove="1" noResize="1" noEditPoints="1" noAdjustHandles="1" noChangeArrowheads="1" noChangeShapeType="1" noTextEdit="1"/>
                </p:cNvSpPr>
                <p:nvPr/>
              </p:nvSpPr>
              <p:spPr>
                <a:xfrm>
                  <a:off x="6363019" y="5102032"/>
                  <a:ext cx="4558364" cy="369332"/>
                </a:xfrm>
                <a:prstGeom prst="rect">
                  <a:avLst/>
                </a:prstGeom>
                <a:blipFill>
                  <a:blip r:embed="rId22"/>
                  <a:stretch>
                    <a:fillRect l="-1203" t="-9836" r="-134"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609DD9B0-1A4B-29A3-1B8F-901903C91FF4}"/>
                    </a:ext>
                  </a:extLst>
                </p:cNvPr>
                <p:cNvSpPr txBox="1"/>
                <p:nvPr/>
              </p:nvSpPr>
              <p:spPr>
                <a:xfrm>
                  <a:off x="11535708" y="5645821"/>
                  <a:ext cx="5308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𝑢</m:t>
                        </m:r>
                        <m:r>
                          <a:rPr lang="en-US" altLang="zh-CN" b="0" i="1" smtClean="0">
                            <a:latin typeface="Cambria Math" panose="02040503050406030204" pitchFamily="18" charset="0"/>
                          </a:rPr>
                          <m:t>𝑠𝑒𝑟</m:t>
                        </m:r>
                      </m:oMath>
                    </m:oMathPara>
                  </a14:m>
                  <a:endParaRPr lang="zh-CN" altLang="en-US" dirty="0"/>
                </a:p>
              </p:txBody>
            </p:sp>
          </mc:Choice>
          <mc:Fallback xmlns="">
            <p:sp>
              <p:nvSpPr>
                <p:cNvPr id="96" name="文本框 95">
                  <a:extLst>
                    <a:ext uri="{FF2B5EF4-FFF2-40B4-BE49-F238E27FC236}">
                      <a16:creationId xmlns:a16="http://schemas.microsoft.com/office/drawing/2014/main" id="{609DD9B0-1A4B-29A3-1B8F-901903C91FF4}"/>
                    </a:ext>
                  </a:extLst>
                </p:cNvPr>
                <p:cNvSpPr txBox="1">
                  <a:spLocks noRot="1" noChangeAspect="1" noMove="1" noResize="1" noEditPoints="1" noAdjustHandles="1" noChangeArrowheads="1" noChangeShapeType="1" noTextEdit="1"/>
                </p:cNvSpPr>
                <p:nvPr/>
              </p:nvSpPr>
              <p:spPr>
                <a:xfrm>
                  <a:off x="11535708" y="5645821"/>
                  <a:ext cx="530851" cy="276999"/>
                </a:xfrm>
                <a:prstGeom prst="rect">
                  <a:avLst/>
                </a:prstGeom>
                <a:blipFill>
                  <a:blip r:embed="rId23"/>
                  <a:stretch>
                    <a:fillRect l="-5747" r="-5747"/>
                  </a:stretch>
                </a:blipFill>
              </p:spPr>
              <p:txBody>
                <a:bodyPr/>
                <a:lstStyle/>
                <a:p>
                  <a:r>
                    <a:rPr lang="zh-CN" altLang="en-US">
                      <a:noFill/>
                    </a:rPr>
                    <a:t> </a:t>
                  </a:r>
                </a:p>
              </p:txBody>
            </p:sp>
          </mc:Fallback>
        </mc:AlternateContent>
      </p:grpSp>
      <p:cxnSp>
        <p:nvCxnSpPr>
          <p:cNvPr id="99" name="连接符: 曲线 98">
            <a:extLst>
              <a:ext uri="{FF2B5EF4-FFF2-40B4-BE49-F238E27FC236}">
                <a16:creationId xmlns:a16="http://schemas.microsoft.com/office/drawing/2014/main" id="{1C867B81-D0DE-1897-2FA0-E1691C0CF0C8}"/>
              </a:ext>
            </a:extLst>
          </p:cNvPr>
          <p:cNvCxnSpPr>
            <a:cxnSpLocks/>
          </p:cNvCxnSpPr>
          <p:nvPr/>
        </p:nvCxnSpPr>
        <p:spPr>
          <a:xfrm>
            <a:off x="1728907" y="4378612"/>
            <a:ext cx="2715451" cy="1020959"/>
          </a:xfrm>
          <a:prstGeom prst="curvedConnector3">
            <a:avLst/>
          </a:prstGeom>
          <a:ln w="19050"/>
        </p:spPr>
        <p:style>
          <a:lnRef idx="1">
            <a:schemeClr val="accent1"/>
          </a:lnRef>
          <a:fillRef idx="0">
            <a:schemeClr val="accent1"/>
          </a:fillRef>
          <a:effectRef idx="0">
            <a:schemeClr val="accent1"/>
          </a:effectRef>
          <a:fontRef idx="minor">
            <a:schemeClr val="tx1"/>
          </a:fontRef>
        </p:style>
      </p:cxnSp>
      <p:cxnSp>
        <p:nvCxnSpPr>
          <p:cNvPr id="102" name="连接符: 曲线 101">
            <a:extLst>
              <a:ext uri="{FF2B5EF4-FFF2-40B4-BE49-F238E27FC236}">
                <a16:creationId xmlns:a16="http://schemas.microsoft.com/office/drawing/2014/main" id="{8408C02A-4279-0B08-C666-C1BB8D0E5852}"/>
              </a:ext>
            </a:extLst>
          </p:cNvPr>
          <p:cNvCxnSpPr>
            <a:cxnSpLocks/>
          </p:cNvCxnSpPr>
          <p:nvPr/>
        </p:nvCxnSpPr>
        <p:spPr>
          <a:xfrm rot="16200000" flipH="1">
            <a:off x="3211247" y="4036225"/>
            <a:ext cx="1571088" cy="1062703"/>
          </a:xfrm>
          <a:prstGeom prst="curvedConnector3">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4" name="连接符: 曲线 103">
            <a:extLst>
              <a:ext uri="{FF2B5EF4-FFF2-40B4-BE49-F238E27FC236}">
                <a16:creationId xmlns:a16="http://schemas.microsoft.com/office/drawing/2014/main" id="{4F299DA0-71BB-00DC-301A-4C627E8C33C6}"/>
              </a:ext>
            </a:extLst>
          </p:cNvPr>
          <p:cNvCxnSpPr>
            <a:cxnSpLocks/>
          </p:cNvCxnSpPr>
          <p:nvPr/>
        </p:nvCxnSpPr>
        <p:spPr>
          <a:xfrm rot="16200000" flipH="1">
            <a:off x="3364638" y="4079932"/>
            <a:ext cx="1655042" cy="758494"/>
          </a:xfrm>
          <a:prstGeom prst="curvedConnector3">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02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6DC1A90-203C-D30C-5A38-737F3F81BD67}"/>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GNSS-based Indoor Positioning with Metasurfaces</a:t>
            </a:r>
          </a:p>
        </p:txBody>
      </p:sp>
      <p:sp>
        <p:nvSpPr>
          <p:cNvPr id="6" name="平行四边形 5">
            <a:extLst>
              <a:ext uri="{FF2B5EF4-FFF2-40B4-BE49-F238E27FC236}">
                <a16:creationId xmlns:a16="http://schemas.microsoft.com/office/drawing/2014/main" id="{BEF0CD0A-EE29-48C5-CEA6-4E905BE065FE}"/>
              </a:ext>
            </a:extLst>
          </p:cNvPr>
          <p:cNvSpPr/>
          <p:nvPr/>
        </p:nvSpPr>
        <p:spPr>
          <a:xfrm rot="5400000" flipV="1">
            <a:off x="1746348" y="4019686"/>
            <a:ext cx="609600" cy="415088"/>
          </a:xfrm>
          <a:prstGeom prst="parallelogram">
            <a:avLst>
              <a:gd name="adj" fmla="val 3429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9DDE39CD-B606-58E2-B22B-35596582727E}"/>
              </a:ext>
            </a:extLst>
          </p:cNvPr>
          <p:cNvSpPr/>
          <p:nvPr/>
        </p:nvSpPr>
        <p:spPr>
          <a:xfrm rot="5400000" flipV="1">
            <a:off x="2843628" y="3661546"/>
            <a:ext cx="609600" cy="415088"/>
          </a:xfrm>
          <a:prstGeom prst="parallelogram">
            <a:avLst>
              <a:gd name="adj" fmla="val 3429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08121BF6-CE65-0353-5D79-907E046B2B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981084">
            <a:off x="732061" y="1284140"/>
            <a:ext cx="665985" cy="665985"/>
          </a:xfrm>
          <a:prstGeom prst="rect">
            <a:avLst/>
          </a:prstGeom>
        </p:spPr>
      </p:pic>
      <p:pic>
        <p:nvPicPr>
          <p:cNvPr id="9" name="图片 8">
            <a:extLst>
              <a:ext uri="{FF2B5EF4-FFF2-40B4-BE49-F238E27FC236}">
                <a16:creationId xmlns:a16="http://schemas.microsoft.com/office/drawing/2014/main" id="{585275EB-0B50-D243-A712-9C789AB1F2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981084">
            <a:off x="1924096" y="1090963"/>
            <a:ext cx="665985" cy="665985"/>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7D9C114B-0978-4FCE-984C-A8912B3843EE}"/>
                  </a:ext>
                </a:extLst>
              </p:cNvPr>
              <p:cNvSpPr txBox="1"/>
              <p:nvPr/>
            </p:nvSpPr>
            <p:spPr>
              <a:xfrm>
                <a:off x="1404341" y="1649196"/>
                <a:ext cx="2714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10" name="文本框 9">
                <a:extLst>
                  <a:ext uri="{FF2B5EF4-FFF2-40B4-BE49-F238E27FC236}">
                    <a16:creationId xmlns:a16="http://schemas.microsoft.com/office/drawing/2014/main" id="{7D9C114B-0978-4FCE-984C-A8912B3843EE}"/>
                  </a:ext>
                </a:extLst>
              </p:cNvPr>
              <p:cNvSpPr txBox="1">
                <a:spLocks noRot="1" noChangeAspect="1" noMove="1" noResize="1" noEditPoints="1" noAdjustHandles="1" noChangeArrowheads="1" noChangeShapeType="1" noTextEdit="1"/>
              </p:cNvSpPr>
              <p:nvPr/>
            </p:nvSpPr>
            <p:spPr>
              <a:xfrm>
                <a:off x="1404341" y="1649196"/>
                <a:ext cx="271421" cy="276999"/>
              </a:xfrm>
              <a:prstGeom prst="rect">
                <a:avLst/>
              </a:prstGeom>
              <a:blipFill>
                <a:blip r:embed="rId4"/>
                <a:stretch>
                  <a:fillRect l="-17778" r="-6667"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B46209A7-0078-1D63-47F2-16E5FA304287}"/>
                  </a:ext>
                </a:extLst>
              </p:cNvPr>
              <p:cNvSpPr txBox="1"/>
              <p:nvPr/>
            </p:nvSpPr>
            <p:spPr>
              <a:xfrm>
                <a:off x="2612836" y="1499499"/>
                <a:ext cx="276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11" name="文本框 10">
                <a:extLst>
                  <a:ext uri="{FF2B5EF4-FFF2-40B4-BE49-F238E27FC236}">
                    <a16:creationId xmlns:a16="http://schemas.microsoft.com/office/drawing/2014/main" id="{B46209A7-0078-1D63-47F2-16E5FA304287}"/>
                  </a:ext>
                </a:extLst>
              </p:cNvPr>
              <p:cNvSpPr txBox="1">
                <a:spLocks noRot="1" noChangeAspect="1" noMove="1" noResize="1" noEditPoints="1" noAdjustHandles="1" noChangeArrowheads="1" noChangeShapeType="1" noTextEdit="1"/>
              </p:cNvSpPr>
              <p:nvPr/>
            </p:nvSpPr>
            <p:spPr>
              <a:xfrm>
                <a:off x="2612836" y="1499499"/>
                <a:ext cx="276742" cy="276999"/>
              </a:xfrm>
              <a:prstGeom prst="rect">
                <a:avLst/>
              </a:prstGeom>
              <a:blipFill>
                <a:blip r:embed="rId5"/>
                <a:stretch>
                  <a:fillRect l="-20000" r="-6667" b="-15556"/>
                </a:stretch>
              </a:blipFill>
            </p:spPr>
            <p:txBody>
              <a:bodyPr/>
              <a:lstStyle/>
              <a:p>
                <a:r>
                  <a:rPr lang="zh-CN" altLang="en-US">
                    <a:noFill/>
                  </a:rPr>
                  <a:t> </a:t>
                </a:r>
              </a:p>
            </p:txBody>
          </p:sp>
        </mc:Fallback>
      </mc:AlternateContent>
      <p:cxnSp>
        <p:nvCxnSpPr>
          <p:cNvPr id="12" name="直接箭头连接符 11">
            <a:extLst>
              <a:ext uri="{FF2B5EF4-FFF2-40B4-BE49-F238E27FC236}">
                <a16:creationId xmlns:a16="http://schemas.microsoft.com/office/drawing/2014/main" id="{D04C650D-75FE-C219-C212-90A5A0B8B309}"/>
              </a:ext>
            </a:extLst>
          </p:cNvPr>
          <p:cNvCxnSpPr>
            <a:cxnSpLocks/>
          </p:cNvCxnSpPr>
          <p:nvPr/>
        </p:nvCxnSpPr>
        <p:spPr>
          <a:xfrm>
            <a:off x="1239376" y="1926195"/>
            <a:ext cx="804862" cy="2328536"/>
          </a:xfrm>
          <a:prstGeom prst="straightConnector1">
            <a:avLst/>
          </a:prstGeom>
          <a:ln w="25400">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EECA8B68-70D4-BD0D-CD90-43E869E27C78}"/>
              </a:ext>
            </a:extLst>
          </p:cNvPr>
          <p:cNvCxnSpPr>
            <a:cxnSpLocks/>
          </p:cNvCxnSpPr>
          <p:nvPr/>
        </p:nvCxnSpPr>
        <p:spPr>
          <a:xfrm>
            <a:off x="2428189" y="1722776"/>
            <a:ext cx="730474" cy="2146314"/>
          </a:xfrm>
          <a:prstGeom prst="straightConnector1">
            <a:avLst/>
          </a:prstGeom>
          <a:ln w="2540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CF078C50-4BA7-81B8-0EC7-B891B4905CE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72671" y="5430738"/>
            <a:ext cx="470823" cy="634283"/>
          </a:xfrm>
          <a:prstGeom prst="rect">
            <a:avLst/>
          </a:prstGeom>
        </p:spPr>
      </p:pic>
      <p:cxnSp>
        <p:nvCxnSpPr>
          <p:cNvPr id="15" name="直接箭头连接符 14">
            <a:extLst>
              <a:ext uri="{FF2B5EF4-FFF2-40B4-BE49-F238E27FC236}">
                <a16:creationId xmlns:a16="http://schemas.microsoft.com/office/drawing/2014/main" id="{923E21C8-15BB-1674-64AD-A36329495F58}"/>
              </a:ext>
            </a:extLst>
          </p:cNvPr>
          <p:cNvCxnSpPr>
            <a:cxnSpLocks/>
          </p:cNvCxnSpPr>
          <p:nvPr/>
        </p:nvCxnSpPr>
        <p:spPr>
          <a:xfrm>
            <a:off x="2044238" y="4254731"/>
            <a:ext cx="2128433" cy="1200901"/>
          </a:xfrm>
          <a:prstGeom prst="straightConnector1">
            <a:avLst/>
          </a:prstGeom>
          <a:ln w="25400">
            <a:prstDash val="lgDashDotDot"/>
            <a:tailEnd type="triangle"/>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F3083247-26D1-63BD-E828-3BE969B1ED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943753">
            <a:off x="3418646" y="1118560"/>
            <a:ext cx="665985" cy="665985"/>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8837F16-9811-E9FC-3218-0BD5F1EC4522}"/>
                  </a:ext>
                </a:extLst>
              </p:cNvPr>
              <p:cNvSpPr txBox="1"/>
              <p:nvPr/>
            </p:nvSpPr>
            <p:spPr>
              <a:xfrm>
                <a:off x="3888987" y="1641543"/>
                <a:ext cx="276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3</m:t>
                          </m:r>
                        </m:sub>
                      </m:sSub>
                    </m:oMath>
                  </m:oMathPara>
                </a14:m>
                <a:endParaRPr lang="zh-CN" altLang="en-US" dirty="0"/>
              </a:p>
            </p:txBody>
          </p:sp>
        </mc:Choice>
        <mc:Fallback xmlns="">
          <p:sp>
            <p:nvSpPr>
              <p:cNvPr id="17" name="文本框 16">
                <a:extLst>
                  <a:ext uri="{FF2B5EF4-FFF2-40B4-BE49-F238E27FC236}">
                    <a16:creationId xmlns:a16="http://schemas.microsoft.com/office/drawing/2014/main" id="{C8837F16-9811-E9FC-3218-0BD5F1EC4522}"/>
                  </a:ext>
                </a:extLst>
              </p:cNvPr>
              <p:cNvSpPr txBox="1">
                <a:spLocks noRot="1" noChangeAspect="1" noMove="1" noResize="1" noEditPoints="1" noAdjustHandles="1" noChangeArrowheads="1" noChangeShapeType="1" noTextEdit="1"/>
              </p:cNvSpPr>
              <p:nvPr/>
            </p:nvSpPr>
            <p:spPr>
              <a:xfrm>
                <a:off x="3888987" y="1641543"/>
                <a:ext cx="276742" cy="276999"/>
              </a:xfrm>
              <a:prstGeom prst="rect">
                <a:avLst/>
              </a:prstGeom>
              <a:blipFill>
                <a:blip r:embed="rId7"/>
                <a:stretch>
                  <a:fillRect l="-20000" r="-6667" b="-15217"/>
                </a:stretch>
              </a:blipFill>
            </p:spPr>
            <p:txBody>
              <a:bodyPr/>
              <a:lstStyle/>
              <a:p>
                <a:r>
                  <a:rPr lang="zh-CN" altLang="en-US">
                    <a:noFill/>
                  </a:rPr>
                  <a:t> </a:t>
                </a:r>
              </a:p>
            </p:txBody>
          </p:sp>
        </mc:Fallback>
      </mc:AlternateContent>
      <p:cxnSp>
        <p:nvCxnSpPr>
          <p:cNvPr id="18" name="直接箭头连接符 17">
            <a:extLst>
              <a:ext uri="{FF2B5EF4-FFF2-40B4-BE49-F238E27FC236}">
                <a16:creationId xmlns:a16="http://schemas.microsoft.com/office/drawing/2014/main" id="{87B510F2-A149-20B8-7652-7F9B3A42E75B}"/>
              </a:ext>
            </a:extLst>
          </p:cNvPr>
          <p:cNvCxnSpPr>
            <a:cxnSpLocks/>
          </p:cNvCxnSpPr>
          <p:nvPr/>
        </p:nvCxnSpPr>
        <p:spPr>
          <a:xfrm>
            <a:off x="3148428" y="3869090"/>
            <a:ext cx="1050450" cy="1561648"/>
          </a:xfrm>
          <a:prstGeom prst="straightConnector1">
            <a:avLst/>
          </a:prstGeom>
          <a:ln w="2540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812C6A25-E740-7BA1-B113-F599DBCFB42B}"/>
              </a:ext>
            </a:extLst>
          </p:cNvPr>
          <p:cNvCxnSpPr>
            <a:cxnSpLocks/>
          </p:cNvCxnSpPr>
          <p:nvPr/>
        </p:nvCxnSpPr>
        <p:spPr>
          <a:xfrm flipH="1">
            <a:off x="3148428" y="1787695"/>
            <a:ext cx="500362" cy="2081395"/>
          </a:xfrm>
          <a:prstGeom prst="straightConnector1">
            <a:avLst/>
          </a:prstGeom>
          <a:ln w="254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7732EB4D-42F6-AB70-A1F4-750FDC9E9631}"/>
              </a:ext>
            </a:extLst>
          </p:cNvPr>
          <p:cNvCxnSpPr>
            <a:cxnSpLocks/>
          </p:cNvCxnSpPr>
          <p:nvPr/>
        </p:nvCxnSpPr>
        <p:spPr>
          <a:xfrm>
            <a:off x="3176780" y="3869090"/>
            <a:ext cx="1063518" cy="1561648"/>
          </a:xfrm>
          <a:prstGeom prst="straightConnector1">
            <a:avLst/>
          </a:prstGeom>
          <a:ln w="254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9B4D88AB-A9B4-607D-3058-894D0B0DAFE9}"/>
                  </a:ext>
                </a:extLst>
              </p:cNvPr>
              <p:cNvSpPr txBox="1"/>
              <p:nvPr/>
            </p:nvSpPr>
            <p:spPr>
              <a:xfrm>
                <a:off x="2310736" y="4003747"/>
                <a:ext cx="3433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21" name="文本框 20">
                <a:extLst>
                  <a:ext uri="{FF2B5EF4-FFF2-40B4-BE49-F238E27FC236}">
                    <a16:creationId xmlns:a16="http://schemas.microsoft.com/office/drawing/2014/main" id="{9B4D88AB-A9B4-607D-3058-894D0B0DAFE9}"/>
                  </a:ext>
                </a:extLst>
              </p:cNvPr>
              <p:cNvSpPr txBox="1">
                <a:spLocks noRot="1" noChangeAspect="1" noMove="1" noResize="1" noEditPoints="1" noAdjustHandles="1" noChangeArrowheads="1" noChangeShapeType="1" noTextEdit="1"/>
              </p:cNvSpPr>
              <p:nvPr/>
            </p:nvSpPr>
            <p:spPr>
              <a:xfrm>
                <a:off x="2310736" y="4003747"/>
                <a:ext cx="343363" cy="276999"/>
              </a:xfrm>
              <a:prstGeom prst="rect">
                <a:avLst/>
              </a:prstGeom>
              <a:blipFill>
                <a:blip r:embed="rId8"/>
                <a:stretch>
                  <a:fillRect l="-14286" r="-7143"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33E9204E-B094-461E-C2FB-FA1A90EC95A7}"/>
                  </a:ext>
                </a:extLst>
              </p:cNvPr>
              <p:cNvSpPr txBox="1"/>
              <p:nvPr/>
            </p:nvSpPr>
            <p:spPr>
              <a:xfrm>
                <a:off x="3384324" y="3711226"/>
                <a:ext cx="3486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22" name="文本框 21">
                <a:extLst>
                  <a:ext uri="{FF2B5EF4-FFF2-40B4-BE49-F238E27FC236}">
                    <a16:creationId xmlns:a16="http://schemas.microsoft.com/office/drawing/2014/main" id="{33E9204E-B094-461E-C2FB-FA1A90EC95A7}"/>
                  </a:ext>
                </a:extLst>
              </p:cNvPr>
              <p:cNvSpPr txBox="1">
                <a:spLocks noRot="1" noChangeAspect="1" noMove="1" noResize="1" noEditPoints="1" noAdjustHandles="1" noChangeArrowheads="1" noChangeShapeType="1" noTextEdit="1"/>
              </p:cNvSpPr>
              <p:nvPr/>
            </p:nvSpPr>
            <p:spPr>
              <a:xfrm>
                <a:off x="3384324" y="3711226"/>
                <a:ext cx="348685" cy="276999"/>
              </a:xfrm>
              <a:prstGeom prst="rect">
                <a:avLst/>
              </a:prstGeom>
              <a:blipFill>
                <a:blip r:embed="rId9"/>
                <a:stretch>
                  <a:fillRect l="-14035" r="-7018"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1F2A295F-8C69-2459-7FE2-37F6CFBF363B}"/>
                  </a:ext>
                </a:extLst>
              </p:cNvPr>
              <p:cNvSpPr txBox="1"/>
              <p:nvPr/>
            </p:nvSpPr>
            <p:spPr>
              <a:xfrm>
                <a:off x="597221" y="2951963"/>
                <a:ext cx="1023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oMath>
                  </m:oMathPara>
                </a14:m>
                <a:endParaRPr lang="zh-CN" altLang="en-US" dirty="0"/>
              </a:p>
            </p:txBody>
          </p:sp>
        </mc:Choice>
        <mc:Fallback xmlns="">
          <p:sp>
            <p:nvSpPr>
              <p:cNvPr id="23" name="文本框 22">
                <a:extLst>
                  <a:ext uri="{FF2B5EF4-FFF2-40B4-BE49-F238E27FC236}">
                    <a16:creationId xmlns:a16="http://schemas.microsoft.com/office/drawing/2014/main" id="{1F2A295F-8C69-2459-7FE2-37F6CFBF363B}"/>
                  </a:ext>
                </a:extLst>
              </p:cNvPr>
              <p:cNvSpPr txBox="1">
                <a:spLocks noRot="1" noChangeAspect="1" noMove="1" noResize="1" noEditPoints="1" noAdjustHandles="1" noChangeArrowheads="1" noChangeShapeType="1" noTextEdit="1"/>
              </p:cNvSpPr>
              <p:nvPr/>
            </p:nvSpPr>
            <p:spPr>
              <a:xfrm>
                <a:off x="597221" y="2951963"/>
                <a:ext cx="1023485" cy="276999"/>
              </a:xfrm>
              <a:prstGeom prst="rect">
                <a:avLst/>
              </a:prstGeom>
              <a:blipFill>
                <a:blip r:embed="rId10"/>
                <a:stretch>
                  <a:fillRect l="-3571" t="-2174" r="-6548" b="-326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644F04A3-3179-0213-78E1-8938E6DB5E77}"/>
                  </a:ext>
                </a:extLst>
              </p:cNvPr>
              <p:cNvSpPr txBox="1"/>
              <p:nvPr/>
            </p:nvSpPr>
            <p:spPr>
              <a:xfrm>
                <a:off x="1675762" y="2485344"/>
                <a:ext cx="1023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oMath>
                  </m:oMathPara>
                </a14:m>
                <a:endParaRPr lang="zh-CN" altLang="en-US" dirty="0"/>
              </a:p>
            </p:txBody>
          </p:sp>
        </mc:Choice>
        <mc:Fallback xmlns="">
          <p:sp>
            <p:nvSpPr>
              <p:cNvPr id="24" name="文本框 23">
                <a:extLst>
                  <a:ext uri="{FF2B5EF4-FFF2-40B4-BE49-F238E27FC236}">
                    <a16:creationId xmlns:a16="http://schemas.microsoft.com/office/drawing/2014/main" id="{644F04A3-3179-0213-78E1-8938E6DB5E77}"/>
                  </a:ext>
                </a:extLst>
              </p:cNvPr>
              <p:cNvSpPr txBox="1">
                <a:spLocks noRot="1" noChangeAspect="1" noMove="1" noResize="1" noEditPoints="1" noAdjustHandles="1" noChangeArrowheads="1" noChangeShapeType="1" noTextEdit="1"/>
              </p:cNvSpPr>
              <p:nvPr/>
            </p:nvSpPr>
            <p:spPr>
              <a:xfrm>
                <a:off x="1675762" y="2485344"/>
                <a:ext cx="1023485" cy="276999"/>
              </a:xfrm>
              <a:prstGeom prst="rect">
                <a:avLst/>
              </a:prstGeom>
              <a:blipFill>
                <a:blip r:embed="rId11"/>
                <a:stretch>
                  <a:fillRect l="-4167" t="-4444" r="-6548" b="-3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ECF415C4-D985-26BF-BA6A-D2D5F3DBFAEF}"/>
                  </a:ext>
                </a:extLst>
              </p:cNvPr>
              <p:cNvSpPr txBox="1"/>
              <p:nvPr/>
            </p:nvSpPr>
            <p:spPr>
              <a:xfrm>
                <a:off x="3419486" y="2665008"/>
                <a:ext cx="1023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3</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oMath>
                  </m:oMathPara>
                </a14:m>
                <a:endParaRPr lang="zh-CN" altLang="en-US" dirty="0"/>
              </a:p>
            </p:txBody>
          </p:sp>
        </mc:Choice>
        <mc:Fallback xmlns="">
          <p:sp>
            <p:nvSpPr>
              <p:cNvPr id="25" name="文本框 24">
                <a:extLst>
                  <a:ext uri="{FF2B5EF4-FFF2-40B4-BE49-F238E27FC236}">
                    <a16:creationId xmlns:a16="http://schemas.microsoft.com/office/drawing/2014/main" id="{ECF415C4-D985-26BF-BA6A-D2D5F3DBFAEF}"/>
                  </a:ext>
                </a:extLst>
              </p:cNvPr>
              <p:cNvSpPr txBox="1">
                <a:spLocks noRot="1" noChangeAspect="1" noMove="1" noResize="1" noEditPoints="1" noAdjustHandles="1" noChangeArrowheads="1" noChangeShapeType="1" noTextEdit="1"/>
              </p:cNvSpPr>
              <p:nvPr/>
            </p:nvSpPr>
            <p:spPr>
              <a:xfrm>
                <a:off x="3419486" y="2665008"/>
                <a:ext cx="1023485" cy="276999"/>
              </a:xfrm>
              <a:prstGeom prst="rect">
                <a:avLst/>
              </a:prstGeom>
              <a:blipFill>
                <a:blip r:embed="rId12"/>
                <a:stretch>
                  <a:fillRect l="-4167" t="-2174" r="-6548" b="-32609"/>
                </a:stretch>
              </a:blipFill>
            </p:spPr>
            <p:txBody>
              <a:bodyPr/>
              <a:lstStyle/>
              <a:p>
                <a:r>
                  <a:rPr lang="zh-CN" altLang="en-US">
                    <a:noFill/>
                  </a:rPr>
                  <a:t> </a:t>
                </a:r>
              </a:p>
            </p:txBody>
          </p:sp>
        </mc:Fallback>
      </mc:AlternateContent>
      <p:cxnSp>
        <p:nvCxnSpPr>
          <p:cNvPr id="28" name="直接箭头连接符 27">
            <a:extLst>
              <a:ext uri="{FF2B5EF4-FFF2-40B4-BE49-F238E27FC236}">
                <a16:creationId xmlns:a16="http://schemas.microsoft.com/office/drawing/2014/main" id="{24579E07-1E5E-510E-A10A-7C5C36C8DD6A}"/>
              </a:ext>
            </a:extLst>
          </p:cNvPr>
          <p:cNvCxnSpPr>
            <a:cxnSpLocks/>
          </p:cNvCxnSpPr>
          <p:nvPr/>
        </p:nvCxnSpPr>
        <p:spPr>
          <a:xfrm flipH="1">
            <a:off x="2044238" y="1714716"/>
            <a:ext cx="383951" cy="2512514"/>
          </a:xfrm>
          <a:prstGeom prst="straightConnector1">
            <a:avLst/>
          </a:prstGeom>
          <a:ln w="2540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2F294481-174C-BCF8-6879-FF85A139B500}"/>
              </a:ext>
            </a:extLst>
          </p:cNvPr>
          <p:cNvCxnSpPr>
            <a:cxnSpLocks/>
          </p:cNvCxnSpPr>
          <p:nvPr/>
        </p:nvCxnSpPr>
        <p:spPr>
          <a:xfrm>
            <a:off x="2035340" y="4280746"/>
            <a:ext cx="2161589" cy="1246545"/>
          </a:xfrm>
          <a:prstGeom prst="straightConnector1">
            <a:avLst/>
          </a:prstGeom>
          <a:ln w="2540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73B4E845-ACC2-A3DA-814B-FED5C1854998}"/>
              </a:ext>
            </a:extLst>
          </p:cNvPr>
          <p:cNvGrpSpPr/>
          <p:nvPr/>
        </p:nvGrpSpPr>
        <p:grpSpPr>
          <a:xfrm>
            <a:off x="3708539" y="4102712"/>
            <a:ext cx="1602159" cy="1050947"/>
            <a:chOff x="3708539" y="4102712"/>
            <a:chExt cx="1602159" cy="1050947"/>
          </a:xfrm>
        </p:grpSpPr>
        <p:sp>
          <p:nvSpPr>
            <p:cNvPr id="26" name="文本框 25">
              <a:extLst>
                <a:ext uri="{FF2B5EF4-FFF2-40B4-BE49-F238E27FC236}">
                  <a16:creationId xmlns:a16="http://schemas.microsoft.com/office/drawing/2014/main" id="{7CE3C939-3AEA-1C23-F183-EDC4D8B6E1E3}"/>
                </a:ext>
              </a:extLst>
            </p:cNvPr>
            <p:cNvSpPr txBox="1"/>
            <p:nvPr/>
          </p:nvSpPr>
          <p:spPr>
            <a:xfrm>
              <a:off x="3869278" y="4102712"/>
              <a:ext cx="1441420"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same length</a:t>
              </a:r>
              <a:endParaRPr lang="zh-CN" altLang="en-US" dirty="0">
                <a:latin typeface="Arial" panose="020B0604020202020204" pitchFamily="34" charset="0"/>
                <a:cs typeface="Arial" panose="020B0604020202020204" pitchFamily="34" charset="0"/>
              </a:endParaRPr>
            </a:p>
          </p:txBody>
        </p:sp>
        <p:cxnSp>
          <p:nvCxnSpPr>
            <p:cNvPr id="27" name="直接箭头连接符 26">
              <a:extLst>
                <a:ext uri="{FF2B5EF4-FFF2-40B4-BE49-F238E27FC236}">
                  <a16:creationId xmlns:a16="http://schemas.microsoft.com/office/drawing/2014/main" id="{98D6F283-267F-E866-567B-538880CAA217}"/>
                </a:ext>
              </a:extLst>
            </p:cNvPr>
            <p:cNvCxnSpPr>
              <a:cxnSpLocks/>
            </p:cNvCxnSpPr>
            <p:nvPr/>
          </p:nvCxnSpPr>
          <p:spPr>
            <a:xfrm flipH="1">
              <a:off x="3728898" y="4413937"/>
              <a:ext cx="620761" cy="1525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17390C46-8CA3-0B12-78B9-9BFB69EA5BB3}"/>
                </a:ext>
              </a:extLst>
            </p:cNvPr>
            <p:cNvCxnSpPr>
              <a:cxnSpLocks/>
            </p:cNvCxnSpPr>
            <p:nvPr/>
          </p:nvCxnSpPr>
          <p:spPr>
            <a:xfrm flipH="1">
              <a:off x="3708539" y="4413937"/>
              <a:ext cx="641120" cy="7397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id="{8E643872-2EEE-69A4-953E-6184EC04F7B1}"/>
              </a:ext>
            </a:extLst>
          </p:cNvPr>
          <p:cNvGrpSpPr/>
          <p:nvPr/>
        </p:nvGrpSpPr>
        <p:grpSpPr>
          <a:xfrm>
            <a:off x="5264541" y="-53341"/>
            <a:ext cx="6188373" cy="5801220"/>
            <a:chOff x="5598623" y="-1064941"/>
            <a:chExt cx="6188373" cy="5801220"/>
          </a:xfrm>
        </p:grpSpPr>
        <p:pic>
          <p:nvPicPr>
            <p:cNvPr id="35" name="图片 34">
              <a:extLst>
                <a:ext uri="{FF2B5EF4-FFF2-40B4-BE49-F238E27FC236}">
                  <a16:creationId xmlns:a16="http://schemas.microsoft.com/office/drawing/2014/main" id="{F543586E-00D0-B5B2-91DE-A7C267C1B8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32846" y="4101996"/>
              <a:ext cx="470823" cy="634283"/>
            </a:xfrm>
            <a:prstGeom prst="rect">
              <a:avLst/>
            </a:prstGeom>
          </p:spPr>
        </p:pic>
        <p:sp>
          <p:nvSpPr>
            <p:cNvPr id="36" name="平行四边形 35">
              <a:extLst>
                <a:ext uri="{FF2B5EF4-FFF2-40B4-BE49-F238E27FC236}">
                  <a16:creationId xmlns:a16="http://schemas.microsoft.com/office/drawing/2014/main" id="{6262D558-5AFE-72AB-394F-1387DF37A478}"/>
                </a:ext>
              </a:extLst>
            </p:cNvPr>
            <p:cNvSpPr/>
            <p:nvPr/>
          </p:nvSpPr>
          <p:spPr>
            <a:xfrm rot="5400000" flipV="1">
              <a:off x="7820528" y="1761078"/>
              <a:ext cx="609600" cy="415088"/>
            </a:xfrm>
            <a:prstGeom prst="parallelogram">
              <a:avLst>
                <a:gd name="adj" fmla="val 3429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平行四边形 36">
              <a:extLst>
                <a:ext uri="{FF2B5EF4-FFF2-40B4-BE49-F238E27FC236}">
                  <a16:creationId xmlns:a16="http://schemas.microsoft.com/office/drawing/2014/main" id="{CC7546B2-46E4-5A35-2969-B15A25575DC4}"/>
                </a:ext>
              </a:extLst>
            </p:cNvPr>
            <p:cNvSpPr/>
            <p:nvPr/>
          </p:nvSpPr>
          <p:spPr>
            <a:xfrm rot="5400000" flipV="1">
              <a:off x="8917808" y="1402938"/>
              <a:ext cx="609600" cy="415088"/>
            </a:xfrm>
            <a:prstGeom prst="parallelogram">
              <a:avLst>
                <a:gd name="adj" fmla="val 3429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752D54BB-6400-BF8E-C98C-26CF0D6CB02B}"/>
                    </a:ext>
                  </a:extLst>
                </p:cNvPr>
                <p:cNvSpPr txBox="1"/>
                <p:nvPr/>
              </p:nvSpPr>
              <p:spPr>
                <a:xfrm>
                  <a:off x="8384916" y="1745139"/>
                  <a:ext cx="3433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38" name="文本框 37">
                  <a:extLst>
                    <a:ext uri="{FF2B5EF4-FFF2-40B4-BE49-F238E27FC236}">
                      <a16:creationId xmlns:a16="http://schemas.microsoft.com/office/drawing/2014/main" id="{752D54BB-6400-BF8E-C98C-26CF0D6CB02B}"/>
                    </a:ext>
                  </a:extLst>
                </p:cNvPr>
                <p:cNvSpPr txBox="1">
                  <a:spLocks noRot="1" noChangeAspect="1" noMove="1" noResize="1" noEditPoints="1" noAdjustHandles="1" noChangeArrowheads="1" noChangeShapeType="1" noTextEdit="1"/>
                </p:cNvSpPr>
                <p:nvPr/>
              </p:nvSpPr>
              <p:spPr>
                <a:xfrm>
                  <a:off x="8384916" y="1745139"/>
                  <a:ext cx="343363" cy="276999"/>
                </a:xfrm>
                <a:prstGeom prst="rect">
                  <a:avLst/>
                </a:prstGeom>
                <a:blipFill>
                  <a:blip r:embed="rId13"/>
                  <a:stretch>
                    <a:fillRect l="-16071" r="-5357" b="-152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4DA88622-93F4-9322-DAAA-BB89B0A0B9CB}"/>
                    </a:ext>
                  </a:extLst>
                </p:cNvPr>
                <p:cNvSpPr txBox="1"/>
                <p:nvPr/>
              </p:nvSpPr>
              <p:spPr>
                <a:xfrm>
                  <a:off x="9458504" y="1452618"/>
                  <a:ext cx="3486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39" name="文本框 38">
                  <a:extLst>
                    <a:ext uri="{FF2B5EF4-FFF2-40B4-BE49-F238E27FC236}">
                      <a16:creationId xmlns:a16="http://schemas.microsoft.com/office/drawing/2014/main" id="{4DA88622-93F4-9322-DAAA-BB89B0A0B9CB}"/>
                    </a:ext>
                  </a:extLst>
                </p:cNvPr>
                <p:cNvSpPr txBox="1">
                  <a:spLocks noRot="1" noChangeAspect="1" noMove="1" noResize="1" noEditPoints="1" noAdjustHandles="1" noChangeArrowheads="1" noChangeShapeType="1" noTextEdit="1"/>
                </p:cNvSpPr>
                <p:nvPr/>
              </p:nvSpPr>
              <p:spPr>
                <a:xfrm>
                  <a:off x="9458504" y="1452618"/>
                  <a:ext cx="348685" cy="276999"/>
                </a:xfrm>
                <a:prstGeom prst="rect">
                  <a:avLst/>
                </a:prstGeom>
                <a:blipFill>
                  <a:blip r:embed="rId14"/>
                  <a:stretch>
                    <a:fillRect l="-15789" r="-5263" b="-15217"/>
                  </a:stretch>
                </a:blipFill>
              </p:spPr>
              <p:txBody>
                <a:bodyPr/>
                <a:lstStyle/>
                <a:p>
                  <a:r>
                    <a:rPr lang="zh-CN" altLang="en-US">
                      <a:noFill/>
                    </a:rPr>
                    <a:t> </a:t>
                  </a:r>
                </a:p>
              </p:txBody>
            </p:sp>
          </mc:Fallback>
        </mc:AlternateContent>
        <p:sp>
          <p:nvSpPr>
            <p:cNvPr id="41" name="不完整圆 40">
              <a:extLst>
                <a:ext uri="{FF2B5EF4-FFF2-40B4-BE49-F238E27FC236}">
                  <a16:creationId xmlns:a16="http://schemas.microsoft.com/office/drawing/2014/main" id="{D5820B6A-419C-1596-91D8-8C925AC549B0}"/>
                </a:ext>
              </a:extLst>
            </p:cNvPr>
            <p:cNvSpPr/>
            <p:nvPr/>
          </p:nvSpPr>
          <p:spPr>
            <a:xfrm>
              <a:off x="5598623" y="-597761"/>
              <a:ext cx="5128877" cy="5128877"/>
            </a:xfrm>
            <a:prstGeom prst="pie">
              <a:avLst>
                <a:gd name="adj1" fmla="val 0"/>
                <a:gd name="adj2" fmla="val 6638528"/>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2" name="不完整圆 41">
              <a:extLst>
                <a:ext uri="{FF2B5EF4-FFF2-40B4-BE49-F238E27FC236}">
                  <a16:creationId xmlns:a16="http://schemas.microsoft.com/office/drawing/2014/main" id="{2681F365-581C-5C28-CB4C-B9E0D023434B}"/>
                </a:ext>
              </a:extLst>
            </p:cNvPr>
            <p:cNvSpPr/>
            <p:nvPr/>
          </p:nvSpPr>
          <p:spPr>
            <a:xfrm rot="1380007">
              <a:off x="6658119" y="-1064941"/>
              <a:ext cx="5128877" cy="5128877"/>
            </a:xfrm>
            <a:prstGeom prst="pie">
              <a:avLst>
                <a:gd name="adj1" fmla="val 20580920"/>
                <a:gd name="adj2" fmla="val 6033227"/>
              </a:avLst>
            </a:prstGeom>
            <a:solidFill>
              <a:schemeClr val="accent6">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箭头连接符 43">
              <a:extLst>
                <a:ext uri="{FF2B5EF4-FFF2-40B4-BE49-F238E27FC236}">
                  <a16:creationId xmlns:a16="http://schemas.microsoft.com/office/drawing/2014/main" id="{3A658188-8C41-E9D2-2367-EA2B1F98F451}"/>
                </a:ext>
              </a:extLst>
            </p:cNvPr>
            <p:cNvCxnSpPr>
              <a:cxnSpLocks/>
            </p:cNvCxnSpPr>
            <p:nvPr/>
          </p:nvCxnSpPr>
          <p:spPr>
            <a:xfrm>
              <a:off x="8156810" y="1976158"/>
              <a:ext cx="1475110" cy="2125838"/>
            </a:xfrm>
            <a:prstGeom prst="straightConnector1">
              <a:avLst/>
            </a:prstGeom>
            <a:ln w="76200">
              <a:solidFill>
                <a:schemeClr val="accent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67B7E971-C69E-EE52-3251-4249F10BD756}"/>
                </a:ext>
              </a:extLst>
            </p:cNvPr>
            <p:cNvCxnSpPr>
              <a:cxnSpLocks/>
            </p:cNvCxnSpPr>
            <p:nvPr/>
          </p:nvCxnSpPr>
          <p:spPr>
            <a:xfrm>
              <a:off x="9247413" y="1499497"/>
              <a:ext cx="384507" cy="2594729"/>
            </a:xfrm>
            <a:prstGeom prst="straightConnector1">
              <a:avLst/>
            </a:prstGeom>
            <a:ln w="76200">
              <a:solidFill>
                <a:schemeClr val="accent6">
                  <a:lumMod val="50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3540CFA1-FA55-33A5-F9C4-25F502BAEF19}"/>
                    </a:ext>
                  </a:extLst>
                </p:cNvPr>
                <p:cNvSpPr txBox="1"/>
                <p:nvPr/>
              </p:nvSpPr>
              <p:spPr>
                <a:xfrm>
                  <a:off x="10196649" y="4351687"/>
                  <a:ext cx="5308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𝑢</m:t>
                        </m:r>
                        <m:r>
                          <a:rPr lang="en-US" altLang="zh-CN" b="0" i="1" smtClean="0">
                            <a:latin typeface="Cambria Math" panose="02040503050406030204" pitchFamily="18" charset="0"/>
                          </a:rPr>
                          <m:t>𝑠𝑒𝑟</m:t>
                        </m:r>
                      </m:oMath>
                    </m:oMathPara>
                  </a14:m>
                  <a:endParaRPr lang="zh-CN" altLang="en-US" dirty="0"/>
                </a:p>
              </p:txBody>
            </p:sp>
          </mc:Choice>
          <mc:Fallback xmlns="">
            <p:sp>
              <p:nvSpPr>
                <p:cNvPr id="51" name="文本框 50">
                  <a:extLst>
                    <a:ext uri="{FF2B5EF4-FFF2-40B4-BE49-F238E27FC236}">
                      <a16:creationId xmlns:a16="http://schemas.microsoft.com/office/drawing/2014/main" id="{3540CFA1-FA55-33A5-F9C4-25F502BAEF19}"/>
                    </a:ext>
                  </a:extLst>
                </p:cNvPr>
                <p:cNvSpPr txBox="1">
                  <a:spLocks noRot="1" noChangeAspect="1" noMove="1" noResize="1" noEditPoints="1" noAdjustHandles="1" noChangeArrowheads="1" noChangeShapeType="1" noTextEdit="1"/>
                </p:cNvSpPr>
                <p:nvPr/>
              </p:nvSpPr>
              <p:spPr>
                <a:xfrm>
                  <a:off x="10196649" y="4351687"/>
                  <a:ext cx="530851" cy="276999"/>
                </a:xfrm>
                <a:prstGeom prst="rect">
                  <a:avLst/>
                </a:prstGeom>
                <a:blipFill>
                  <a:blip r:embed="rId15"/>
                  <a:stretch>
                    <a:fillRect l="-5747" r="-5747"/>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98A92E3C-707C-0139-8233-95EF9CA5624A}"/>
                  </a:ext>
                </a:extLst>
              </p:cNvPr>
              <p:cNvSpPr txBox="1"/>
              <p:nvPr/>
            </p:nvSpPr>
            <p:spPr>
              <a:xfrm>
                <a:off x="4724763" y="5638021"/>
                <a:ext cx="5308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𝑢</m:t>
                      </m:r>
                      <m:r>
                        <a:rPr lang="en-US" altLang="zh-CN" b="0" i="1" smtClean="0">
                          <a:latin typeface="Cambria Math" panose="02040503050406030204" pitchFamily="18" charset="0"/>
                        </a:rPr>
                        <m:t>𝑠𝑒𝑟</m:t>
                      </m:r>
                    </m:oMath>
                  </m:oMathPara>
                </a14:m>
                <a:endParaRPr lang="zh-CN" altLang="en-US" dirty="0"/>
              </a:p>
            </p:txBody>
          </p:sp>
        </mc:Choice>
        <mc:Fallback xmlns="">
          <p:sp>
            <p:nvSpPr>
              <p:cNvPr id="52" name="文本框 51">
                <a:extLst>
                  <a:ext uri="{FF2B5EF4-FFF2-40B4-BE49-F238E27FC236}">
                    <a16:creationId xmlns:a16="http://schemas.microsoft.com/office/drawing/2014/main" id="{98A92E3C-707C-0139-8233-95EF9CA5624A}"/>
                  </a:ext>
                </a:extLst>
              </p:cNvPr>
              <p:cNvSpPr txBox="1">
                <a:spLocks noRot="1" noChangeAspect="1" noMove="1" noResize="1" noEditPoints="1" noAdjustHandles="1" noChangeArrowheads="1" noChangeShapeType="1" noTextEdit="1"/>
              </p:cNvSpPr>
              <p:nvPr/>
            </p:nvSpPr>
            <p:spPr>
              <a:xfrm>
                <a:off x="4724763" y="5638021"/>
                <a:ext cx="530851" cy="276999"/>
              </a:xfrm>
              <a:prstGeom prst="rect">
                <a:avLst/>
              </a:prstGeom>
              <a:blipFill>
                <a:blip r:embed="rId16"/>
                <a:stretch>
                  <a:fillRect l="-5747" r="-57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D875587C-6025-AA3B-C03C-631712ADA06E}"/>
                  </a:ext>
                </a:extLst>
              </p:cNvPr>
              <p:cNvSpPr txBox="1"/>
              <p:nvPr/>
            </p:nvSpPr>
            <p:spPr>
              <a:xfrm>
                <a:off x="215576" y="5572571"/>
                <a:ext cx="266137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𝑃𝑅</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1</m:t>
                              </m:r>
                            </m:sub>
                          </m:sSub>
                        </m:e>
                      </m:d>
                      <m:r>
                        <a:rPr lang="en-US" altLang="zh-CN" b="0" i="1" smtClean="0">
                          <a:latin typeface="Cambria Math" panose="02040503050406030204" pitchFamily="18" charset="0"/>
                        </a:rPr>
                        <m:t>=</m:t>
                      </m:r>
                      <m:r>
                        <a:rPr lang="en-US" altLang="zh-CN" b="0" i="1" smtClean="0">
                          <a:latin typeface="Cambria Math" panose="02040503050406030204" pitchFamily="18" charset="0"/>
                        </a:rPr>
                        <m:t>𝑅</m:t>
                      </m:r>
                      <m:d>
                        <m:dPr>
                          <m:ctrlPr>
                            <a:rPr lang="en-US" altLang="zh-CN" b="0" i="1" smtClean="0">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𝑆</m:t>
                              </m:r>
                            </m:e>
                            <m:sub>
                              <m:r>
                                <a:rPr lang="en-US" altLang="zh-CN" i="1">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i="1">
                                  <a:latin typeface="Cambria Math" panose="02040503050406030204" pitchFamily="18" charset="0"/>
                                </a:rPr>
                                <m:t>1</m:t>
                              </m:r>
                            </m:sub>
                          </m:sSub>
                        </m:e>
                      </m:d>
                      <m:r>
                        <a:rPr lang="en-US" altLang="zh-CN" b="0" i="1" smtClean="0">
                          <a:latin typeface="Cambria Math" panose="02040503050406030204" pitchFamily="18" charset="0"/>
                        </a:rPr>
                        <m:t>+</m:t>
                      </m:r>
                    </m:oMath>
                  </m:oMathPara>
                </a14:m>
                <a:endParaRPr lang="en-US" altLang="zh-CN" b="0" i="1" dirty="0">
                  <a:latin typeface="Cambria Math" panose="02040503050406030204" pitchFamily="18" charset="0"/>
                </a:endParaRPr>
              </a:p>
              <a:p>
                <a:r>
                  <a:rPr lang="en-US" altLang="zh-CN" b="0" dirty="0"/>
                  <a:t>                     </a:t>
                </a:r>
                <a14:m>
                  <m:oMath xmlns:m="http://schemas.openxmlformats.org/officeDocument/2006/math">
                    <m:r>
                      <a:rPr lang="en-US" altLang="zh-CN" b="0" i="1" smtClean="0">
                        <a:latin typeface="Cambria Math" panose="02040503050406030204" pitchFamily="18" charset="0"/>
                      </a:rPr>
                      <m:t>𝐷</m:t>
                    </m:r>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1</m:t>
                        </m:r>
                      </m:sub>
                    </m:sSub>
                    <m:r>
                      <a:rPr lang="en-US" altLang="zh-CN" b="0" i="1" smtClean="0">
                        <a:latin typeface="Cambria Math" panose="02040503050406030204" pitchFamily="18" charset="0"/>
                      </a:rPr>
                      <m:t>, </m:t>
                    </m:r>
                    <m:r>
                      <a:rPr lang="en-US" altLang="zh-CN" b="0" i="1" smtClean="0">
                        <a:latin typeface="Cambria Math" panose="02040503050406030204" pitchFamily="18" charset="0"/>
                      </a:rPr>
                      <m:t>𝑢𝑠𝑒𝑟</m:t>
                    </m:r>
                    <m:r>
                      <a:rPr lang="en-US" altLang="zh-CN" b="0" i="1" smtClean="0">
                        <a:latin typeface="Cambria Math" panose="02040503050406030204" pitchFamily="18" charset="0"/>
                      </a:rPr>
                      <m:t>)</m:t>
                    </m:r>
                  </m:oMath>
                </a14:m>
                <a:endParaRPr lang="zh-CN" altLang="en-US" dirty="0"/>
              </a:p>
            </p:txBody>
          </p:sp>
        </mc:Choice>
        <mc:Fallback xmlns="">
          <p:sp>
            <p:nvSpPr>
              <p:cNvPr id="55" name="文本框 54">
                <a:extLst>
                  <a:ext uri="{FF2B5EF4-FFF2-40B4-BE49-F238E27FC236}">
                    <a16:creationId xmlns:a16="http://schemas.microsoft.com/office/drawing/2014/main" id="{D875587C-6025-AA3B-C03C-631712ADA06E}"/>
                  </a:ext>
                </a:extLst>
              </p:cNvPr>
              <p:cNvSpPr txBox="1">
                <a:spLocks noRot="1" noChangeAspect="1" noMove="1" noResize="1" noEditPoints="1" noAdjustHandles="1" noChangeArrowheads="1" noChangeShapeType="1" noTextEdit="1"/>
              </p:cNvSpPr>
              <p:nvPr/>
            </p:nvSpPr>
            <p:spPr>
              <a:xfrm>
                <a:off x="215576" y="5572571"/>
                <a:ext cx="2661370" cy="553998"/>
              </a:xfrm>
              <a:prstGeom prst="rect">
                <a:avLst/>
              </a:prstGeom>
              <a:blipFill>
                <a:blip r:embed="rId17"/>
                <a:stretch>
                  <a:fillRect b="-16484"/>
                </a:stretch>
              </a:blipFill>
            </p:spPr>
            <p:txBody>
              <a:bodyPr/>
              <a:lstStyle/>
              <a:p>
                <a:r>
                  <a:rPr lang="zh-CN" altLang="en-US">
                    <a:noFill/>
                  </a:rPr>
                  <a:t> </a:t>
                </a:r>
              </a:p>
            </p:txBody>
          </p:sp>
        </mc:Fallback>
      </mc:AlternateContent>
      <p:sp>
        <p:nvSpPr>
          <p:cNvPr id="56" name="矩形: 圆角 55">
            <a:extLst>
              <a:ext uri="{FF2B5EF4-FFF2-40B4-BE49-F238E27FC236}">
                <a16:creationId xmlns:a16="http://schemas.microsoft.com/office/drawing/2014/main" id="{2EC877FC-2145-28E6-E78F-A1D460100CC2}"/>
              </a:ext>
            </a:extLst>
          </p:cNvPr>
          <p:cNvSpPr/>
          <p:nvPr/>
        </p:nvSpPr>
        <p:spPr>
          <a:xfrm>
            <a:off x="1361929" y="5833489"/>
            <a:ext cx="1515017" cy="37921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9593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B1069DB-9014-C486-B14E-BBC72A132ABB}"/>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GNSS-based Indoor Positioning Alg. with Metasurfaces</a:t>
            </a:r>
          </a:p>
        </p:txBody>
      </p:sp>
      <p:pic>
        <p:nvPicPr>
          <p:cNvPr id="5" name="图片 4">
            <a:extLst>
              <a:ext uri="{FF2B5EF4-FFF2-40B4-BE49-F238E27FC236}">
                <a16:creationId xmlns:a16="http://schemas.microsoft.com/office/drawing/2014/main" id="{B58255FC-EAE4-7472-125C-9DF47F5851C8}"/>
              </a:ext>
            </a:extLst>
          </p:cNvPr>
          <p:cNvPicPr>
            <a:picLocks noChangeAspect="1"/>
          </p:cNvPicPr>
          <p:nvPr/>
        </p:nvPicPr>
        <p:blipFill>
          <a:blip r:embed="rId3"/>
          <a:stretch>
            <a:fillRect/>
          </a:stretch>
        </p:blipFill>
        <p:spPr>
          <a:xfrm>
            <a:off x="126915" y="5473775"/>
            <a:ext cx="3945252" cy="1380460"/>
          </a:xfrm>
          <a:prstGeom prst="rect">
            <a:avLst/>
          </a:prstGeom>
        </p:spPr>
      </p:pic>
      <p:sp>
        <p:nvSpPr>
          <p:cNvPr id="6" name="平行四边形 5">
            <a:extLst>
              <a:ext uri="{FF2B5EF4-FFF2-40B4-BE49-F238E27FC236}">
                <a16:creationId xmlns:a16="http://schemas.microsoft.com/office/drawing/2014/main" id="{A7032BC9-FF36-282C-46E1-E2A42E2857C1}"/>
              </a:ext>
            </a:extLst>
          </p:cNvPr>
          <p:cNvSpPr/>
          <p:nvPr/>
        </p:nvSpPr>
        <p:spPr>
          <a:xfrm rot="5400000" flipV="1">
            <a:off x="1746348" y="4019686"/>
            <a:ext cx="609600" cy="415088"/>
          </a:xfrm>
          <a:prstGeom prst="parallelogram">
            <a:avLst>
              <a:gd name="adj" fmla="val 3429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D380B3C1-A4B3-F30E-C3F7-540B03065100}"/>
              </a:ext>
            </a:extLst>
          </p:cNvPr>
          <p:cNvSpPr/>
          <p:nvPr/>
        </p:nvSpPr>
        <p:spPr>
          <a:xfrm rot="5400000" flipV="1">
            <a:off x="2843628" y="3661546"/>
            <a:ext cx="609600" cy="415088"/>
          </a:xfrm>
          <a:prstGeom prst="parallelogram">
            <a:avLst>
              <a:gd name="adj" fmla="val 3429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6A7B1694-6E5F-CDB5-CF26-9E344F93AC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981084">
            <a:off x="732061" y="1284140"/>
            <a:ext cx="665985" cy="665985"/>
          </a:xfrm>
          <a:prstGeom prst="rect">
            <a:avLst/>
          </a:prstGeom>
        </p:spPr>
      </p:pic>
      <p:pic>
        <p:nvPicPr>
          <p:cNvPr id="9" name="图片 8">
            <a:extLst>
              <a:ext uri="{FF2B5EF4-FFF2-40B4-BE49-F238E27FC236}">
                <a16:creationId xmlns:a16="http://schemas.microsoft.com/office/drawing/2014/main" id="{26E82EA7-1278-365A-A168-E096E292A8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981084">
            <a:off x="1924096" y="1090963"/>
            <a:ext cx="665985" cy="665985"/>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26B4CAD-38B4-7960-3389-D61CA01C2C47}"/>
                  </a:ext>
                </a:extLst>
              </p:cNvPr>
              <p:cNvSpPr txBox="1"/>
              <p:nvPr/>
            </p:nvSpPr>
            <p:spPr>
              <a:xfrm>
                <a:off x="1404341" y="1649196"/>
                <a:ext cx="2714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10" name="文本框 9">
                <a:extLst>
                  <a:ext uri="{FF2B5EF4-FFF2-40B4-BE49-F238E27FC236}">
                    <a16:creationId xmlns:a16="http://schemas.microsoft.com/office/drawing/2014/main" id="{426B4CAD-38B4-7960-3389-D61CA01C2C47}"/>
                  </a:ext>
                </a:extLst>
              </p:cNvPr>
              <p:cNvSpPr txBox="1">
                <a:spLocks noRot="1" noChangeAspect="1" noMove="1" noResize="1" noEditPoints="1" noAdjustHandles="1" noChangeArrowheads="1" noChangeShapeType="1" noTextEdit="1"/>
              </p:cNvSpPr>
              <p:nvPr/>
            </p:nvSpPr>
            <p:spPr>
              <a:xfrm>
                <a:off x="1404341" y="1649196"/>
                <a:ext cx="271421" cy="276999"/>
              </a:xfrm>
              <a:prstGeom prst="rect">
                <a:avLst/>
              </a:prstGeom>
              <a:blipFill>
                <a:blip r:embed="rId5"/>
                <a:stretch>
                  <a:fillRect l="-17778" r="-6667"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DFE0573-2F31-B5C7-0DB2-19D9301AC0BA}"/>
                  </a:ext>
                </a:extLst>
              </p:cNvPr>
              <p:cNvSpPr txBox="1"/>
              <p:nvPr/>
            </p:nvSpPr>
            <p:spPr>
              <a:xfrm>
                <a:off x="2612836" y="1499499"/>
                <a:ext cx="276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11" name="文本框 10">
                <a:extLst>
                  <a:ext uri="{FF2B5EF4-FFF2-40B4-BE49-F238E27FC236}">
                    <a16:creationId xmlns:a16="http://schemas.microsoft.com/office/drawing/2014/main" id="{0DFE0573-2F31-B5C7-0DB2-19D9301AC0BA}"/>
                  </a:ext>
                </a:extLst>
              </p:cNvPr>
              <p:cNvSpPr txBox="1">
                <a:spLocks noRot="1" noChangeAspect="1" noMove="1" noResize="1" noEditPoints="1" noAdjustHandles="1" noChangeArrowheads="1" noChangeShapeType="1" noTextEdit="1"/>
              </p:cNvSpPr>
              <p:nvPr/>
            </p:nvSpPr>
            <p:spPr>
              <a:xfrm>
                <a:off x="2612836" y="1499499"/>
                <a:ext cx="276742" cy="276999"/>
              </a:xfrm>
              <a:prstGeom prst="rect">
                <a:avLst/>
              </a:prstGeom>
              <a:blipFill>
                <a:blip r:embed="rId6"/>
                <a:stretch>
                  <a:fillRect l="-20000" r="-6667" b="-15556"/>
                </a:stretch>
              </a:blipFill>
            </p:spPr>
            <p:txBody>
              <a:bodyPr/>
              <a:lstStyle/>
              <a:p>
                <a:r>
                  <a:rPr lang="en-US">
                    <a:noFill/>
                  </a:rPr>
                  <a:t> </a:t>
                </a:r>
              </a:p>
            </p:txBody>
          </p:sp>
        </mc:Fallback>
      </mc:AlternateContent>
      <p:cxnSp>
        <p:nvCxnSpPr>
          <p:cNvPr id="12" name="直接箭头连接符 11">
            <a:extLst>
              <a:ext uri="{FF2B5EF4-FFF2-40B4-BE49-F238E27FC236}">
                <a16:creationId xmlns:a16="http://schemas.microsoft.com/office/drawing/2014/main" id="{8DCEF86A-D50D-2369-24F2-F76D633A03B0}"/>
              </a:ext>
            </a:extLst>
          </p:cNvPr>
          <p:cNvCxnSpPr>
            <a:cxnSpLocks/>
          </p:cNvCxnSpPr>
          <p:nvPr/>
        </p:nvCxnSpPr>
        <p:spPr>
          <a:xfrm>
            <a:off x="1239376" y="1926195"/>
            <a:ext cx="804862" cy="2328536"/>
          </a:xfrm>
          <a:prstGeom prst="straightConnector1">
            <a:avLst/>
          </a:prstGeom>
          <a:ln w="25400">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633BA905-D3DE-7CE1-714C-CADDF4E65E70}"/>
              </a:ext>
            </a:extLst>
          </p:cNvPr>
          <p:cNvCxnSpPr>
            <a:cxnSpLocks/>
          </p:cNvCxnSpPr>
          <p:nvPr/>
        </p:nvCxnSpPr>
        <p:spPr>
          <a:xfrm>
            <a:off x="2428189" y="1722776"/>
            <a:ext cx="730474" cy="2146314"/>
          </a:xfrm>
          <a:prstGeom prst="straightConnector1">
            <a:avLst/>
          </a:prstGeom>
          <a:ln w="2540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10C54BD8-2B8C-E1A3-BDC7-A1D76BD89DC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72671" y="5430738"/>
            <a:ext cx="470823" cy="634283"/>
          </a:xfrm>
          <a:prstGeom prst="rect">
            <a:avLst/>
          </a:prstGeom>
        </p:spPr>
      </p:pic>
      <p:cxnSp>
        <p:nvCxnSpPr>
          <p:cNvPr id="15" name="直接箭头连接符 14">
            <a:extLst>
              <a:ext uri="{FF2B5EF4-FFF2-40B4-BE49-F238E27FC236}">
                <a16:creationId xmlns:a16="http://schemas.microsoft.com/office/drawing/2014/main" id="{C171D7E5-3E96-C5A2-E7B3-27A52AD112EF}"/>
              </a:ext>
            </a:extLst>
          </p:cNvPr>
          <p:cNvCxnSpPr>
            <a:cxnSpLocks/>
          </p:cNvCxnSpPr>
          <p:nvPr/>
        </p:nvCxnSpPr>
        <p:spPr>
          <a:xfrm>
            <a:off x="2044238" y="4254731"/>
            <a:ext cx="2128433" cy="1200901"/>
          </a:xfrm>
          <a:prstGeom prst="straightConnector1">
            <a:avLst/>
          </a:prstGeom>
          <a:ln w="25400">
            <a:prstDash val="lgDashDotDot"/>
            <a:tailEnd type="triangle"/>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79DB0AF6-C200-0786-FE2A-F94F7ACBD9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9943753">
            <a:off x="3418646" y="1118560"/>
            <a:ext cx="665985" cy="665985"/>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4E8DE965-6085-DBD8-EF8B-860E220B6283}"/>
                  </a:ext>
                </a:extLst>
              </p:cNvPr>
              <p:cNvSpPr txBox="1"/>
              <p:nvPr/>
            </p:nvSpPr>
            <p:spPr>
              <a:xfrm>
                <a:off x="3888987" y="1641543"/>
                <a:ext cx="276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3</m:t>
                          </m:r>
                        </m:sub>
                      </m:sSub>
                    </m:oMath>
                  </m:oMathPara>
                </a14:m>
                <a:endParaRPr lang="zh-CN" altLang="en-US" dirty="0"/>
              </a:p>
            </p:txBody>
          </p:sp>
        </mc:Choice>
        <mc:Fallback xmlns="">
          <p:sp>
            <p:nvSpPr>
              <p:cNvPr id="17" name="文本框 16">
                <a:extLst>
                  <a:ext uri="{FF2B5EF4-FFF2-40B4-BE49-F238E27FC236}">
                    <a16:creationId xmlns:a16="http://schemas.microsoft.com/office/drawing/2014/main" id="{4E8DE965-6085-DBD8-EF8B-860E220B6283}"/>
                  </a:ext>
                </a:extLst>
              </p:cNvPr>
              <p:cNvSpPr txBox="1">
                <a:spLocks noRot="1" noChangeAspect="1" noMove="1" noResize="1" noEditPoints="1" noAdjustHandles="1" noChangeArrowheads="1" noChangeShapeType="1" noTextEdit="1"/>
              </p:cNvSpPr>
              <p:nvPr/>
            </p:nvSpPr>
            <p:spPr>
              <a:xfrm>
                <a:off x="3888987" y="1641543"/>
                <a:ext cx="276742" cy="276999"/>
              </a:xfrm>
              <a:prstGeom prst="rect">
                <a:avLst/>
              </a:prstGeom>
              <a:blipFill>
                <a:blip r:embed="rId8"/>
                <a:stretch>
                  <a:fillRect l="-20000" r="-6667" b="-15217"/>
                </a:stretch>
              </a:blipFill>
            </p:spPr>
            <p:txBody>
              <a:bodyPr/>
              <a:lstStyle/>
              <a:p>
                <a:r>
                  <a:rPr lang="en-US">
                    <a:noFill/>
                  </a:rPr>
                  <a:t> </a:t>
                </a:r>
              </a:p>
            </p:txBody>
          </p:sp>
        </mc:Fallback>
      </mc:AlternateContent>
      <p:cxnSp>
        <p:nvCxnSpPr>
          <p:cNvPr id="18" name="直接箭头连接符 17">
            <a:extLst>
              <a:ext uri="{FF2B5EF4-FFF2-40B4-BE49-F238E27FC236}">
                <a16:creationId xmlns:a16="http://schemas.microsoft.com/office/drawing/2014/main" id="{D09A6594-85ED-B22F-D078-9F2FD9F8A58C}"/>
              </a:ext>
            </a:extLst>
          </p:cNvPr>
          <p:cNvCxnSpPr>
            <a:cxnSpLocks/>
          </p:cNvCxnSpPr>
          <p:nvPr/>
        </p:nvCxnSpPr>
        <p:spPr>
          <a:xfrm>
            <a:off x="3148428" y="3869090"/>
            <a:ext cx="1050450" cy="1561648"/>
          </a:xfrm>
          <a:prstGeom prst="straightConnector1">
            <a:avLst/>
          </a:prstGeom>
          <a:ln w="2540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B3A9AE0D-420A-B314-EA06-0BC0E0280582}"/>
              </a:ext>
            </a:extLst>
          </p:cNvPr>
          <p:cNvCxnSpPr>
            <a:cxnSpLocks/>
          </p:cNvCxnSpPr>
          <p:nvPr/>
        </p:nvCxnSpPr>
        <p:spPr>
          <a:xfrm flipH="1">
            <a:off x="3148428" y="1787695"/>
            <a:ext cx="500362" cy="2081395"/>
          </a:xfrm>
          <a:prstGeom prst="straightConnector1">
            <a:avLst/>
          </a:prstGeom>
          <a:ln w="254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FD460932-1040-BC19-C6E7-A00F1CFD7EAF}"/>
              </a:ext>
            </a:extLst>
          </p:cNvPr>
          <p:cNvCxnSpPr>
            <a:cxnSpLocks/>
          </p:cNvCxnSpPr>
          <p:nvPr/>
        </p:nvCxnSpPr>
        <p:spPr>
          <a:xfrm>
            <a:off x="3176780" y="3869090"/>
            <a:ext cx="1063518" cy="1561648"/>
          </a:xfrm>
          <a:prstGeom prst="straightConnector1">
            <a:avLst/>
          </a:prstGeom>
          <a:ln w="254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A39F1704-9116-9277-4891-66E8F7E037B0}"/>
                  </a:ext>
                </a:extLst>
              </p:cNvPr>
              <p:cNvSpPr txBox="1"/>
              <p:nvPr/>
            </p:nvSpPr>
            <p:spPr>
              <a:xfrm>
                <a:off x="2310736" y="4003747"/>
                <a:ext cx="3433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21" name="文本框 20">
                <a:extLst>
                  <a:ext uri="{FF2B5EF4-FFF2-40B4-BE49-F238E27FC236}">
                    <a16:creationId xmlns:a16="http://schemas.microsoft.com/office/drawing/2014/main" id="{A39F1704-9116-9277-4891-66E8F7E037B0}"/>
                  </a:ext>
                </a:extLst>
              </p:cNvPr>
              <p:cNvSpPr txBox="1">
                <a:spLocks noRot="1" noChangeAspect="1" noMove="1" noResize="1" noEditPoints="1" noAdjustHandles="1" noChangeArrowheads="1" noChangeShapeType="1" noTextEdit="1"/>
              </p:cNvSpPr>
              <p:nvPr/>
            </p:nvSpPr>
            <p:spPr>
              <a:xfrm>
                <a:off x="2310736" y="4003747"/>
                <a:ext cx="343363" cy="276999"/>
              </a:xfrm>
              <a:prstGeom prst="rect">
                <a:avLst/>
              </a:prstGeom>
              <a:blipFill>
                <a:blip r:embed="rId9"/>
                <a:stretch>
                  <a:fillRect l="-14286" r="-714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B9F03F08-33CC-810B-8B18-1454BEDB7474}"/>
                  </a:ext>
                </a:extLst>
              </p:cNvPr>
              <p:cNvSpPr txBox="1"/>
              <p:nvPr/>
            </p:nvSpPr>
            <p:spPr>
              <a:xfrm>
                <a:off x="3384324" y="3711226"/>
                <a:ext cx="3486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22" name="文本框 21">
                <a:extLst>
                  <a:ext uri="{FF2B5EF4-FFF2-40B4-BE49-F238E27FC236}">
                    <a16:creationId xmlns:a16="http://schemas.microsoft.com/office/drawing/2014/main" id="{B9F03F08-33CC-810B-8B18-1454BEDB7474}"/>
                  </a:ext>
                </a:extLst>
              </p:cNvPr>
              <p:cNvSpPr txBox="1">
                <a:spLocks noRot="1" noChangeAspect="1" noMove="1" noResize="1" noEditPoints="1" noAdjustHandles="1" noChangeArrowheads="1" noChangeShapeType="1" noTextEdit="1"/>
              </p:cNvSpPr>
              <p:nvPr/>
            </p:nvSpPr>
            <p:spPr>
              <a:xfrm>
                <a:off x="3384324" y="3711226"/>
                <a:ext cx="348685" cy="276999"/>
              </a:xfrm>
              <a:prstGeom prst="rect">
                <a:avLst/>
              </a:prstGeom>
              <a:blipFill>
                <a:blip r:embed="rId10"/>
                <a:stretch>
                  <a:fillRect l="-14035" r="-7018"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7CAD3D1-D8FB-2624-FB9E-4C2ED57EF59F}"/>
                  </a:ext>
                </a:extLst>
              </p:cNvPr>
              <p:cNvSpPr txBox="1"/>
              <p:nvPr/>
            </p:nvSpPr>
            <p:spPr>
              <a:xfrm>
                <a:off x="597221" y="2951963"/>
                <a:ext cx="1023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oMath>
                  </m:oMathPara>
                </a14:m>
                <a:endParaRPr lang="zh-CN" altLang="en-US" dirty="0"/>
              </a:p>
            </p:txBody>
          </p:sp>
        </mc:Choice>
        <mc:Fallback xmlns="">
          <p:sp>
            <p:nvSpPr>
              <p:cNvPr id="23" name="文本框 22">
                <a:extLst>
                  <a:ext uri="{FF2B5EF4-FFF2-40B4-BE49-F238E27FC236}">
                    <a16:creationId xmlns:a16="http://schemas.microsoft.com/office/drawing/2014/main" id="{87CAD3D1-D8FB-2624-FB9E-4C2ED57EF59F}"/>
                  </a:ext>
                </a:extLst>
              </p:cNvPr>
              <p:cNvSpPr txBox="1">
                <a:spLocks noRot="1" noChangeAspect="1" noMove="1" noResize="1" noEditPoints="1" noAdjustHandles="1" noChangeArrowheads="1" noChangeShapeType="1" noTextEdit="1"/>
              </p:cNvSpPr>
              <p:nvPr/>
            </p:nvSpPr>
            <p:spPr>
              <a:xfrm>
                <a:off x="597221" y="2951963"/>
                <a:ext cx="1023485" cy="276999"/>
              </a:xfrm>
              <a:prstGeom prst="rect">
                <a:avLst/>
              </a:prstGeom>
              <a:blipFill>
                <a:blip r:embed="rId11"/>
                <a:stretch>
                  <a:fillRect l="-3571" t="-2174" r="-6548"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FBB61C75-110E-F20A-5FC7-B6095117BC3D}"/>
                  </a:ext>
                </a:extLst>
              </p:cNvPr>
              <p:cNvSpPr txBox="1"/>
              <p:nvPr/>
            </p:nvSpPr>
            <p:spPr>
              <a:xfrm>
                <a:off x="1675762" y="2485344"/>
                <a:ext cx="1023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oMath>
                  </m:oMathPara>
                </a14:m>
                <a:endParaRPr lang="zh-CN" altLang="en-US" dirty="0"/>
              </a:p>
            </p:txBody>
          </p:sp>
        </mc:Choice>
        <mc:Fallback xmlns="">
          <p:sp>
            <p:nvSpPr>
              <p:cNvPr id="24" name="文本框 23">
                <a:extLst>
                  <a:ext uri="{FF2B5EF4-FFF2-40B4-BE49-F238E27FC236}">
                    <a16:creationId xmlns:a16="http://schemas.microsoft.com/office/drawing/2014/main" id="{FBB61C75-110E-F20A-5FC7-B6095117BC3D}"/>
                  </a:ext>
                </a:extLst>
              </p:cNvPr>
              <p:cNvSpPr txBox="1">
                <a:spLocks noRot="1" noChangeAspect="1" noMove="1" noResize="1" noEditPoints="1" noAdjustHandles="1" noChangeArrowheads="1" noChangeShapeType="1" noTextEdit="1"/>
              </p:cNvSpPr>
              <p:nvPr/>
            </p:nvSpPr>
            <p:spPr>
              <a:xfrm>
                <a:off x="1675762" y="2485344"/>
                <a:ext cx="1023485" cy="276999"/>
              </a:xfrm>
              <a:prstGeom prst="rect">
                <a:avLst/>
              </a:prstGeom>
              <a:blipFill>
                <a:blip r:embed="rId12"/>
                <a:stretch>
                  <a:fillRect l="-4167" t="-4444" r="-6548"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44614DE7-0FA6-1EF8-F1EF-44757CA4D6D4}"/>
                  </a:ext>
                </a:extLst>
              </p:cNvPr>
              <p:cNvSpPr txBox="1"/>
              <p:nvPr/>
            </p:nvSpPr>
            <p:spPr>
              <a:xfrm>
                <a:off x="3419486" y="2665008"/>
                <a:ext cx="1023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3</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oMath>
                  </m:oMathPara>
                </a14:m>
                <a:endParaRPr lang="zh-CN" altLang="en-US" dirty="0"/>
              </a:p>
            </p:txBody>
          </p:sp>
        </mc:Choice>
        <mc:Fallback xmlns="">
          <p:sp>
            <p:nvSpPr>
              <p:cNvPr id="25" name="文本框 24">
                <a:extLst>
                  <a:ext uri="{FF2B5EF4-FFF2-40B4-BE49-F238E27FC236}">
                    <a16:creationId xmlns:a16="http://schemas.microsoft.com/office/drawing/2014/main" id="{44614DE7-0FA6-1EF8-F1EF-44757CA4D6D4}"/>
                  </a:ext>
                </a:extLst>
              </p:cNvPr>
              <p:cNvSpPr txBox="1">
                <a:spLocks noRot="1" noChangeAspect="1" noMove="1" noResize="1" noEditPoints="1" noAdjustHandles="1" noChangeArrowheads="1" noChangeShapeType="1" noTextEdit="1"/>
              </p:cNvSpPr>
              <p:nvPr/>
            </p:nvSpPr>
            <p:spPr>
              <a:xfrm>
                <a:off x="3419486" y="2665008"/>
                <a:ext cx="1023485" cy="276999"/>
              </a:xfrm>
              <a:prstGeom prst="rect">
                <a:avLst/>
              </a:prstGeom>
              <a:blipFill>
                <a:blip r:embed="rId13"/>
                <a:stretch>
                  <a:fillRect l="-4167" t="-2174" r="-6548" b="-32609"/>
                </a:stretch>
              </a:blipFill>
            </p:spPr>
            <p:txBody>
              <a:bodyPr/>
              <a:lstStyle/>
              <a:p>
                <a:r>
                  <a:rPr lang="en-US">
                    <a:noFill/>
                  </a:rPr>
                  <a:t> </a:t>
                </a:r>
              </a:p>
            </p:txBody>
          </p:sp>
        </mc:Fallback>
      </mc:AlternateContent>
      <p:sp>
        <p:nvSpPr>
          <p:cNvPr id="26" name="文本框 25">
            <a:extLst>
              <a:ext uri="{FF2B5EF4-FFF2-40B4-BE49-F238E27FC236}">
                <a16:creationId xmlns:a16="http://schemas.microsoft.com/office/drawing/2014/main" id="{0114DE29-7924-FF96-39CD-A6F84A203580}"/>
              </a:ext>
            </a:extLst>
          </p:cNvPr>
          <p:cNvSpPr txBox="1"/>
          <p:nvPr/>
        </p:nvSpPr>
        <p:spPr>
          <a:xfrm>
            <a:off x="3869278" y="4102712"/>
            <a:ext cx="1441420"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same length</a:t>
            </a:r>
            <a:endParaRPr lang="zh-CN" altLang="en-US" dirty="0">
              <a:latin typeface="Arial" panose="020B0604020202020204" pitchFamily="34" charset="0"/>
              <a:cs typeface="Arial" panose="020B0604020202020204" pitchFamily="34" charset="0"/>
            </a:endParaRPr>
          </a:p>
        </p:txBody>
      </p:sp>
      <p:cxnSp>
        <p:nvCxnSpPr>
          <p:cNvPr id="27" name="直接箭头连接符 26">
            <a:extLst>
              <a:ext uri="{FF2B5EF4-FFF2-40B4-BE49-F238E27FC236}">
                <a16:creationId xmlns:a16="http://schemas.microsoft.com/office/drawing/2014/main" id="{32954553-375C-23AB-2A58-6BC56D0F3512}"/>
              </a:ext>
            </a:extLst>
          </p:cNvPr>
          <p:cNvCxnSpPr>
            <a:cxnSpLocks/>
          </p:cNvCxnSpPr>
          <p:nvPr/>
        </p:nvCxnSpPr>
        <p:spPr>
          <a:xfrm flipH="1">
            <a:off x="3822210" y="4455780"/>
            <a:ext cx="620761" cy="1525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组合 42">
            <a:extLst>
              <a:ext uri="{FF2B5EF4-FFF2-40B4-BE49-F238E27FC236}">
                <a16:creationId xmlns:a16="http://schemas.microsoft.com/office/drawing/2014/main" id="{0344897E-3195-4D7B-8EF7-416A0842647C}"/>
              </a:ext>
            </a:extLst>
          </p:cNvPr>
          <p:cNvGrpSpPr/>
          <p:nvPr/>
        </p:nvGrpSpPr>
        <p:grpSpPr>
          <a:xfrm>
            <a:off x="5701808" y="1493098"/>
            <a:ext cx="6405585" cy="4893129"/>
            <a:chOff x="5701808" y="1493098"/>
            <a:chExt cx="6405585" cy="4893129"/>
          </a:xfrm>
        </p:grpSpPr>
        <p:sp>
          <p:nvSpPr>
            <p:cNvPr id="28" name="矩形 27">
              <a:extLst>
                <a:ext uri="{FF2B5EF4-FFF2-40B4-BE49-F238E27FC236}">
                  <a16:creationId xmlns:a16="http://schemas.microsoft.com/office/drawing/2014/main" id="{28955663-996F-7712-3F35-5A255BDC2334}"/>
                </a:ext>
              </a:extLst>
            </p:cNvPr>
            <p:cNvSpPr/>
            <p:nvPr/>
          </p:nvSpPr>
          <p:spPr>
            <a:xfrm>
              <a:off x="5978557" y="1493098"/>
              <a:ext cx="2935068" cy="5668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Calculate </a:t>
              </a:r>
              <a:r>
                <a:rPr lang="en-US" altLang="zh-CN" dirty="0" err="1">
                  <a:solidFill>
                    <a:schemeClr val="tx1"/>
                  </a:solidFill>
                  <a:latin typeface="Arial" panose="020B0604020202020204" pitchFamily="34" charset="0"/>
                  <a:cs typeface="Arial" panose="020B0604020202020204" pitchFamily="34" charset="0"/>
                </a:rPr>
                <a:t>pseudorange</a:t>
              </a:r>
              <a:r>
                <a:rPr lang="en-US" altLang="zh-CN" dirty="0">
                  <a:solidFill>
                    <a:schemeClr val="tx1"/>
                  </a:solidFill>
                  <a:latin typeface="Arial" panose="020B0604020202020204" pitchFamily="34" charset="0"/>
                  <a:cs typeface="Arial" panose="020B0604020202020204" pitchFamily="34" charset="0"/>
                </a:rPr>
                <a:t> use ephemeris</a:t>
              </a:r>
              <a:endParaRPr lang="zh-CN" altLang="en-US" dirty="0">
                <a:solidFill>
                  <a:schemeClr val="tx1"/>
                </a:solidFill>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E234E84B-E1D9-CB5B-DB34-65C75A5B4589}"/>
                </a:ext>
              </a:extLst>
            </p:cNvPr>
            <p:cNvSpPr/>
            <p:nvPr/>
          </p:nvSpPr>
          <p:spPr>
            <a:xfrm>
              <a:off x="5978557" y="3634681"/>
              <a:ext cx="2935068" cy="5668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Find a minimal matching residual </a:t>
              </a:r>
              <a:r>
                <a:rPr lang="en-US" altLang="zh-CN" dirty="0" err="1">
                  <a:solidFill>
                    <a:schemeClr val="tx1"/>
                  </a:solidFill>
                  <a:latin typeface="Arial" panose="020B0604020202020204" pitchFamily="34" charset="0"/>
                  <a:cs typeface="Arial" panose="020B0604020202020204" pitchFamily="34" charset="0"/>
                </a:rPr>
                <a:t>pseudorange</a:t>
              </a:r>
              <a:endParaRPr lang="zh-CN" alt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F9A1139D-71D9-D2D6-D4D8-E23E42168DA9}"/>
                    </a:ext>
                  </a:extLst>
                </p:cNvPr>
                <p:cNvSpPr/>
                <p:nvPr/>
              </p:nvSpPr>
              <p:spPr>
                <a:xfrm>
                  <a:off x="5978558" y="2539379"/>
                  <a:ext cx="2935068" cy="5668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Calculate residual </a:t>
                  </a:r>
                  <a:r>
                    <a:rPr lang="en-US" altLang="zh-CN" dirty="0" err="1">
                      <a:solidFill>
                        <a:schemeClr val="tx1"/>
                      </a:solidFill>
                      <a:latin typeface="Arial" panose="020B0604020202020204" pitchFamily="34" charset="0"/>
                      <a:cs typeface="Arial" panose="020B0604020202020204" pitchFamily="34" charset="0"/>
                    </a:rPr>
                    <a:t>pseudorange</a:t>
                  </a:r>
                  <a:r>
                    <a:rPr lang="en-US" altLang="zh-CN"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i="1">
                              <a:solidFill>
                                <a:schemeClr val="tx1"/>
                              </a:solidFill>
                              <a:latin typeface="Cambria Math" panose="02040503050406030204" pitchFamily="18" charset="0"/>
                              <a:cs typeface="Arial" panose="020B0604020202020204" pitchFamily="34" charset="0"/>
                            </a:rPr>
                          </m:ctrlPr>
                        </m:sSubPr>
                        <m:e>
                          <m:r>
                            <a:rPr lang="en-US" altLang="zh-CN">
                              <a:solidFill>
                                <a:schemeClr val="tx1"/>
                              </a:solidFill>
                              <a:latin typeface="Cambria Math" panose="02040503050406030204" pitchFamily="18" charset="0"/>
                              <a:cs typeface="Arial" panose="020B0604020202020204" pitchFamily="34" charset="0"/>
                            </a:rPr>
                            <m:t>𝐷</m:t>
                          </m:r>
                        </m:e>
                        <m:sub>
                          <m:r>
                            <a:rPr lang="en-US" altLang="zh-CN">
                              <a:solidFill>
                                <a:schemeClr val="tx1"/>
                              </a:solidFill>
                              <a:latin typeface="Cambria Math" panose="02040503050406030204" pitchFamily="18" charset="0"/>
                              <a:cs typeface="Arial" panose="020B0604020202020204" pitchFamily="34" charset="0"/>
                            </a:rPr>
                            <m:t>𝑖</m:t>
                          </m:r>
                        </m:sub>
                      </m:sSub>
                    </m:oMath>
                  </a14:m>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of all mts</a:t>
                  </a:r>
                  <a:endParaRPr lang="zh-CN" altLang="en-US" dirty="0">
                    <a:solidFill>
                      <a:schemeClr val="tx1"/>
                    </a:solidFill>
                    <a:latin typeface="Arial" panose="020B0604020202020204" pitchFamily="34" charset="0"/>
                    <a:cs typeface="Arial" panose="020B0604020202020204" pitchFamily="34" charset="0"/>
                  </a:endParaRPr>
                </a:p>
              </p:txBody>
            </p:sp>
          </mc:Choice>
          <mc:Fallback xmlns="">
            <p:sp>
              <p:nvSpPr>
                <p:cNvPr id="30" name="矩形 29">
                  <a:extLst>
                    <a:ext uri="{FF2B5EF4-FFF2-40B4-BE49-F238E27FC236}">
                      <a16:creationId xmlns:a16="http://schemas.microsoft.com/office/drawing/2014/main" id="{F9A1139D-71D9-D2D6-D4D8-E23E42168DA9}"/>
                    </a:ext>
                  </a:extLst>
                </p:cNvPr>
                <p:cNvSpPr>
                  <a:spLocks noRot="1" noChangeAspect="1" noMove="1" noResize="1" noEditPoints="1" noAdjustHandles="1" noChangeArrowheads="1" noChangeShapeType="1" noTextEdit="1"/>
                </p:cNvSpPr>
                <p:nvPr/>
              </p:nvSpPr>
              <p:spPr>
                <a:xfrm>
                  <a:off x="5978558" y="2539379"/>
                  <a:ext cx="2935068" cy="566800"/>
                </a:xfrm>
                <a:prstGeom prst="rect">
                  <a:avLst/>
                </a:prstGeom>
                <a:blipFill>
                  <a:blip r:embed="rId14"/>
                  <a:stretch>
                    <a:fillRect t="-11458" b="-20833"/>
                  </a:stretch>
                </a:blipFill>
                <a:ln w="19050"/>
              </p:spPr>
              <p:txBody>
                <a:bodyPr/>
                <a:lstStyle/>
                <a:p>
                  <a:r>
                    <a:rPr lang="en-US">
                      <a:noFill/>
                    </a:rPr>
                    <a:t> </a:t>
                  </a:r>
                </a:p>
              </p:txBody>
            </p:sp>
          </mc:Fallback>
        </mc:AlternateContent>
        <p:cxnSp>
          <p:nvCxnSpPr>
            <p:cNvPr id="31" name="直接箭头连接符 30">
              <a:extLst>
                <a:ext uri="{FF2B5EF4-FFF2-40B4-BE49-F238E27FC236}">
                  <a16:creationId xmlns:a16="http://schemas.microsoft.com/office/drawing/2014/main" id="{33C99839-21E2-066C-1242-1104810685CA}"/>
                </a:ext>
              </a:extLst>
            </p:cNvPr>
            <p:cNvCxnSpPr>
              <a:cxnSpLocks/>
              <a:stCxn id="28" idx="2"/>
              <a:endCxn id="30" idx="0"/>
            </p:cNvCxnSpPr>
            <p:nvPr/>
          </p:nvCxnSpPr>
          <p:spPr>
            <a:xfrm>
              <a:off x="7446091" y="2059898"/>
              <a:ext cx="1" cy="47948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2" name="直接箭头连接符 31">
              <a:extLst>
                <a:ext uri="{FF2B5EF4-FFF2-40B4-BE49-F238E27FC236}">
                  <a16:creationId xmlns:a16="http://schemas.microsoft.com/office/drawing/2014/main" id="{D37F80DE-6379-9403-FDE8-5E1760D32FA3}"/>
                </a:ext>
              </a:extLst>
            </p:cNvPr>
            <p:cNvCxnSpPr>
              <a:cxnSpLocks/>
              <a:stCxn id="30" idx="2"/>
              <a:endCxn id="29" idx="0"/>
            </p:cNvCxnSpPr>
            <p:nvPr/>
          </p:nvCxnSpPr>
          <p:spPr>
            <a:xfrm flipH="1">
              <a:off x="7446091" y="3106179"/>
              <a:ext cx="1" cy="5285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流程图: 决策 32">
              <a:extLst>
                <a:ext uri="{FF2B5EF4-FFF2-40B4-BE49-F238E27FC236}">
                  <a16:creationId xmlns:a16="http://schemas.microsoft.com/office/drawing/2014/main" id="{2B96BFA1-0CAB-AB4D-CD35-6B3A25725956}"/>
                </a:ext>
              </a:extLst>
            </p:cNvPr>
            <p:cNvSpPr/>
            <p:nvPr/>
          </p:nvSpPr>
          <p:spPr>
            <a:xfrm>
              <a:off x="5701808" y="4601952"/>
              <a:ext cx="3488566" cy="752590"/>
            </a:xfrm>
            <a:prstGeom prst="flowChartDecision">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All signal paths matched?</a:t>
              </a:r>
              <a:endParaRPr lang="zh-CN" altLang="en-US" dirty="0">
                <a:solidFill>
                  <a:schemeClr val="tx1"/>
                </a:solidFill>
                <a:latin typeface="Arial" panose="020B0604020202020204" pitchFamily="34" charset="0"/>
                <a:cs typeface="Arial" panose="020B0604020202020204" pitchFamily="34" charset="0"/>
              </a:endParaRPr>
            </a:p>
          </p:txBody>
        </p:sp>
        <p:sp>
          <p:nvSpPr>
            <p:cNvPr id="34" name="流程图: 终止 33">
              <a:extLst>
                <a:ext uri="{FF2B5EF4-FFF2-40B4-BE49-F238E27FC236}">
                  <a16:creationId xmlns:a16="http://schemas.microsoft.com/office/drawing/2014/main" id="{265B507B-94B2-9EE3-ACA0-FB869197ECAD}"/>
                </a:ext>
              </a:extLst>
            </p:cNvPr>
            <p:cNvSpPr/>
            <p:nvPr/>
          </p:nvSpPr>
          <p:spPr>
            <a:xfrm>
              <a:off x="6167195" y="5751944"/>
              <a:ext cx="2557793" cy="634283"/>
            </a:xfrm>
            <a:prstGeom prst="flowChartTerminator">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End</a:t>
              </a:r>
              <a:endParaRPr lang="zh-CN" altLang="en-US" dirty="0">
                <a:solidFill>
                  <a:schemeClr val="tx1"/>
                </a:solidFill>
                <a:latin typeface="Arial" panose="020B0604020202020204" pitchFamily="34" charset="0"/>
                <a:cs typeface="Arial" panose="020B0604020202020204" pitchFamily="34" charset="0"/>
              </a:endParaRPr>
            </a:p>
          </p:txBody>
        </p:sp>
        <p:cxnSp>
          <p:nvCxnSpPr>
            <p:cNvPr id="35" name="直接箭头连接符 34">
              <a:extLst>
                <a:ext uri="{FF2B5EF4-FFF2-40B4-BE49-F238E27FC236}">
                  <a16:creationId xmlns:a16="http://schemas.microsoft.com/office/drawing/2014/main" id="{0954C50B-ED22-DABC-6662-0162914711FF}"/>
                </a:ext>
              </a:extLst>
            </p:cNvPr>
            <p:cNvCxnSpPr>
              <a:cxnSpLocks/>
              <a:stCxn id="29" idx="2"/>
              <a:endCxn id="33" idx="0"/>
            </p:cNvCxnSpPr>
            <p:nvPr/>
          </p:nvCxnSpPr>
          <p:spPr>
            <a:xfrm>
              <a:off x="7446091" y="4201481"/>
              <a:ext cx="0" cy="4004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A189EFB0-0580-84AB-CD5B-F3AC4F184D4A}"/>
                </a:ext>
              </a:extLst>
            </p:cNvPr>
            <p:cNvCxnSpPr>
              <a:cxnSpLocks/>
              <a:stCxn id="33" idx="2"/>
              <a:endCxn id="34" idx="0"/>
            </p:cNvCxnSpPr>
            <p:nvPr/>
          </p:nvCxnSpPr>
          <p:spPr>
            <a:xfrm>
              <a:off x="7446091" y="5354542"/>
              <a:ext cx="1" cy="3974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连接符: 肘形 36">
              <a:extLst>
                <a:ext uri="{FF2B5EF4-FFF2-40B4-BE49-F238E27FC236}">
                  <a16:creationId xmlns:a16="http://schemas.microsoft.com/office/drawing/2014/main" id="{EA703AA8-F808-C9C8-3B28-1D2FEC0824C4}"/>
                </a:ext>
              </a:extLst>
            </p:cNvPr>
            <p:cNvCxnSpPr>
              <a:cxnSpLocks/>
              <a:stCxn id="33" idx="3"/>
              <a:endCxn id="40" idx="2"/>
            </p:cNvCxnSpPr>
            <p:nvPr/>
          </p:nvCxnSpPr>
          <p:spPr>
            <a:xfrm flipV="1">
              <a:off x="9190374" y="4378719"/>
              <a:ext cx="1556462" cy="59952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F6222098-366D-A0E8-9BE6-3E8C51EA69FE}"/>
                </a:ext>
              </a:extLst>
            </p:cNvPr>
            <p:cNvSpPr txBox="1"/>
            <p:nvPr/>
          </p:nvSpPr>
          <p:spPr>
            <a:xfrm>
              <a:off x="6905238" y="5329769"/>
              <a:ext cx="561052" cy="369332"/>
            </a:xfrm>
            <a:prstGeom prst="rect">
              <a:avLst/>
            </a:prstGeom>
            <a:noFill/>
          </p:spPr>
          <p:txBody>
            <a:bodyPr wrap="none" rtlCol="0">
              <a:spAutoFit/>
            </a:bodyPr>
            <a:lstStyle/>
            <a:p>
              <a:pPr algn="ctr"/>
              <a:r>
                <a:rPr lang="en-US" altLang="zh-CN" dirty="0">
                  <a:latin typeface="Arial" panose="020B0604020202020204" pitchFamily="34" charset="0"/>
                  <a:cs typeface="Arial" panose="020B0604020202020204" pitchFamily="34" charset="0"/>
                </a:rPr>
                <a:t>Yes</a:t>
              </a:r>
              <a:endParaRPr lang="zh-CN" altLang="en-US" dirty="0">
                <a:latin typeface="Arial" panose="020B060402020202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52502358-87F4-FE5A-6D69-5916CD6C63B9}"/>
                </a:ext>
              </a:extLst>
            </p:cNvPr>
            <p:cNvSpPr txBox="1"/>
            <p:nvPr/>
          </p:nvSpPr>
          <p:spPr>
            <a:xfrm>
              <a:off x="10150168" y="4541264"/>
              <a:ext cx="486031" cy="369332"/>
            </a:xfrm>
            <a:prstGeom prst="rect">
              <a:avLst/>
            </a:prstGeom>
            <a:noFill/>
          </p:spPr>
          <p:txBody>
            <a:bodyPr wrap="none" rtlCol="0">
              <a:spAutoFit/>
            </a:bodyPr>
            <a:lstStyle/>
            <a:p>
              <a:pPr algn="ctr"/>
              <a:r>
                <a:rPr lang="en-US" altLang="zh-CN" dirty="0">
                  <a:latin typeface="Arial" panose="020B0604020202020204" pitchFamily="34" charset="0"/>
                  <a:cs typeface="Arial" panose="020B0604020202020204" pitchFamily="34" charset="0"/>
                </a:rPr>
                <a:t>No</a:t>
              </a:r>
              <a:endParaRPr lang="zh-CN" altLang="en-US" dirty="0">
                <a:latin typeface="Arial" panose="020B0604020202020204" pitchFamily="34" charset="0"/>
                <a:cs typeface="Arial" panose="020B0604020202020204" pitchFamily="34" charset="0"/>
              </a:endParaRPr>
            </a:p>
          </p:txBody>
        </p:sp>
        <p:sp>
          <p:nvSpPr>
            <p:cNvPr id="40" name="流程图: 过程 39">
              <a:extLst>
                <a:ext uri="{FF2B5EF4-FFF2-40B4-BE49-F238E27FC236}">
                  <a16:creationId xmlns:a16="http://schemas.microsoft.com/office/drawing/2014/main" id="{D521231E-86FC-783A-9B42-AFB16999E37E}"/>
                </a:ext>
              </a:extLst>
            </p:cNvPr>
            <p:cNvSpPr/>
            <p:nvPr/>
          </p:nvSpPr>
          <p:spPr>
            <a:xfrm>
              <a:off x="9386278" y="3457442"/>
              <a:ext cx="2721115" cy="921277"/>
            </a:xfrm>
            <a:prstGeom prst="flowChartProcess">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Remove remaining residual </a:t>
              </a:r>
              <a:r>
                <a:rPr lang="en-US" altLang="zh-CN" dirty="0" err="1">
                  <a:solidFill>
                    <a:schemeClr val="tx1"/>
                  </a:solidFill>
                  <a:latin typeface="Arial" panose="020B0604020202020204" pitchFamily="34" charset="0"/>
                  <a:cs typeface="Arial" panose="020B0604020202020204" pitchFamily="34" charset="0"/>
                </a:rPr>
                <a:t>pseudorange</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of</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new matched signal path</a:t>
              </a:r>
            </a:p>
          </p:txBody>
        </p:sp>
        <p:cxnSp>
          <p:nvCxnSpPr>
            <p:cNvPr id="41" name="直接箭头连接符 40">
              <a:extLst>
                <a:ext uri="{FF2B5EF4-FFF2-40B4-BE49-F238E27FC236}">
                  <a16:creationId xmlns:a16="http://schemas.microsoft.com/office/drawing/2014/main" id="{30563BAA-74C1-AE3A-22AF-3DFC2B6AB405}"/>
                </a:ext>
              </a:extLst>
            </p:cNvPr>
            <p:cNvCxnSpPr>
              <a:cxnSpLocks/>
              <a:stCxn id="40" idx="1"/>
              <a:endCxn id="29" idx="3"/>
            </p:cNvCxnSpPr>
            <p:nvPr/>
          </p:nvCxnSpPr>
          <p:spPr>
            <a:xfrm flipH="1">
              <a:off x="8913625" y="3918081"/>
              <a:ext cx="47265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 name="直接箭头连接符 1">
            <a:extLst>
              <a:ext uri="{FF2B5EF4-FFF2-40B4-BE49-F238E27FC236}">
                <a16:creationId xmlns:a16="http://schemas.microsoft.com/office/drawing/2014/main" id="{1B937658-B419-0590-CB5C-C9C909FDB3CC}"/>
              </a:ext>
            </a:extLst>
          </p:cNvPr>
          <p:cNvCxnSpPr>
            <a:cxnSpLocks/>
          </p:cNvCxnSpPr>
          <p:nvPr/>
        </p:nvCxnSpPr>
        <p:spPr>
          <a:xfrm flipH="1">
            <a:off x="2044238" y="1714716"/>
            <a:ext cx="383951" cy="2512514"/>
          </a:xfrm>
          <a:prstGeom prst="straightConnector1">
            <a:avLst/>
          </a:prstGeom>
          <a:ln w="2540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 name="直接箭头连接符 2">
            <a:extLst>
              <a:ext uri="{FF2B5EF4-FFF2-40B4-BE49-F238E27FC236}">
                <a16:creationId xmlns:a16="http://schemas.microsoft.com/office/drawing/2014/main" id="{69CDE17E-27DA-A604-88E2-76CD1BE07FC0}"/>
              </a:ext>
            </a:extLst>
          </p:cNvPr>
          <p:cNvCxnSpPr>
            <a:cxnSpLocks/>
          </p:cNvCxnSpPr>
          <p:nvPr/>
        </p:nvCxnSpPr>
        <p:spPr>
          <a:xfrm>
            <a:off x="2035340" y="4280746"/>
            <a:ext cx="2161589" cy="1246545"/>
          </a:xfrm>
          <a:prstGeom prst="straightConnector1">
            <a:avLst/>
          </a:prstGeom>
          <a:ln w="2540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11088D8F-12FB-EDA1-1074-A9D91A26CCC0}"/>
              </a:ext>
            </a:extLst>
          </p:cNvPr>
          <p:cNvCxnSpPr>
            <a:cxnSpLocks/>
          </p:cNvCxnSpPr>
          <p:nvPr/>
        </p:nvCxnSpPr>
        <p:spPr>
          <a:xfrm flipH="1">
            <a:off x="3824786" y="4472044"/>
            <a:ext cx="641120" cy="7397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52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建筑, 房间, 游戏机, 桌子&#10;&#10;描述已自动生成">
            <a:extLst>
              <a:ext uri="{FF2B5EF4-FFF2-40B4-BE49-F238E27FC236}">
                <a16:creationId xmlns:a16="http://schemas.microsoft.com/office/drawing/2014/main" id="{9E91D330-0284-EBC2-264C-09E2FB84E9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30000"/>
                    </a14:imgEffect>
                    <a14:imgEffect>
                      <a14:brightnessContrast bright="10000" contrast="-30000"/>
                    </a14:imgEffect>
                  </a14:imgLayer>
                </a14:imgProps>
              </a:ext>
              <a:ext uri="{28A0092B-C50C-407E-A947-70E740481C1C}">
                <a14:useLocalDpi xmlns:a14="http://schemas.microsoft.com/office/drawing/2010/main"/>
              </a:ext>
            </a:extLst>
          </a:blip>
          <a:srcRect/>
          <a:stretch/>
        </p:blipFill>
        <p:spPr>
          <a:xfrm>
            <a:off x="3463532" y="838949"/>
            <a:ext cx="8134284" cy="3205167"/>
          </a:xfrm>
          <a:prstGeom prst="rect">
            <a:avLst/>
          </a:prstGeom>
        </p:spPr>
      </p:pic>
      <p:cxnSp>
        <p:nvCxnSpPr>
          <p:cNvPr id="11" name="直接连接符 10">
            <a:extLst>
              <a:ext uri="{FF2B5EF4-FFF2-40B4-BE49-F238E27FC236}">
                <a16:creationId xmlns:a16="http://schemas.microsoft.com/office/drawing/2014/main" id="{0DA148A6-3B32-F072-E591-EA63ADE167D3}"/>
              </a:ext>
            </a:extLst>
          </p:cNvPr>
          <p:cNvCxnSpPr>
            <a:cxnSpLocks/>
          </p:cNvCxnSpPr>
          <p:nvPr/>
        </p:nvCxnSpPr>
        <p:spPr>
          <a:xfrm>
            <a:off x="3547249" y="2269790"/>
            <a:ext cx="1010323" cy="1774326"/>
          </a:xfrm>
          <a:prstGeom prst="line">
            <a:avLst/>
          </a:prstGeom>
          <a:ln w="3810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2" name="直接连接符 11">
            <a:extLst>
              <a:ext uri="{FF2B5EF4-FFF2-40B4-BE49-F238E27FC236}">
                <a16:creationId xmlns:a16="http://schemas.microsoft.com/office/drawing/2014/main" id="{B18745ED-90EC-BB21-84F1-918A3BAB9432}"/>
              </a:ext>
            </a:extLst>
          </p:cNvPr>
          <p:cNvCxnSpPr>
            <a:cxnSpLocks/>
          </p:cNvCxnSpPr>
          <p:nvPr/>
        </p:nvCxnSpPr>
        <p:spPr>
          <a:xfrm flipV="1">
            <a:off x="5775069" y="2756842"/>
            <a:ext cx="5798257" cy="1309176"/>
          </a:xfrm>
          <a:prstGeom prst="line">
            <a:avLst/>
          </a:prstGeom>
          <a:ln w="5715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3" name="直接连接符 12">
            <a:extLst>
              <a:ext uri="{FF2B5EF4-FFF2-40B4-BE49-F238E27FC236}">
                <a16:creationId xmlns:a16="http://schemas.microsoft.com/office/drawing/2014/main" id="{50D58053-AB80-D2FB-487E-7B70BAE8ECDF}"/>
              </a:ext>
            </a:extLst>
          </p:cNvPr>
          <p:cNvCxnSpPr>
            <a:cxnSpLocks/>
          </p:cNvCxnSpPr>
          <p:nvPr/>
        </p:nvCxnSpPr>
        <p:spPr>
          <a:xfrm flipV="1">
            <a:off x="3547249" y="2018368"/>
            <a:ext cx="2961844" cy="251423"/>
          </a:xfrm>
          <a:prstGeom prst="line">
            <a:avLst/>
          </a:prstGeom>
          <a:ln w="3810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4" name="直接连接符 13">
            <a:extLst>
              <a:ext uri="{FF2B5EF4-FFF2-40B4-BE49-F238E27FC236}">
                <a16:creationId xmlns:a16="http://schemas.microsoft.com/office/drawing/2014/main" id="{7836D122-A696-A1AB-66AA-D240DD9E3BA1}"/>
              </a:ext>
            </a:extLst>
          </p:cNvPr>
          <p:cNvCxnSpPr>
            <a:cxnSpLocks/>
          </p:cNvCxnSpPr>
          <p:nvPr/>
        </p:nvCxnSpPr>
        <p:spPr>
          <a:xfrm flipH="1" flipV="1">
            <a:off x="6469250" y="2036011"/>
            <a:ext cx="5128565" cy="716959"/>
          </a:xfrm>
          <a:prstGeom prst="line">
            <a:avLst/>
          </a:prstGeom>
          <a:ln w="38100">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5" name="文本框 14">
            <a:extLst>
              <a:ext uri="{FF2B5EF4-FFF2-40B4-BE49-F238E27FC236}">
                <a16:creationId xmlns:a16="http://schemas.microsoft.com/office/drawing/2014/main" id="{4C84D4CC-884D-39FD-33EF-F11C64A0C04A}"/>
              </a:ext>
            </a:extLst>
          </p:cNvPr>
          <p:cNvSpPr txBox="1"/>
          <p:nvPr/>
        </p:nvSpPr>
        <p:spPr>
          <a:xfrm>
            <a:off x="0" y="1493178"/>
            <a:ext cx="2646921" cy="830997"/>
          </a:xfrm>
          <a:prstGeom prst="rect">
            <a:avLst/>
          </a:prstGeom>
          <a:noFill/>
        </p:spPr>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rPr>
              <a:t>GNSS metasurface </a:t>
            </a:r>
          </a:p>
          <a:p>
            <a:pPr algn="ctr"/>
            <a:r>
              <a:rPr lang="en-US" altLang="zh-CN" sz="2400" b="1" dirty="0">
                <a:latin typeface="Times New Roman" panose="02020603050405020304" pitchFamily="18" charset="0"/>
                <a:cs typeface="Times New Roman" panose="02020603050405020304" pitchFamily="18" charset="0"/>
              </a:rPr>
              <a:t>deployment</a:t>
            </a:r>
            <a:endParaRPr lang="zh-CN" altLang="en-US" sz="2400" b="1" dirty="0">
              <a:latin typeface="Times New Roman" panose="02020603050405020304" pitchFamily="18" charset="0"/>
              <a:cs typeface="Times New Roman" panose="02020603050405020304" pitchFamily="18" charset="0"/>
            </a:endParaRPr>
          </a:p>
        </p:txBody>
      </p:sp>
      <p:cxnSp>
        <p:nvCxnSpPr>
          <p:cNvPr id="16" name="直接箭头连接符 15">
            <a:extLst>
              <a:ext uri="{FF2B5EF4-FFF2-40B4-BE49-F238E27FC236}">
                <a16:creationId xmlns:a16="http://schemas.microsoft.com/office/drawing/2014/main" id="{B6ECE618-C30F-D4F9-84DE-017F851139A2}"/>
              </a:ext>
            </a:extLst>
          </p:cNvPr>
          <p:cNvCxnSpPr>
            <a:cxnSpLocks/>
          </p:cNvCxnSpPr>
          <p:nvPr/>
        </p:nvCxnSpPr>
        <p:spPr>
          <a:xfrm>
            <a:off x="9608743" y="3306867"/>
            <a:ext cx="591338" cy="29632"/>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AABA5FDE-2295-D94B-10F9-423BB343BF66}"/>
                  </a:ext>
                </a:extLst>
              </p:cNvPr>
              <p:cNvSpPr txBox="1"/>
              <p:nvPr/>
            </p:nvSpPr>
            <p:spPr>
              <a:xfrm>
                <a:off x="10034955" y="2871837"/>
                <a:ext cx="2171609" cy="830997"/>
              </a:xfrm>
              <a:prstGeom prst="rect">
                <a:avLst/>
              </a:prstGeom>
              <a:noFill/>
            </p:spPr>
            <p:txBody>
              <a:bodyPr wrap="square" rtlCol="0">
                <a:spAutoFit/>
              </a:bodyPr>
              <a:lstStyle/>
              <a:p>
                <a:pPr algn="ctr"/>
                <a14:m>
                  <m:oMath xmlns:m="http://schemas.openxmlformats.org/officeDocument/2006/math">
                    <m:r>
                      <a:rPr lang="en-US" altLang="zh-CN" sz="2400" b="1" i="1" smtClean="0">
                        <a:solidFill>
                          <a:schemeClr val="tx1"/>
                        </a:solidFill>
                        <a:latin typeface="Cambria Math" panose="02040503050406030204" pitchFamily="18" charset="0"/>
                      </a:rPr>
                      <m:t>𝟕</m:t>
                    </m:r>
                    <m:r>
                      <a:rPr lang="en-US" altLang="zh-CN" sz="2400" b="1" i="1" smtClean="0">
                        <a:solidFill>
                          <a:schemeClr val="tx1"/>
                        </a:solidFill>
                        <a:latin typeface="Cambria Math" panose="02040503050406030204" pitchFamily="18" charset="0"/>
                        <a:ea typeface="Cambria Math" panose="02040503050406030204" pitchFamily="18" charset="0"/>
                      </a:rPr>
                      <m:t>×</m:t>
                    </m:r>
                    <m:r>
                      <a:rPr lang="en-US" altLang="zh-CN" sz="2400" b="1" i="1" smtClean="0">
                        <a:solidFill>
                          <a:schemeClr val="tx1"/>
                        </a:solidFill>
                        <a:latin typeface="Cambria Math" panose="02040503050406030204" pitchFamily="18" charset="0"/>
                        <a:ea typeface="Cambria Math" panose="02040503050406030204" pitchFamily="18" charset="0"/>
                      </a:rPr>
                      <m:t>𝟖</m:t>
                    </m:r>
                  </m:oMath>
                </a14:m>
                <a:r>
                  <a:rPr lang="zh-CN" altLang="en-US" sz="2400" b="1" dirty="0">
                    <a:solidFill>
                      <a:schemeClr val="tx1"/>
                    </a:solidFill>
                  </a:rPr>
                  <a:t> </a:t>
                </a:r>
                <a:endParaRPr lang="en-US" altLang="zh-CN" sz="2400" b="1" dirty="0">
                  <a:solidFill>
                    <a:schemeClr val="tx1"/>
                  </a:solidFill>
                </a:endParaRPr>
              </a:p>
              <a:p>
                <a:pPr algn="ctr"/>
                <a:r>
                  <a:rPr lang="en-US" altLang="zh-CN" sz="2400" b="1" dirty="0">
                    <a:solidFill>
                      <a:schemeClr val="tx1"/>
                    </a:solidFill>
                    <a:latin typeface="Times New Roman" panose="02020603050405020304" pitchFamily="18" charset="0"/>
                    <a:cs typeface="Times New Roman" panose="02020603050405020304" pitchFamily="18" charset="0"/>
                  </a:rPr>
                  <a:t>GPS sensors</a:t>
                </a:r>
                <a:endParaRPr lang="zh-CN" altLang="en-US" sz="24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AABA5FDE-2295-D94B-10F9-423BB343BF66}"/>
                  </a:ext>
                </a:extLst>
              </p:cNvPr>
              <p:cNvSpPr txBox="1">
                <a:spLocks noRot="1" noChangeAspect="1" noMove="1" noResize="1" noEditPoints="1" noAdjustHandles="1" noChangeArrowheads="1" noChangeShapeType="1" noTextEdit="1"/>
              </p:cNvSpPr>
              <p:nvPr/>
            </p:nvSpPr>
            <p:spPr>
              <a:xfrm>
                <a:off x="10034955" y="2871837"/>
                <a:ext cx="2171609" cy="830997"/>
              </a:xfrm>
              <a:prstGeom prst="rect">
                <a:avLst/>
              </a:prstGeom>
              <a:blipFill>
                <a:blip r:embed="rId8"/>
                <a:stretch>
                  <a:fillRect b="-16176"/>
                </a:stretch>
              </a:blipFill>
            </p:spPr>
            <p:txBody>
              <a:bodyPr/>
              <a:lstStyle/>
              <a:p>
                <a:r>
                  <a:rPr lang="en-US">
                    <a:noFill/>
                  </a:rPr>
                  <a:t> </a:t>
                </a:r>
              </a:p>
            </p:txBody>
          </p:sp>
        </mc:Fallback>
      </mc:AlternateContent>
      <p:sp>
        <p:nvSpPr>
          <p:cNvPr id="8" name="文本框 7">
            <a:extLst>
              <a:ext uri="{FF2B5EF4-FFF2-40B4-BE49-F238E27FC236}">
                <a16:creationId xmlns:a16="http://schemas.microsoft.com/office/drawing/2014/main" id="{583CE27E-CD80-2B07-0E56-8BD8C633889E}"/>
              </a:ext>
            </a:extLst>
          </p:cNvPr>
          <p:cNvSpPr txBox="1"/>
          <p:nvPr/>
        </p:nvSpPr>
        <p:spPr>
          <a:xfrm>
            <a:off x="0" y="4662245"/>
            <a:ext cx="1817393" cy="830997"/>
          </a:xfrm>
          <a:prstGeom prst="rect">
            <a:avLst/>
          </a:prstGeom>
          <a:noFill/>
        </p:spPr>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rPr>
              <a:t>Metasurface fabrication</a:t>
            </a:r>
          </a:p>
        </p:txBody>
      </p:sp>
      <p:sp>
        <p:nvSpPr>
          <p:cNvPr id="37" name="矩形 36">
            <a:extLst>
              <a:ext uri="{FF2B5EF4-FFF2-40B4-BE49-F238E27FC236}">
                <a16:creationId xmlns:a16="http://schemas.microsoft.com/office/drawing/2014/main" id="{95093086-EFE2-8CAA-BCED-F39AC235930E}"/>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Experiment Setup and Metasurface Fabrication</a:t>
            </a:r>
          </a:p>
        </p:txBody>
      </p:sp>
      <p:pic>
        <p:nvPicPr>
          <p:cNvPr id="6" name="图片 5">
            <a:extLst>
              <a:ext uri="{FF2B5EF4-FFF2-40B4-BE49-F238E27FC236}">
                <a16:creationId xmlns:a16="http://schemas.microsoft.com/office/drawing/2014/main" id="{1B0322D9-F8F0-9AA0-0D18-D04C8EA199F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73527" y="4366566"/>
            <a:ext cx="5017029" cy="2393708"/>
          </a:xfrm>
          <a:prstGeom prst="rect">
            <a:avLst/>
          </a:prstGeom>
        </p:spPr>
      </p:pic>
      <p:pic>
        <p:nvPicPr>
          <p:cNvPr id="40" name="图片 39">
            <a:extLst>
              <a:ext uri="{FF2B5EF4-FFF2-40B4-BE49-F238E27FC236}">
                <a16:creationId xmlns:a16="http://schemas.microsoft.com/office/drawing/2014/main" id="{47AD6597-ED72-E274-11F4-D648C9C98C9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27259" y="4346856"/>
            <a:ext cx="4927213" cy="2393707"/>
          </a:xfrm>
          <a:prstGeom prst="rect">
            <a:avLst/>
          </a:prstGeom>
        </p:spPr>
      </p:pic>
      <p:grpSp>
        <p:nvGrpSpPr>
          <p:cNvPr id="44" name="组合 43">
            <a:extLst>
              <a:ext uri="{FF2B5EF4-FFF2-40B4-BE49-F238E27FC236}">
                <a16:creationId xmlns:a16="http://schemas.microsoft.com/office/drawing/2014/main" id="{0FD120C4-AA93-F7EE-A44B-62F52559C253}"/>
              </a:ext>
            </a:extLst>
          </p:cNvPr>
          <p:cNvGrpSpPr/>
          <p:nvPr/>
        </p:nvGrpSpPr>
        <p:grpSpPr>
          <a:xfrm>
            <a:off x="8341" y="914400"/>
            <a:ext cx="12214336" cy="5943600"/>
            <a:chOff x="13273342" y="-1644511"/>
            <a:chExt cx="12214336" cy="5943600"/>
          </a:xfrm>
        </p:grpSpPr>
        <p:pic>
          <p:nvPicPr>
            <p:cNvPr id="41" name="图片 40">
              <a:extLst>
                <a:ext uri="{FF2B5EF4-FFF2-40B4-BE49-F238E27FC236}">
                  <a16:creationId xmlns:a16="http://schemas.microsoft.com/office/drawing/2014/main" id="{9B0C6109-83C4-4A12-A59D-7F63335117E5}"/>
                </a:ext>
              </a:extLst>
            </p:cNvPr>
            <p:cNvPicPr>
              <a:picLocks noChangeAspect="1"/>
            </p:cNvPicPr>
            <p:nvPr/>
          </p:nvPicPr>
          <p:blipFill>
            <a:blip r:embed="rId11"/>
            <a:stretch>
              <a:fillRect/>
            </a:stretch>
          </p:blipFill>
          <p:spPr>
            <a:xfrm>
              <a:off x="13273342" y="-1644511"/>
              <a:ext cx="12214336" cy="5943600"/>
            </a:xfrm>
            <a:prstGeom prst="rect">
              <a:avLst/>
            </a:prstGeom>
          </p:spPr>
        </p:pic>
        <p:pic>
          <p:nvPicPr>
            <p:cNvPr id="39" name="图片 38">
              <a:extLst>
                <a:ext uri="{FF2B5EF4-FFF2-40B4-BE49-F238E27FC236}">
                  <a16:creationId xmlns:a16="http://schemas.microsoft.com/office/drawing/2014/main" id="{4C53CF8B-5C99-247F-CCC7-8251101F3D7F}"/>
                </a:ext>
              </a:extLst>
            </p:cNvPr>
            <p:cNvPicPr>
              <a:picLocks noChangeAspect="1"/>
            </p:cNvPicPr>
            <p:nvPr/>
          </p:nvPicPr>
          <p:blipFill>
            <a:blip r:embed="rId12"/>
            <a:stretch>
              <a:fillRect/>
            </a:stretch>
          </p:blipFill>
          <p:spPr>
            <a:xfrm>
              <a:off x="13553746" y="-1580651"/>
              <a:ext cx="11658600" cy="5283485"/>
            </a:xfrm>
            <a:prstGeom prst="rect">
              <a:avLst/>
            </a:prstGeom>
          </p:spPr>
        </p:pic>
        <p:sp>
          <p:nvSpPr>
            <p:cNvPr id="43" name="文本框 42">
              <a:extLst>
                <a:ext uri="{FF2B5EF4-FFF2-40B4-BE49-F238E27FC236}">
                  <a16:creationId xmlns:a16="http://schemas.microsoft.com/office/drawing/2014/main" id="{907EE3B9-D624-4F72-EA19-86898B659080}"/>
                </a:ext>
              </a:extLst>
            </p:cNvPr>
            <p:cNvSpPr txBox="1"/>
            <p:nvPr/>
          </p:nvSpPr>
          <p:spPr>
            <a:xfrm>
              <a:off x="13626176" y="3782398"/>
              <a:ext cx="11678192" cy="369332"/>
            </a:xfrm>
            <a:prstGeom prst="rect">
              <a:avLst/>
            </a:prstGeom>
            <a:noFill/>
          </p:spPr>
          <p:txBody>
            <a:bodyPr wrap="square">
              <a:spAutoFit/>
            </a:bodyPr>
            <a:lstStyle/>
            <a:p>
              <a:r>
                <a:rPr lang="en-US" altLang="zh-CN" dirty="0"/>
                <a:t>https://www.docomo.ne.jp/english/info/media_center/pr/2020/0117_00.html</a:t>
              </a:r>
              <a:endParaRPr lang="zh-CN" altLang="en-US" dirty="0"/>
            </a:p>
          </p:txBody>
        </p:sp>
      </p:grpSp>
      <p:grpSp>
        <p:nvGrpSpPr>
          <p:cNvPr id="54" name="组合 53">
            <a:extLst>
              <a:ext uri="{FF2B5EF4-FFF2-40B4-BE49-F238E27FC236}">
                <a16:creationId xmlns:a16="http://schemas.microsoft.com/office/drawing/2014/main" id="{41B42C49-0B1A-D025-E8E4-6F94B3DB588E}"/>
              </a:ext>
            </a:extLst>
          </p:cNvPr>
          <p:cNvGrpSpPr/>
          <p:nvPr/>
        </p:nvGrpSpPr>
        <p:grpSpPr>
          <a:xfrm>
            <a:off x="-22336" y="898411"/>
            <a:ext cx="12214336" cy="5943600"/>
            <a:chOff x="13749354" y="928693"/>
            <a:chExt cx="12214336" cy="5943600"/>
          </a:xfrm>
        </p:grpSpPr>
        <p:pic>
          <p:nvPicPr>
            <p:cNvPr id="47" name="图片 46">
              <a:extLst>
                <a:ext uri="{FF2B5EF4-FFF2-40B4-BE49-F238E27FC236}">
                  <a16:creationId xmlns:a16="http://schemas.microsoft.com/office/drawing/2014/main" id="{FD7DB75C-4190-3137-07A2-5EDD2E1DD5F9}"/>
                </a:ext>
              </a:extLst>
            </p:cNvPr>
            <p:cNvPicPr>
              <a:picLocks noChangeAspect="1"/>
            </p:cNvPicPr>
            <p:nvPr/>
          </p:nvPicPr>
          <p:blipFill>
            <a:blip r:embed="rId11"/>
            <a:stretch>
              <a:fillRect/>
            </a:stretch>
          </p:blipFill>
          <p:spPr>
            <a:xfrm>
              <a:off x="13749354" y="928693"/>
              <a:ext cx="12214336" cy="5943600"/>
            </a:xfrm>
            <a:prstGeom prst="rect">
              <a:avLst/>
            </a:prstGeom>
          </p:spPr>
        </p:pic>
        <p:pic>
          <p:nvPicPr>
            <p:cNvPr id="46" name="图片 45">
              <a:extLst>
                <a:ext uri="{FF2B5EF4-FFF2-40B4-BE49-F238E27FC236}">
                  <a16:creationId xmlns:a16="http://schemas.microsoft.com/office/drawing/2014/main" id="{CE489711-2CD0-F216-36E6-95A84D064D1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r="5445"/>
            <a:stretch/>
          </p:blipFill>
          <p:spPr>
            <a:xfrm>
              <a:off x="19289431" y="1356105"/>
              <a:ext cx="6488338" cy="4843314"/>
            </a:xfrm>
            <a:prstGeom prst="rect">
              <a:avLst/>
            </a:prstGeom>
          </p:spPr>
        </p:pic>
        <p:pic>
          <p:nvPicPr>
            <p:cNvPr id="51" name="图片 50">
              <a:extLst>
                <a:ext uri="{FF2B5EF4-FFF2-40B4-BE49-F238E27FC236}">
                  <a16:creationId xmlns:a16="http://schemas.microsoft.com/office/drawing/2014/main" id="{B13B6C54-8F90-E88E-8F7C-6727074263E8}"/>
                </a:ext>
              </a:extLst>
            </p:cNvPr>
            <p:cNvPicPr>
              <a:picLocks noChangeAspect="1"/>
            </p:cNvPicPr>
            <p:nvPr/>
          </p:nvPicPr>
          <p:blipFill>
            <a:blip r:embed="rId14"/>
            <a:stretch>
              <a:fillRect/>
            </a:stretch>
          </p:blipFill>
          <p:spPr>
            <a:xfrm>
              <a:off x="13986057" y="1438506"/>
              <a:ext cx="5771378" cy="4668980"/>
            </a:xfrm>
            <a:prstGeom prst="rect">
              <a:avLst/>
            </a:prstGeom>
          </p:spPr>
        </p:pic>
        <p:sp>
          <p:nvSpPr>
            <p:cNvPr id="53" name="文本框 52">
              <a:extLst>
                <a:ext uri="{FF2B5EF4-FFF2-40B4-BE49-F238E27FC236}">
                  <a16:creationId xmlns:a16="http://schemas.microsoft.com/office/drawing/2014/main" id="{562BA48E-8554-5507-270C-6F93C68811AB}"/>
                </a:ext>
              </a:extLst>
            </p:cNvPr>
            <p:cNvSpPr txBox="1"/>
            <p:nvPr/>
          </p:nvSpPr>
          <p:spPr>
            <a:xfrm>
              <a:off x="14027673" y="6298193"/>
              <a:ext cx="11750096" cy="369332"/>
            </a:xfrm>
            <a:prstGeom prst="rect">
              <a:avLst/>
            </a:prstGeom>
            <a:noFill/>
          </p:spPr>
          <p:txBody>
            <a:bodyPr wrap="square">
              <a:spAutoFit/>
            </a:bodyPr>
            <a:lstStyle/>
            <a:p>
              <a:r>
                <a:rPr lang="en-US" altLang="zh-CN" dirty="0"/>
                <a:t>https://global.kyocera.com/newsroom/news/2022/000526.html</a:t>
              </a:r>
              <a:endParaRPr lang="zh-CN" altLang="en-US" dirty="0"/>
            </a:p>
          </p:txBody>
        </p:sp>
      </p:grpSp>
    </p:spTree>
    <p:extLst>
      <p:ext uri="{BB962C8B-B14F-4D97-AF65-F5344CB8AC3E}">
        <p14:creationId xmlns:p14="http://schemas.microsoft.com/office/powerpoint/2010/main" val="3600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5F2169A-9011-D7BA-95E9-25B60B011188}"/>
              </a:ext>
            </a:extLst>
          </p:cNvPr>
          <p:cNvPicPr>
            <a:picLocks noChangeAspect="1"/>
          </p:cNvPicPr>
          <p:nvPr/>
        </p:nvPicPr>
        <p:blipFill>
          <a:blip r:embed="rId3"/>
          <a:stretch>
            <a:fillRect/>
          </a:stretch>
        </p:blipFill>
        <p:spPr>
          <a:xfrm>
            <a:off x="5937771" y="1063428"/>
            <a:ext cx="6254229" cy="2984355"/>
          </a:xfrm>
          <a:prstGeom prst="rect">
            <a:avLst/>
          </a:prstGeom>
        </p:spPr>
      </p:pic>
      <p:sp>
        <p:nvSpPr>
          <p:cNvPr id="12" name="矩形 11">
            <a:extLst>
              <a:ext uri="{FF2B5EF4-FFF2-40B4-BE49-F238E27FC236}">
                <a16:creationId xmlns:a16="http://schemas.microsoft.com/office/drawing/2014/main" id="{2F15CF5D-9550-0B37-B6F5-EAD3FDFC99D3}"/>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Metasurface performance on indoor coverage</a:t>
            </a:r>
          </a:p>
        </p:txBody>
      </p:sp>
      <p:grpSp>
        <p:nvGrpSpPr>
          <p:cNvPr id="2" name="组合 1">
            <a:extLst>
              <a:ext uri="{FF2B5EF4-FFF2-40B4-BE49-F238E27FC236}">
                <a16:creationId xmlns:a16="http://schemas.microsoft.com/office/drawing/2014/main" id="{B4F74279-7F58-03FD-9E1A-B7B47B264EF9}"/>
              </a:ext>
            </a:extLst>
          </p:cNvPr>
          <p:cNvGrpSpPr/>
          <p:nvPr/>
        </p:nvGrpSpPr>
        <p:grpSpPr>
          <a:xfrm>
            <a:off x="6177318" y="3934919"/>
            <a:ext cx="6014682" cy="2923082"/>
            <a:chOff x="6020932" y="3883160"/>
            <a:chExt cx="6014682" cy="2923082"/>
          </a:xfrm>
        </p:grpSpPr>
        <p:pic>
          <p:nvPicPr>
            <p:cNvPr id="11" name="图片 10">
              <a:extLst>
                <a:ext uri="{FF2B5EF4-FFF2-40B4-BE49-F238E27FC236}">
                  <a16:creationId xmlns:a16="http://schemas.microsoft.com/office/drawing/2014/main" id="{03CB4502-4341-871F-71AA-0B3859988D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20932" y="4196812"/>
              <a:ext cx="6014682" cy="2609430"/>
            </a:xfrm>
            <a:prstGeom prst="rect">
              <a:avLst/>
            </a:prstGeom>
          </p:spPr>
        </p:pic>
        <p:sp>
          <p:nvSpPr>
            <p:cNvPr id="6" name="文本框 5">
              <a:extLst>
                <a:ext uri="{FF2B5EF4-FFF2-40B4-BE49-F238E27FC236}">
                  <a16:creationId xmlns:a16="http://schemas.microsoft.com/office/drawing/2014/main" id="{69CDA3DB-929D-48E2-2F18-69EAE80B19ED}"/>
                </a:ext>
              </a:extLst>
            </p:cNvPr>
            <p:cNvSpPr txBox="1"/>
            <p:nvPr/>
          </p:nvSpPr>
          <p:spPr>
            <a:xfrm>
              <a:off x="6143678" y="3883160"/>
              <a:ext cx="5879152" cy="369332"/>
            </a:xfrm>
            <a:prstGeom prst="rect">
              <a:avLst/>
            </a:prstGeom>
            <a:solidFill>
              <a:schemeClr val="accent2">
                <a:lumMod val="40000"/>
                <a:lumOff val="60000"/>
              </a:schemeClr>
            </a:solidFill>
          </p:spPr>
          <p:txBody>
            <a:bodyPr wrap="square">
              <a:spAutoFit/>
            </a:bodyPr>
            <a:lstStyle/>
            <a:p>
              <a:r>
                <a:rPr lang="en-US" altLang="zh-CN" b="1" dirty="0">
                  <a:latin typeface="Arial" panose="020B0604020202020204" pitchFamily="34" charset="0"/>
                  <a:cs typeface="Arial" panose="020B0604020202020204" pitchFamily="34" charset="0"/>
                </a:rPr>
                <a:t>Comparison of the number of in-use GNSS satellites</a:t>
              </a:r>
              <a:endParaRPr lang="zh-CN" altLang="en-US" b="1" dirty="0">
                <a:latin typeface="Arial" panose="020B0604020202020204" pitchFamily="34" charset="0"/>
                <a:cs typeface="Arial" panose="020B0604020202020204" pitchFamily="34" charset="0"/>
              </a:endParaRPr>
            </a:p>
          </p:txBody>
        </p:sp>
      </p:grpSp>
      <p:sp>
        <p:nvSpPr>
          <p:cNvPr id="8" name="文本框 7">
            <a:extLst>
              <a:ext uri="{FF2B5EF4-FFF2-40B4-BE49-F238E27FC236}">
                <a16:creationId xmlns:a16="http://schemas.microsoft.com/office/drawing/2014/main" id="{C0EABDC3-70BC-EE89-306E-056C0B9E7BC3}"/>
              </a:ext>
            </a:extLst>
          </p:cNvPr>
          <p:cNvSpPr txBox="1"/>
          <p:nvPr/>
        </p:nvSpPr>
        <p:spPr>
          <a:xfrm>
            <a:off x="6410614" y="919954"/>
            <a:ext cx="5879152" cy="369332"/>
          </a:xfrm>
          <a:prstGeom prst="rect">
            <a:avLst/>
          </a:prstGeom>
          <a:solidFill>
            <a:schemeClr val="accent2">
              <a:lumMod val="40000"/>
              <a:lumOff val="60000"/>
            </a:schemeClr>
          </a:solidFill>
        </p:spPr>
        <p:txBody>
          <a:bodyPr wrap="square">
            <a:spAutoFit/>
          </a:bodyPr>
          <a:lstStyle/>
          <a:p>
            <a:r>
              <a:rPr lang="en-US" altLang="zh-CN" b="1" dirty="0">
                <a:latin typeface="Arial" panose="020B0604020202020204" pitchFamily="34" charset="0"/>
                <a:cs typeface="Arial" panose="020B0604020202020204" pitchFamily="34" charset="0"/>
              </a:rPr>
              <a:t>Comparison of the SNR of received GNSS satellites</a:t>
            </a:r>
            <a:endParaRPr lang="zh-CN" altLang="en-US" b="1" dirty="0">
              <a:latin typeface="Arial" panose="020B0604020202020204" pitchFamily="34" charset="0"/>
              <a:cs typeface="Arial" panose="020B0604020202020204" pitchFamily="34" charset="0"/>
            </a:endParaRPr>
          </a:p>
        </p:txBody>
      </p:sp>
      <p:sp>
        <p:nvSpPr>
          <p:cNvPr id="10" name="矩形: 圆角 9">
            <a:extLst>
              <a:ext uri="{FF2B5EF4-FFF2-40B4-BE49-F238E27FC236}">
                <a16:creationId xmlns:a16="http://schemas.microsoft.com/office/drawing/2014/main" id="{32998502-49EE-574F-EFD8-1DFD07B297BE}"/>
              </a:ext>
            </a:extLst>
          </p:cNvPr>
          <p:cNvSpPr/>
          <p:nvPr/>
        </p:nvSpPr>
        <p:spPr>
          <a:xfrm>
            <a:off x="7576703" y="1893000"/>
            <a:ext cx="3613811" cy="6928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0" i="0" dirty="0">
                <a:solidFill>
                  <a:schemeClr val="bg1"/>
                </a:solidFill>
                <a:effectLst/>
                <a:latin typeface="Arial" panose="020B0604020202020204" pitchFamily="34" charset="0"/>
                <a:cs typeface="Arial" panose="020B0604020202020204" pitchFamily="34" charset="0"/>
              </a:rPr>
              <a:t>SNR of visible GNSS satellites</a:t>
            </a:r>
          </a:p>
          <a:p>
            <a:pPr algn="ctr"/>
            <a:r>
              <a:rPr lang="en-US" altLang="zh-CN" b="0" i="0" dirty="0">
                <a:solidFill>
                  <a:schemeClr val="bg1"/>
                </a:solidFill>
                <a:effectLst/>
                <a:latin typeface="Arial" panose="020B0604020202020204" pitchFamily="34" charset="0"/>
                <a:cs typeface="Arial" panose="020B0604020202020204" pitchFamily="34" charset="0"/>
              </a:rPr>
              <a:t>9.1dB -&gt; </a:t>
            </a:r>
            <a:r>
              <a:rPr lang="en-US" altLang="zh-CN" sz="2400" b="1" i="0" dirty="0">
                <a:solidFill>
                  <a:srgbClr val="FFFF00"/>
                </a:solidFill>
                <a:effectLst/>
                <a:latin typeface="Arial" panose="020B0604020202020204" pitchFamily="34" charset="0"/>
                <a:cs typeface="Arial" panose="020B0604020202020204" pitchFamily="34" charset="0"/>
              </a:rPr>
              <a:t>23.2dB</a:t>
            </a:r>
            <a:endParaRPr lang="zh-CN" altLang="en-US" b="1" dirty="0">
              <a:solidFill>
                <a:srgbClr val="FFFF00"/>
              </a:solidFill>
              <a:latin typeface="Arial" panose="020B0604020202020204" pitchFamily="34" charset="0"/>
              <a:cs typeface="Arial" panose="020B0604020202020204" pitchFamily="34" charset="0"/>
            </a:endParaRPr>
          </a:p>
        </p:txBody>
      </p:sp>
      <p:pic>
        <p:nvPicPr>
          <p:cNvPr id="15" name="图片 14" descr="图片包含 建筑, 房间, 游戏机, 桌子&#10;&#10;描述已自动生成">
            <a:extLst>
              <a:ext uri="{FF2B5EF4-FFF2-40B4-BE49-F238E27FC236}">
                <a16:creationId xmlns:a16="http://schemas.microsoft.com/office/drawing/2014/main" id="{B1A1DCE9-3656-F006-7624-ACA7EA2FA01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30000"/>
                    </a14:imgEffect>
                    <a14:imgEffect>
                      <a14:brightnessContrast bright="10000" contrast="-30000"/>
                    </a14:imgEffect>
                  </a14:imgLayer>
                </a14:imgProps>
              </a:ext>
              <a:ext uri="{28A0092B-C50C-407E-A947-70E740481C1C}">
                <a14:useLocalDpi xmlns:a14="http://schemas.microsoft.com/office/drawing/2010/main"/>
              </a:ext>
            </a:extLst>
          </a:blip>
          <a:srcRect/>
          <a:stretch/>
        </p:blipFill>
        <p:spPr>
          <a:xfrm>
            <a:off x="0" y="2523978"/>
            <a:ext cx="6287281" cy="2477389"/>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D66A439-9E21-EE4A-C6CF-523350219F7C}"/>
                  </a:ext>
                </a:extLst>
              </p:cNvPr>
              <p:cNvSpPr txBox="1"/>
              <p:nvPr/>
            </p:nvSpPr>
            <p:spPr>
              <a:xfrm>
                <a:off x="538948" y="4047783"/>
                <a:ext cx="2171609" cy="830997"/>
              </a:xfrm>
              <a:prstGeom prst="rect">
                <a:avLst/>
              </a:prstGeom>
              <a:noFill/>
            </p:spPr>
            <p:txBody>
              <a:bodyPr wrap="square" rtlCol="0">
                <a:spAutoFit/>
              </a:bodyPr>
              <a:lstStyle/>
              <a:p>
                <a:pPr algn="ctr"/>
                <a14:m>
                  <m:oMath xmlns:m="http://schemas.openxmlformats.org/officeDocument/2006/math">
                    <m:r>
                      <a:rPr lang="en-US" altLang="zh-CN" sz="2400" b="1" i="1" smtClean="0">
                        <a:solidFill>
                          <a:schemeClr val="bg1"/>
                        </a:solidFill>
                        <a:latin typeface="Cambria Math" panose="02040503050406030204" pitchFamily="18" charset="0"/>
                      </a:rPr>
                      <m:t>𝟕</m:t>
                    </m:r>
                    <m:r>
                      <a:rPr lang="en-US" altLang="zh-CN" sz="2400" b="1" i="1" smtClean="0">
                        <a:solidFill>
                          <a:schemeClr val="bg1"/>
                        </a:solidFill>
                        <a:latin typeface="Cambria Math" panose="02040503050406030204" pitchFamily="18" charset="0"/>
                        <a:ea typeface="Cambria Math" panose="02040503050406030204" pitchFamily="18" charset="0"/>
                      </a:rPr>
                      <m:t>×</m:t>
                    </m:r>
                    <m:r>
                      <a:rPr lang="en-US" altLang="zh-CN" sz="2400" b="1" i="1" smtClean="0">
                        <a:solidFill>
                          <a:schemeClr val="bg1"/>
                        </a:solidFill>
                        <a:latin typeface="Cambria Math" panose="02040503050406030204" pitchFamily="18" charset="0"/>
                        <a:ea typeface="Cambria Math" panose="02040503050406030204" pitchFamily="18" charset="0"/>
                      </a:rPr>
                      <m:t>𝟖</m:t>
                    </m:r>
                  </m:oMath>
                </a14:m>
                <a:r>
                  <a:rPr lang="zh-CN" altLang="en-US" sz="2400" b="1" dirty="0">
                    <a:solidFill>
                      <a:schemeClr val="bg1"/>
                    </a:solidFill>
                  </a:rPr>
                  <a:t> </a:t>
                </a:r>
                <a:endParaRPr lang="en-US" altLang="zh-CN" sz="2400" b="1" dirty="0">
                  <a:solidFill>
                    <a:schemeClr val="bg1"/>
                  </a:solidFill>
                </a:endParaRPr>
              </a:p>
              <a:p>
                <a:pPr algn="ctr"/>
                <a:r>
                  <a:rPr lang="en-US" altLang="zh-CN" sz="2400" b="1" dirty="0">
                    <a:solidFill>
                      <a:schemeClr val="bg1"/>
                    </a:solidFill>
                    <a:latin typeface="Times New Roman" panose="02020603050405020304" pitchFamily="18" charset="0"/>
                    <a:cs typeface="Times New Roman" panose="02020603050405020304" pitchFamily="18" charset="0"/>
                  </a:rPr>
                  <a:t>GNSS sensors</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FD66A439-9E21-EE4A-C6CF-523350219F7C}"/>
                  </a:ext>
                </a:extLst>
              </p:cNvPr>
              <p:cNvSpPr txBox="1">
                <a:spLocks noRot="1" noChangeAspect="1" noMove="1" noResize="1" noEditPoints="1" noAdjustHandles="1" noChangeArrowheads="1" noChangeShapeType="1" noTextEdit="1"/>
              </p:cNvSpPr>
              <p:nvPr/>
            </p:nvSpPr>
            <p:spPr>
              <a:xfrm>
                <a:off x="538948" y="4047783"/>
                <a:ext cx="2171609" cy="830997"/>
              </a:xfrm>
              <a:prstGeom prst="rect">
                <a:avLst/>
              </a:prstGeom>
              <a:blipFill>
                <a:blip r:embed="rId7"/>
                <a:stretch>
                  <a:fillRect b="-16176"/>
                </a:stretch>
              </a:blipFill>
            </p:spPr>
            <p:txBody>
              <a:bodyPr/>
              <a:lstStyle/>
              <a:p>
                <a:r>
                  <a:rPr lang="en-US">
                    <a:noFill/>
                  </a:rPr>
                  <a:t> </a:t>
                </a:r>
              </a:p>
            </p:txBody>
          </p:sp>
        </mc:Fallback>
      </mc:AlternateContent>
      <p:sp>
        <p:nvSpPr>
          <p:cNvPr id="4" name="矩形: 圆角 3">
            <a:extLst>
              <a:ext uri="{FF2B5EF4-FFF2-40B4-BE49-F238E27FC236}">
                <a16:creationId xmlns:a16="http://schemas.microsoft.com/office/drawing/2014/main" id="{99658EE7-D1AE-F950-D89E-CD0473ED37C1}"/>
              </a:ext>
            </a:extLst>
          </p:cNvPr>
          <p:cNvSpPr/>
          <p:nvPr/>
        </p:nvSpPr>
        <p:spPr>
          <a:xfrm>
            <a:off x="7626543" y="4927798"/>
            <a:ext cx="3193143" cy="6928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0" i="0" dirty="0">
                <a:solidFill>
                  <a:schemeClr val="bg1"/>
                </a:solidFill>
                <a:effectLst/>
                <a:latin typeface="Arial" panose="020B0604020202020204" pitchFamily="34" charset="0"/>
                <a:cs typeface="Arial" panose="020B0604020202020204" pitchFamily="34" charset="0"/>
              </a:rPr>
              <a:t># of in-use GNSS satellites</a:t>
            </a:r>
          </a:p>
          <a:p>
            <a:pPr algn="ctr"/>
            <a:r>
              <a:rPr lang="en-US" altLang="zh-CN" b="0" i="0" dirty="0">
                <a:solidFill>
                  <a:schemeClr val="bg1"/>
                </a:solidFill>
                <a:effectLst/>
                <a:latin typeface="Arial" panose="020B0604020202020204" pitchFamily="34" charset="0"/>
                <a:cs typeface="Arial" panose="020B0604020202020204" pitchFamily="34" charset="0"/>
              </a:rPr>
              <a:t>3.6 -&gt; </a:t>
            </a:r>
            <a:r>
              <a:rPr lang="en-US" altLang="zh-CN" sz="2400" b="1" i="0" dirty="0">
                <a:solidFill>
                  <a:srgbClr val="FFFF00"/>
                </a:solidFill>
                <a:effectLst/>
                <a:latin typeface="Arial" panose="020B0604020202020204" pitchFamily="34" charset="0"/>
                <a:cs typeface="Arial" panose="020B0604020202020204" pitchFamily="34" charset="0"/>
              </a:rPr>
              <a:t>21.5</a:t>
            </a:r>
            <a:endParaRPr lang="zh-CN" altLang="en-US"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10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0E77E60-2806-0524-245E-0C5A2333B6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2276" y="1587731"/>
            <a:ext cx="8262851" cy="4815896"/>
          </a:xfrm>
          <a:prstGeom prst="rect">
            <a:avLst/>
          </a:prstGeom>
        </p:spPr>
      </p:pic>
      <p:pic>
        <p:nvPicPr>
          <p:cNvPr id="6" name="图片 5">
            <a:extLst>
              <a:ext uri="{FF2B5EF4-FFF2-40B4-BE49-F238E27FC236}">
                <a16:creationId xmlns:a16="http://schemas.microsoft.com/office/drawing/2014/main" id="{0B4A8F14-E5DC-3C1A-81D9-44CB1D7CD0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78077" y="3992661"/>
            <a:ext cx="3108874" cy="2865339"/>
          </a:xfrm>
          <a:prstGeom prst="rect">
            <a:avLst/>
          </a:prstGeom>
        </p:spPr>
      </p:pic>
      <p:pic>
        <p:nvPicPr>
          <p:cNvPr id="7" name="图片 6">
            <a:extLst>
              <a:ext uri="{FF2B5EF4-FFF2-40B4-BE49-F238E27FC236}">
                <a16:creationId xmlns:a16="http://schemas.microsoft.com/office/drawing/2014/main" id="{3E325224-AF5F-22D5-972F-9FD1C811E4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10815" y="1088704"/>
            <a:ext cx="3067312" cy="2729653"/>
          </a:xfrm>
          <a:prstGeom prst="rect">
            <a:avLst/>
          </a:prstGeom>
        </p:spPr>
      </p:pic>
      <p:sp>
        <p:nvSpPr>
          <p:cNvPr id="9" name="矩形 8">
            <a:extLst>
              <a:ext uri="{FF2B5EF4-FFF2-40B4-BE49-F238E27FC236}">
                <a16:creationId xmlns:a16="http://schemas.microsoft.com/office/drawing/2014/main" id="{7953BA8A-DBE4-35E2-4A78-9BCC4B9D28AF}"/>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Indoor positioning performance</a:t>
            </a:r>
          </a:p>
        </p:txBody>
      </p:sp>
      <p:sp>
        <p:nvSpPr>
          <p:cNvPr id="2" name="矩形: 圆角 1">
            <a:extLst>
              <a:ext uri="{FF2B5EF4-FFF2-40B4-BE49-F238E27FC236}">
                <a16:creationId xmlns:a16="http://schemas.microsoft.com/office/drawing/2014/main" id="{12198F6D-4880-2F5B-7D72-CC4580118478}"/>
              </a:ext>
            </a:extLst>
          </p:cNvPr>
          <p:cNvSpPr/>
          <p:nvPr/>
        </p:nvSpPr>
        <p:spPr>
          <a:xfrm>
            <a:off x="9347200" y="4579661"/>
            <a:ext cx="2576286" cy="12531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0" i="0" dirty="0">
                <a:solidFill>
                  <a:schemeClr val="bg1"/>
                </a:solidFill>
                <a:effectLst/>
                <a:latin typeface="Arial" panose="020B0604020202020204" pitchFamily="34" charset="0"/>
                <a:cs typeface="Arial" panose="020B0604020202020204" pitchFamily="34" charset="0"/>
              </a:rPr>
              <a:t>Average absolute positioning error:</a:t>
            </a:r>
          </a:p>
          <a:p>
            <a:pPr algn="ctr"/>
            <a:r>
              <a:rPr lang="en-US" altLang="zh-CN" sz="2800" b="1" i="0" dirty="0">
                <a:solidFill>
                  <a:srgbClr val="FFFF00"/>
                </a:solidFill>
                <a:effectLst/>
                <a:latin typeface="Arial" panose="020B0604020202020204" pitchFamily="34" charset="0"/>
                <a:cs typeface="Arial" panose="020B0604020202020204" pitchFamily="34" charset="0"/>
              </a:rPr>
              <a:t>3.2</a:t>
            </a:r>
            <a:r>
              <a:rPr lang="en-US" altLang="zh-CN" b="0" i="0" dirty="0">
                <a:solidFill>
                  <a:schemeClr val="bg1"/>
                </a:solidFill>
                <a:effectLst/>
                <a:latin typeface="Arial" panose="020B0604020202020204" pitchFamily="34" charset="0"/>
                <a:cs typeface="Arial" panose="020B0604020202020204" pitchFamily="34" charset="0"/>
              </a:rPr>
              <a:t> meters</a:t>
            </a:r>
            <a:endParaRPr lang="zh-CN" altLang="en-US" b="1" dirty="0">
              <a:solidFill>
                <a:srgbClr val="FFFF00"/>
              </a:solidFill>
              <a:latin typeface="Arial" panose="020B0604020202020204" pitchFamily="34" charset="0"/>
              <a:cs typeface="Arial" panose="020B0604020202020204" pitchFamily="34" charset="0"/>
            </a:endParaRPr>
          </a:p>
        </p:txBody>
      </p:sp>
      <p:sp>
        <p:nvSpPr>
          <p:cNvPr id="3" name="矩形: 圆角 2">
            <a:extLst>
              <a:ext uri="{FF2B5EF4-FFF2-40B4-BE49-F238E27FC236}">
                <a16:creationId xmlns:a16="http://schemas.microsoft.com/office/drawing/2014/main" id="{F938900D-591F-D119-EE49-AA0CCA6F04E4}"/>
              </a:ext>
            </a:extLst>
          </p:cNvPr>
          <p:cNvSpPr/>
          <p:nvPr/>
        </p:nvSpPr>
        <p:spPr>
          <a:xfrm>
            <a:off x="9439694" y="1675704"/>
            <a:ext cx="2576286" cy="12531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0" i="0" dirty="0">
                <a:solidFill>
                  <a:schemeClr val="bg1"/>
                </a:solidFill>
                <a:effectLst/>
                <a:latin typeface="Arial" panose="020B0604020202020204" pitchFamily="34" charset="0"/>
                <a:cs typeface="Arial" panose="020B0604020202020204" pitchFamily="34" charset="0"/>
              </a:rPr>
              <a:t>Average absolute positioning error:</a:t>
            </a:r>
          </a:p>
          <a:p>
            <a:pPr algn="ctr"/>
            <a:r>
              <a:rPr lang="en-US" altLang="zh-CN" sz="2400" b="1" i="0" dirty="0">
                <a:solidFill>
                  <a:schemeClr val="bg1"/>
                </a:solidFill>
                <a:effectLst/>
                <a:latin typeface="Arial" panose="020B0604020202020204" pitchFamily="34" charset="0"/>
                <a:cs typeface="Arial" panose="020B0604020202020204" pitchFamily="34" charset="0"/>
              </a:rPr>
              <a:t>30.6</a:t>
            </a:r>
            <a:r>
              <a:rPr lang="en-US" altLang="zh-CN" b="0" i="0" dirty="0">
                <a:solidFill>
                  <a:schemeClr val="bg1"/>
                </a:solidFill>
                <a:effectLst/>
                <a:latin typeface="Arial" panose="020B0604020202020204" pitchFamily="34" charset="0"/>
                <a:cs typeface="Arial" panose="020B0604020202020204" pitchFamily="34" charset="0"/>
              </a:rPr>
              <a:t> meters</a:t>
            </a:r>
            <a:endParaRPr lang="zh-CN" altLang="en-US" b="1" dirty="0">
              <a:solidFill>
                <a:srgbClr val="FFFF00"/>
              </a:solidFill>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EFCCB09A-9B9B-01D7-B0F1-E1DAB0560EC8}"/>
              </a:ext>
            </a:extLst>
          </p:cNvPr>
          <p:cNvSpPr txBox="1"/>
          <p:nvPr/>
        </p:nvSpPr>
        <p:spPr>
          <a:xfrm>
            <a:off x="10219682" y="976610"/>
            <a:ext cx="990977"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w/o mts</a:t>
            </a:r>
            <a:endParaRPr lang="zh-CN" altLang="en-US"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0F99C146-0CA5-65AB-7ECA-6A50D21EC401}"/>
              </a:ext>
            </a:extLst>
          </p:cNvPr>
          <p:cNvSpPr txBox="1"/>
          <p:nvPr/>
        </p:nvSpPr>
        <p:spPr>
          <a:xfrm>
            <a:off x="10289412" y="3880567"/>
            <a:ext cx="851515"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w/ mts</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92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93CFFAB-562D-70C3-EC99-7B6DC28207EB}"/>
              </a:ext>
            </a:extLst>
          </p:cNvPr>
          <p:cNvSpPr/>
          <p:nvPr/>
        </p:nvSpPr>
        <p:spPr>
          <a:xfrm>
            <a:off x="0" y="2815806"/>
            <a:ext cx="12192000" cy="205489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itle 1">
            <a:extLst>
              <a:ext uri="{FF2B5EF4-FFF2-40B4-BE49-F238E27FC236}">
                <a16:creationId xmlns:a16="http://schemas.microsoft.com/office/drawing/2014/main" id="{BF5E9D66-A986-2D72-506C-A6C5BF7FA62F}"/>
              </a:ext>
            </a:extLst>
          </p:cNvPr>
          <p:cNvSpPr txBox="1">
            <a:spLocks/>
          </p:cNvSpPr>
          <p:nvPr/>
        </p:nvSpPr>
        <p:spPr>
          <a:xfrm>
            <a:off x="413656" y="3187606"/>
            <a:ext cx="11364685" cy="12516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5400" b="1" dirty="0">
                <a:solidFill>
                  <a:schemeClr val="bg1"/>
                </a:solidFill>
                <a:latin typeface="Cambria" panose="02040503050406030204" pitchFamily="18" charset="0"/>
                <a:ea typeface="Cambria" panose="02040503050406030204" pitchFamily="18" charset="0"/>
              </a:rPr>
              <a:t>Thanks for listening!</a:t>
            </a:r>
            <a:endParaRPr lang="en-US" sz="5400" b="1" dirty="0">
              <a:solidFill>
                <a:schemeClr val="bg1"/>
              </a:solidFill>
              <a:latin typeface="Cambria" panose="02040503050406030204" pitchFamily="18" charset="0"/>
              <a:ea typeface="Cambria" panose="02040503050406030204" pitchFamily="18" charset="0"/>
            </a:endParaRPr>
          </a:p>
        </p:txBody>
      </p:sp>
      <p:pic>
        <p:nvPicPr>
          <p:cNvPr id="6" name="Picture 4">
            <a:extLst>
              <a:ext uri="{FF2B5EF4-FFF2-40B4-BE49-F238E27FC236}">
                <a16:creationId xmlns:a16="http://schemas.microsoft.com/office/drawing/2014/main" id="{5DF1F798-9959-311D-DCCF-0528DBC08A4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828975" y="173887"/>
            <a:ext cx="2340979" cy="6780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CM Logo">
            <a:extLst>
              <a:ext uri="{FF2B5EF4-FFF2-40B4-BE49-F238E27FC236}">
                <a16:creationId xmlns:a16="http://schemas.microsoft.com/office/drawing/2014/main" id="{5A8BE390-3164-32D9-5959-52773B02DA4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4567" y="0"/>
            <a:ext cx="3509356" cy="122507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69483B6F-AEC0-2BEA-D3E6-B1C33C7FBF4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22565" y="36895"/>
            <a:ext cx="922572" cy="922901"/>
          </a:xfrm>
          <a:prstGeom prst="rect">
            <a:avLst/>
          </a:prstGeom>
        </p:spPr>
      </p:pic>
      <p:pic>
        <p:nvPicPr>
          <p:cNvPr id="9" name="Picture 6" descr="中南大学校徽_word文档在线阅读与下载_免费文档">
            <a:extLst>
              <a:ext uri="{FF2B5EF4-FFF2-40B4-BE49-F238E27FC236}">
                <a16:creationId xmlns:a16="http://schemas.microsoft.com/office/drawing/2014/main" id="{0D1352BE-D860-5538-F440-889402FDADF3}"/>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4673"/>
          <a:stretch/>
        </p:blipFill>
        <p:spPr bwMode="auto">
          <a:xfrm>
            <a:off x="10035617" y="1063998"/>
            <a:ext cx="943491" cy="9215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FDCE200-DEE4-118C-1570-9244D4E4E553}"/>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16211" y="1048705"/>
            <a:ext cx="999590" cy="99959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58EF2ACB-C9BE-4F93-AD1B-4A5157BFEE19}"/>
              </a:ext>
            </a:extLst>
          </p:cNvPr>
          <p:cNvSpPr txBox="1"/>
          <p:nvPr/>
        </p:nvSpPr>
        <p:spPr>
          <a:xfrm>
            <a:off x="413656" y="1331847"/>
            <a:ext cx="2606804" cy="523220"/>
          </a:xfrm>
          <a:prstGeom prst="rect">
            <a:avLst/>
          </a:prstGeom>
          <a:noFill/>
        </p:spPr>
        <p:txBody>
          <a:bodyPr wrap="none" rtlCol="0">
            <a:spAutoFit/>
          </a:bodyPr>
          <a:lstStyle/>
          <a:p>
            <a:r>
              <a:rPr lang="en-US" altLang="zh-CN" sz="2800" b="1" dirty="0" err="1">
                <a:latin typeface="Arial" panose="020B0604020202020204" pitchFamily="34" charset="0"/>
                <a:ea typeface="Calibri" panose="020F0502020204030204" pitchFamily="34" charset="0"/>
                <a:cs typeface="Arial" panose="020B0604020202020204" pitchFamily="34" charset="0"/>
              </a:rPr>
              <a:t>MobiCom</a:t>
            </a:r>
            <a:r>
              <a:rPr lang="en-US" altLang="zh-CN" sz="2800" b="1" dirty="0">
                <a:latin typeface="Arial" panose="020B0604020202020204" pitchFamily="34" charset="0"/>
                <a:ea typeface="Calibri" panose="020F0502020204030204" pitchFamily="34" charset="0"/>
                <a:cs typeface="Arial" panose="020B0604020202020204" pitchFamily="34" charset="0"/>
              </a:rPr>
              <a:t> </a:t>
            </a:r>
            <a:r>
              <a:rPr lang="en-US" altLang="zh-CN" sz="2400" b="1" dirty="0">
                <a:solidFill>
                  <a:schemeClr val="accent3"/>
                </a:solidFill>
                <a:latin typeface="Arial" panose="020B0604020202020204" pitchFamily="34" charset="0"/>
                <a:ea typeface="Calibri" panose="020F0502020204030204" pitchFamily="34" charset="0"/>
                <a:cs typeface="Arial" panose="020B0604020202020204" pitchFamily="34" charset="0"/>
              </a:rPr>
              <a:t>2024</a:t>
            </a:r>
            <a:endParaRPr lang="zh-CN" altLang="en-US" sz="2800" b="1" dirty="0">
              <a:solidFill>
                <a:schemeClr val="accent3"/>
              </a:solidFill>
              <a:latin typeface="Arial" panose="020B0604020202020204" pitchFamily="34" charset="0"/>
              <a:cs typeface="Arial" panose="020B0604020202020204" pitchFamily="34" charset="0"/>
            </a:endParaRPr>
          </a:p>
        </p:txBody>
      </p:sp>
      <p:pic>
        <p:nvPicPr>
          <p:cNvPr id="12" name="Picture 2" descr="Coat of arms of Yale University - Wikipedia">
            <a:extLst>
              <a:ext uri="{FF2B5EF4-FFF2-40B4-BE49-F238E27FC236}">
                <a16:creationId xmlns:a16="http://schemas.microsoft.com/office/drawing/2014/main" id="{4AEAB326-B085-8BAD-002B-4590FA6BD52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878772" y="1118294"/>
            <a:ext cx="825768" cy="8672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哥伦比亚大学- 维基百科，自由的百科全书">
            <a:extLst>
              <a:ext uri="{FF2B5EF4-FFF2-40B4-BE49-F238E27FC236}">
                <a16:creationId xmlns:a16="http://schemas.microsoft.com/office/drawing/2014/main" id="{FC5C6203-DB0E-7274-648A-B24A507F6EE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841644" y="1144307"/>
            <a:ext cx="1056869" cy="8429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University of Texas at Austin - Wikipedia">
            <a:extLst>
              <a:ext uri="{FF2B5EF4-FFF2-40B4-BE49-F238E27FC236}">
                <a16:creationId xmlns:a16="http://schemas.microsoft.com/office/drawing/2014/main" id="{7FAE94D4-16EA-B1B9-E240-F1C6A7F0330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853169" y="88920"/>
            <a:ext cx="824230" cy="82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979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alpha val="20000"/>
          </a:schemeClr>
        </a:solidFill>
        <a:effectLst/>
      </p:bgPr>
    </p:bg>
    <p:spTree>
      <p:nvGrpSpPr>
        <p:cNvPr id="1" name=""/>
        <p:cNvGrpSpPr/>
        <p:nvPr/>
      </p:nvGrpSpPr>
      <p:grpSpPr>
        <a:xfrm>
          <a:off x="0" y="0"/>
          <a:ext cx="0" cy="0"/>
          <a:chOff x="0" y="0"/>
          <a:chExt cx="0" cy="0"/>
        </a:xfrm>
      </p:grpSpPr>
      <p:sp>
        <p:nvSpPr>
          <p:cNvPr id="25" name="梯形 24">
            <a:extLst>
              <a:ext uri="{FF2B5EF4-FFF2-40B4-BE49-F238E27FC236}">
                <a16:creationId xmlns:a16="http://schemas.microsoft.com/office/drawing/2014/main" id="{FA0BBA09-14BB-E28C-57B3-27792C879D45}"/>
              </a:ext>
            </a:extLst>
          </p:cNvPr>
          <p:cNvSpPr/>
          <p:nvPr/>
        </p:nvSpPr>
        <p:spPr>
          <a:xfrm rot="20041630">
            <a:off x="1720244" y="1559840"/>
            <a:ext cx="440043" cy="2889094"/>
          </a:xfrm>
          <a:prstGeom prst="trapezoid">
            <a:avLst>
              <a:gd name="adj" fmla="val 35774"/>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梯形 17">
            <a:extLst>
              <a:ext uri="{FF2B5EF4-FFF2-40B4-BE49-F238E27FC236}">
                <a16:creationId xmlns:a16="http://schemas.microsoft.com/office/drawing/2014/main" id="{364FB4DC-A97D-08B0-5758-B32DEC8560E7}"/>
              </a:ext>
            </a:extLst>
          </p:cNvPr>
          <p:cNvSpPr/>
          <p:nvPr/>
        </p:nvSpPr>
        <p:spPr>
          <a:xfrm rot="844398">
            <a:off x="2619937" y="2075415"/>
            <a:ext cx="342967" cy="2251743"/>
          </a:xfrm>
          <a:prstGeom prst="trapezoid">
            <a:avLst>
              <a:gd name="adj" fmla="val 3577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0F66B4E4-7C8F-F554-96C8-0DDD090A9A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9531" y="3814377"/>
            <a:ext cx="4344828" cy="2418968"/>
          </a:xfrm>
          <a:prstGeom prst="rect">
            <a:avLst/>
          </a:prstGeom>
        </p:spPr>
      </p:pic>
      <p:sp>
        <p:nvSpPr>
          <p:cNvPr id="2" name="标题 1">
            <a:extLst>
              <a:ext uri="{FF2B5EF4-FFF2-40B4-BE49-F238E27FC236}">
                <a16:creationId xmlns:a16="http://schemas.microsoft.com/office/drawing/2014/main" id="{E9B6B7C9-1DB4-B78D-2AD2-AA68B7E0FA38}"/>
              </a:ext>
            </a:extLst>
          </p:cNvPr>
          <p:cNvSpPr>
            <a:spLocks noGrp="1"/>
          </p:cNvSpPr>
          <p:nvPr>
            <p:ph type="title"/>
          </p:nvPr>
        </p:nvSpPr>
        <p:spPr>
          <a:xfrm>
            <a:off x="0" y="14504"/>
            <a:ext cx="12192000" cy="1325563"/>
          </a:xfrm>
        </p:spPr>
        <p:txBody>
          <a:bodyPr/>
          <a:lstStyle/>
          <a:p>
            <a:pPr algn="ctr"/>
            <a:r>
              <a:rPr lang="en-US" altLang="zh-CN" b="1"/>
              <a:t>Our solution and advantages</a:t>
            </a:r>
            <a:endParaRPr lang="zh-CN" altLang="en-US" b="1"/>
          </a:p>
        </p:txBody>
      </p:sp>
      <p:pic>
        <p:nvPicPr>
          <p:cNvPr id="6" name="Picture 5">
            <a:extLst>
              <a:ext uri="{FF2B5EF4-FFF2-40B4-BE49-F238E27FC236}">
                <a16:creationId xmlns:a16="http://schemas.microsoft.com/office/drawing/2014/main" id="{4EC7C9A7-FB9A-04D8-CA79-62F1726B1D4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19146924">
            <a:off x="2770560" y="1400278"/>
            <a:ext cx="1014294" cy="759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本框 6">
            <a:extLst>
              <a:ext uri="{FF2B5EF4-FFF2-40B4-BE49-F238E27FC236}">
                <a16:creationId xmlns:a16="http://schemas.microsoft.com/office/drawing/2014/main" id="{A9AD8B88-AEAC-1406-492B-C6174A568CFE}"/>
              </a:ext>
            </a:extLst>
          </p:cNvPr>
          <p:cNvSpPr txBox="1"/>
          <p:nvPr/>
        </p:nvSpPr>
        <p:spPr>
          <a:xfrm>
            <a:off x="1090526" y="3661915"/>
            <a:ext cx="1284326" cy="646331"/>
          </a:xfrm>
          <a:prstGeom prst="rect">
            <a:avLst/>
          </a:prstGeom>
          <a:noFill/>
        </p:spPr>
        <p:txBody>
          <a:bodyPr wrap="none" rtlCol="0">
            <a:spAutoFit/>
          </a:bodyPr>
          <a:lstStyle/>
          <a:p>
            <a:r>
              <a:rPr lang="en-US" altLang="zh-CN" b="1"/>
              <a:t>GPS signal</a:t>
            </a:r>
          </a:p>
          <a:p>
            <a:r>
              <a:rPr lang="en-US" altLang="zh-CN" sz="1800" b="1"/>
              <a:t>-125dBm</a:t>
            </a:r>
            <a:endParaRPr lang="zh-CN" altLang="en-US" b="1"/>
          </a:p>
        </p:txBody>
      </p:sp>
      <p:pic>
        <p:nvPicPr>
          <p:cNvPr id="3074" name="Picture 2" descr="antenna and metasurface designing | Freelancer">
            <a:extLst>
              <a:ext uri="{FF2B5EF4-FFF2-40B4-BE49-F238E27FC236}">
                <a16:creationId xmlns:a16="http://schemas.microsoft.com/office/drawing/2014/main" id="{4B5BC75B-99B6-C937-B60D-A0498EF2FCE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34582" y="2128670"/>
            <a:ext cx="3051783" cy="2304696"/>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2E2C6B8F-113A-06BA-C38F-E6908A2AA1B6}"/>
              </a:ext>
            </a:extLst>
          </p:cNvPr>
          <p:cNvSpPr txBox="1"/>
          <p:nvPr/>
        </p:nvSpPr>
        <p:spPr>
          <a:xfrm>
            <a:off x="6354058" y="4761042"/>
            <a:ext cx="5837942" cy="2031325"/>
          </a:xfrm>
          <a:prstGeom prst="rect">
            <a:avLst/>
          </a:prstGeom>
          <a:noFill/>
        </p:spPr>
        <p:txBody>
          <a:bodyPr wrap="square" rtlCol="0">
            <a:spAutoFit/>
          </a:bodyPr>
          <a:lstStyle/>
          <a:p>
            <a:pPr marL="285750" indent="-285750">
              <a:buFont typeface="Wingdings" panose="05000000000000000000" pitchFamily="2" charset="2"/>
              <a:buChar char="l"/>
            </a:pPr>
            <a:r>
              <a:rPr lang="en-US" altLang="zh-CN"/>
              <a:t>Metasurface can </a:t>
            </a:r>
            <a:r>
              <a:rPr lang="en-US" altLang="zh-CN" b="1"/>
              <a:t>focus</a:t>
            </a:r>
            <a:r>
              <a:rPr lang="en-US" altLang="zh-CN"/>
              <a:t> the GPS signals</a:t>
            </a:r>
          </a:p>
          <a:p>
            <a:pPr marL="285750" indent="-285750">
              <a:buFont typeface="Wingdings" panose="05000000000000000000" pitchFamily="2" charset="2"/>
              <a:buChar char="l"/>
            </a:pPr>
            <a:r>
              <a:rPr lang="en-US" altLang="zh-CN"/>
              <a:t>Metasurface do not introduce delay, </a:t>
            </a:r>
            <a:r>
              <a:rPr lang="en-US" altLang="zh-CN" b="1"/>
              <a:t>no need for clock synchronization</a:t>
            </a:r>
          </a:p>
          <a:p>
            <a:pPr marL="285750" indent="-285750">
              <a:buFont typeface="Wingdings" panose="05000000000000000000" pitchFamily="2" charset="2"/>
              <a:buChar char="l"/>
            </a:pPr>
            <a:endParaRPr lang="en-US" altLang="zh-CN"/>
          </a:p>
          <a:p>
            <a:pPr marL="285750" indent="-285750">
              <a:buFont typeface="Wingdings" panose="05000000000000000000" pitchFamily="2" charset="2"/>
              <a:buChar char="l"/>
            </a:pPr>
            <a:r>
              <a:rPr lang="en-US" altLang="zh-CN"/>
              <a:t>Metasurface is </a:t>
            </a:r>
            <a:r>
              <a:rPr lang="en-US" altLang="zh-CN" b="1"/>
              <a:t>passive</a:t>
            </a:r>
            <a:r>
              <a:rPr lang="en-US" altLang="zh-CN"/>
              <a:t>, without power supply</a:t>
            </a:r>
          </a:p>
          <a:p>
            <a:pPr marL="285750" indent="-285750">
              <a:buFont typeface="Wingdings" panose="05000000000000000000" pitchFamily="2" charset="2"/>
              <a:buChar char="l"/>
            </a:pPr>
            <a:r>
              <a:rPr lang="en-US" altLang="zh-CN"/>
              <a:t>Metasurface is </a:t>
            </a:r>
            <a:r>
              <a:rPr lang="en-US" altLang="zh-CN" b="1"/>
              <a:t>cheap</a:t>
            </a:r>
            <a:r>
              <a:rPr lang="en-US" altLang="zh-CN"/>
              <a:t>, can be fabricated with Al foil and PVC</a:t>
            </a:r>
          </a:p>
        </p:txBody>
      </p:sp>
      <p:sp>
        <p:nvSpPr>
          <p:cNvPr id="11" name="文本框 10">
            <a:extLst>
              <a:ext uri="{FF2B5EF4-FFF2-40B4-BE49-F238E27FC236}">
                <a16:creationId xmlns:a16="http://schemas.microsoft.com/office/drawing/2014/main" id="{6810C42F-C7D4-84F5-E43B-4AE79E829C58}"/>
              </a:ext>
            </a:extLst>
          </p:cNvPr>
          <p:cNvSpPr txBox="1"/>
          <p:nvPr/>
        </p:nvSpPr>
        <p:spPr>
          <a:xfrm>
            <a:off x="3880297" y="4456848"/>
            <a:ext cx="2114681" cy="646331"/>
          </a:xfrm>
          <a:prstGeom prst="rect">
            <a:avLst/>
          </a:prstGeom>
          <a:noFill/>
        </p:spPr>
        <p:txBody>
          <a:bodyPr wrap="none" rtlCol="0">
            <a:spAutoFit/>
          </a:bodyPr>
          <a:lstStyle/>
          <a:p>
            <a:r>
              <a:rPr lang="en-US" altLang="zh-CN" b="1">
                <a:solidFill>
                  <a:srgbClr val="FF0000"/>
                </a:solidFill>
              </a:rPr>
              <a:t>Wall attenuation : </a:t>
            </a:r>
          </a:p>
          <a:p>
            <a:r>
              <a:rPr lang="en-US" altLang="zh-CN" b="1">
                <a:solidFill>
                  <a:srgbClr val="FF0000"/>
                </a:solidFill>
              </a:rPr>
              <a:t>-10 dB</a:t>
            </a:r>
          </a:p>
        </p:txBody>
      </p:sp>
      <p:sp>
        <p:nvSpPr>
          <p:cNvPr id="13" name="文本框 12">
            <a:extLst>
              <a:ext uri="{FF2B5EF4-FFF2-40B4-BE49-F238E27FC236}">
                <a16:creationId xmlns:a16="http://schemas.microsoft.com/office/drawing/2014/main" id="{FDDF1F81-BBD8-C07E-B25B-57182EAB5945}"/>
              </a:ext>
            </a:extLst>
          </p:cNvPr>
          <p:cNvSpPr txBox="1"/>
          <p:nvPr/>
        </p:nvSpPr>
        <p:spPr>
          <a:xfrm>
            <a:off x="1433408" y="5982501"/>
            <a:ext cx="2191626" cy="400110"/>
          </a:xfrm>
          <a:prstGeom prst="rect">
            <a:avLst/>
          </a:prstGeom>
          <a:noFill/>
        </p:spPr>
        <p:txBody>
          <a:bodyPr wrap="none" rtlCol="0">
            <a:spAutoFit/>
          </a:bodyPr>
          <a:lstStyle/>
          <a:p>
            <a:r>
              <a:rPr lang="en-US" altLang="zh-CN" sz="2000" b="1">
                <a:solidFill>
                  <a:schemeClr val="accent2">
                    <a:lumMod val="75000"/>
                  </a:schemeClr>
                </a:solidFill>
              </a:rPr>
              <a:t>Indoor: -125dBm</a:t>
            </a:r>
          </a:p>
        </p:txBody>
      </p:sp>
      <p:sp>
        <p:nvSpPr>
          <p:cNvPr id="17" name="AutoShape 4" descr="Difference Between GPS and DGPS">
            <a:extLst>
              <a:ext uri="{FF2B5EF4-FFF2-40B4-BE49-F238E27FC236}">
                <a16:creationId xmlns:a16="http://schemas.microsoft.com/office/drawing/2014/main" id="{9A2F7660-9545-BEDD-95CE-3EA54A9A0C91}"/>
              </a:ext>
            </a:extLst>
          </p:cNvPr>
          <p:cNvSpPr>
            <a:spLocks noChangeAspect="1" noChangeArrowheads="1"/>
          </p:cNvSpPr>
          <p:nvPr/>
        </p:nvSpPr>
        <p:spPr bwMode="auto">
          <a:xfrm>
            <a:off x="5313227" y="28955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平行四边形 2">
            <a:extLst>
              <a:ext uri="{FF2B5EF4-FFF2-40B4-BE49-F238E27FC236}">
                <a16:creationId xmlns:a16="http://schemas.microsoft.com/office/drawing/2014/main" id="{02BB4F10-C7E1-146B-A054-6738A7DCA4E2}"/>
              </a:ext>
            </a:extLst>
          </p:cNvPr>
          <p:cNvSpPr/>
          <p:nvPr/>
        </p:nvSpPr>
        <p:spPr>
          <a:xfrm rot="3336805">
            <a:off x="2280020" y="4231939"/>
            <a:ext cx="543813" cy="413714"/>
          </a:xfrm>
          <a:prstGeom prst="parallelogram">
            <a:avLst>
              <a:gd name="adj" fmla="val 66680"/>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5B56ADBD-32FD-57B0-6C10-51E1406BE6DC}"/>
              </a:ext>
            </a:extLst>
          </p:cNvPr>
          <p:cNvSpPr txBox="1"/>
          <p:nvPr/>
        </p:nvSpPr>
        <p:spPr>
          <a:xfrm>
            <a:off x="2960350" y="3900159"/>
            <a:ext cx="2749471" cy="369332"/>
          </a:xfrm>
          <a:prstGeom prst="rect">
            <a:avLst/>
          </a:prstGeom>
          <a:noFill/>
        </p:spPr>
        <p:txBody>
          <a:bodyPr wrap="none" rtlCol="0">
            <a:spAutoFit/>
          </a:bodyPr>
          <a:lstStyle/>
          <a:p>
            <a:r>
              <a:rPr lang="en-US" altLang="zh-CN" b="1"/>
              <a:t>Metasurface (10dB gain)</a:t>
            </a:r>
            <a:endParaRPr lang="zh-CN" altLang="en-US" b="1"/>
          </a:p>
        </p:txBody>
      </p:sp>
      <p:cxnSp>
        <p:nvCxnSpPr>
          <p:cNvPr id="14" name="直接箭头连接符 13">
            <a:extLst>
              <a:ext uri="{FF2B5EF4-FFF2-40B4-BE49-F238E27FC236}">
                <a16:creationId xmlns:a16="http://schemas.microsoft.com/office/drawing/2014/main" id="{F195E398-5A91-C1F5-DC31-73C1167F231E}"/>
              </a:ext>
            </a:extLst>
          </p:cNvPr>
          <p:cNvCxnSpPr>
            <a:cxnSpLocks/>
            <a:stCxn id="3" idx="5"/>
            <a:endCxn id="9" idx="1"/>
          </p:cNvCxnSpPr>
          <p:nvPr/>
        </p:nvCxnSpPr>
        <p:spPr>
          <a:xfrm flipV="1">
            <a:off x="2476261" y="4084825"/>
            <a:ext cx="484089" cy="2434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4677A39-396E-8811-2806-462060982BDD}"/>
              </a:ext>
            </a:extLst>
          </p:cNvPr>
          <p:cNvSpPr txBox="1"/>
          <p:nvPr/>
        </p:nvSpPr>
        <p:spPr>
          <a:xfrm>
            <a:off x="6507166" y="1340067"/>
            <a:ext cx="5726248" cy="646331"/>
          </a:xfrm>
          <a:prstGeom prst="rect">
            <a:avLst/>
          </a:prstGeom>
          <a:noFill/>
        </p:spPr>
        <p:txBody>
          <a:bodyPr wrap="none" rtlCol="0">
            <a:spAutoFit/>
          </a:bodyPr>
          <a:lstStyle/>
          <a:p>
            <a:r>
              <a:rPr lang="en-US" altLang="zh-CN" b="1"/>
              <a:t>Step1:</a:t>
            </a:r>
            <a:r>
              <a:rPr lang="zh-CN" altLang="en-US" b="1"/>
              <a:t> </a:t>
            </a:r>
            <a:r>
              <a:rPr lang="en-US" altLang="zh-CN" b="1"/>
              <a:t>Focus signals against wall attenuation</a:t>
            </a:r>
          </a:p>
          <a:p>
            <a:r>
              <a:rPr lang="en-US" altLang="zh-CN" b="1"/>
              <a:t>Step2:</a:t>
            </a:r>
            <a:r>
              <a:rPr lang="zh-CN" altLang="en-US" b="1"/>
              <a:t> </a:t>
            </a:r>
            <a:r>
              <a:rPr lang="en-US" altLang="zh-CN" b="1"/>
              <a:t>Spreading EM waves to cover the entire space</a:t>
            </a:r>
            <a:endParaRPr lang="zh-CN" altLang="en-US" b="1"/>
          </a:p>
        </p:txBody>
      </p:sp>
      <p:sp>
        <p:nvSpPr>
          <p:cNvPr id="20" name="文本框 19">
            <a:extLst>
              <a:ext uri="{FF2B5EF4-FFF2-40B4-BE49-F238E27FC236}">
                <a16:creationId xmlns:a16="http://schemas.microsoft.com/office/drawing/2014/main" id="{BCF52068-A523-E3DA-3849-597F166579A2}"/>
              </a:ext>
            </a:extLst>
          </p:cNvPr>
          <p:cNvSpPr txBox="1"/>
          <p:nvPr/>
        </p:nvSpPr>
        <p:spPr>
          <a:xfrm>
            <a:off x="7659709" y="2819722"/>
            <a:ext cx="758541" cy="369332"/>
          </a:xfrm>
          <a:prstGeom prst="rect">
            <a:avLst/>
          </a:prstGeom>
          <a:noFill/>
        </p:spPr>
        <p:txBody>
          <a:bodyPr wrap="none" rtlCol="0">
            <a:spAutoFit/>
          </a:bodyPr>
          <a:lstStyle/>
          <a:p>
            <a:r>
              <a:rPr lang="en-US" altLang="zh-CN" b="1"/>
              <a:t>step1</a:t>
            </a:r>
            <a:endParaRPr lang="zh-CN" altLang="en-US" b="1"/>
          </a:p>
        </p:txBody>
      </p:sp>
      <p:sp>
        <p:nvSpPr>
          <p:cNvPr id="21" name="文本框 20">
            <a:extLst>
              <a:ext uri="{FF2B5EF4-FFF2-40B4-BE49-F238E27FC236}">
                <a16:creationId xmlns:a16="http://schemas.microsoft.com/office/drawing/2014/main" id="{7A5F456B-F9B8-7E81-F88B-5BE9F21B2685}"/>
              </a:ext>
            </a:extLst>
          </p:cNvPr>
          <p:cNvSpPr txBox="1"/>
          <p:nvPr/>
        </p:nvSpPr>
        <p:spPr>
          <a:xfrm>
            <a:off x="9635466" y="2128670"/>
            <a:ext cx="758541" cy="369332"/>
          </a:xfrm>
          <a:prstGeom prst="rect">
            <a:avLst/>
          </a:prstGeom>
          <a:noFill/>
        </p:spPr>
        <p:txBody>
          <a:bodyPr wrap="none" rtlCol="0">
            <a:spAutoFit/>
          </a:bodyPr>
          <a:lstStyle/>
          <a:p>
            <a:r>
              <a:rPr lang="en-US" altLang="zh-CN" b="1"/>
              <a:t>step2</a:t>
            </a:r>
            <a:endParaRPr lang="zh-CN" altLang="en-US" b="1"/>
          </a:p>
        </p:txBody>
      </p:sp>
      <p:sp>
        <p:nvSpPr>
          <p:cNvPr id="22" name="梯形 21">
            <a:extLst>
              <a:ext uri="{FF2B5EF4-FFF2-40B4-BE49-F238E27FC236}">
                <a16:creationId xmlns:a16="http://schemas.microsoft.com/office/drawing/2014/main" id="{63118145-1D90-6FDD-A413-B312E49C4F95}"/>
              </a:ext>
            </a:extLst>
          </p:cNvPr>
          <p:cNvSpPr/>
          <p:nvPr/>
        </p:nvSpPr>
        <p:spPr>
          <a:xfrm rot="220407">
            <a:off x="2180506" y="4540595"/>
            <a:ext cx="697431" cy="643811"/>
          </a:xfrm>
          <a:prstGeom prst="trapezoid">
            <a:avLst>
              <a:gd name="adj" fmla="val 21949"/>
            </a:avLst>
          </a:prstGeom>
          <a:gradFill flip="none" rotWithShape="1">
            <a:gsLst>
              <a:gs pos="0">
                <a:schemeClr val="accent2">
                  <a:lumMod val="75000"/>
                  <a:tint val="66000"/>
                  <a:satMod val="160000"/>
                  <a:alpha val="20000"/>
                </a:schemeClr>
              </a:gs>
              <a:gs pos="50000">
                <a:schemeClr val="accent2">
                  <a:lumMod val="75000"/>
                  <a:tint val="44500"/>
                  <a:satMod val="160000"/>
                </a:schemeClr>
              </a:gs>
              <a:gs pos="100000">
                <a:schemeClr val="accent2">
                  <a:lumMod val="75000"/>
                  <a:tint val="23500"/>
                  <a:satMod val="16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Picture 5">
            <a:extLst>
              <a:ext uri="{FF2B5EF4-FFF2-40B4-BE49-F238E27FC236}">
                <a16:creationId xmlns:a16="http://schemas.microsoft.com/office/drawing/2014/main" id="{18731A5D-0620-BF6A-DB36-AC4B1A0541C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453076" flipH="1">
            <a:off x="497182" y="998715"/>
            <a:ext cx="1014294" cy="759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1559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9D9C63-9582-16EF-3E03-0FC5802818FE}"/>
              </a:ext>
            </a:extLst>
          </p:cNvPr>
          <p:cNvSpPr>
            <a:spLocks noGrp="1"/>
          </p:cNvSpPr>
          <p:nvPr>
            <p:ph type="title"/>
          </p:nvPr>
        </p:nvSpPr>
        <p:spPr>
          <a:xfrm>
            <a:off x="789214" y="44612"/>
            <a:ext cx="10515600" cy="1325563"/>
          </a:xfrm>
        </p:spPr>
        <p:txBody>
          <a:bodyPr/>
          <a:lstStyle/>
          <a:p>
            <a:r>
              <a:rPr lang="en-US" altLang="zh-CN"/>
              <a:t>Through wall</a:t>
            </a:r>
            <a:endParaRPr lang="zh-CN" altLang="en-US"/>
          </a:p>
        </p:txBody>
      </p:sp>
      <p:pic>
        <p:nvPicPr>
          <p:cNvPr id="4" name="图片 3">
            <a:extLst>
              <a:ext uri="{FF2B5EF4-FFF2-40B4-BE49-F238E27FC236}">
                <a16:creationId xmlns:a16="http://schemas.microsoft.com/office/drawing/2014/main" id="{A0D3E679-F266-5587-70F7-0AF5E12C68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8278" y="2192594"/>
            <a:ext cx="4715101" cy="3692013"/>
          </a:xfrm>
          <a:prstGeom prst="rect">
            <a:avLst/>
          </a:prstGeom>
        </p:spPr>
      </p:pic>
      <p:sp>
        <p:nvSpPr>
          <p:cNvPr id="5" name="文本框 4">
            <a:extLst>
              <a:ext uri="{FF2B5EF4-FFF2-40B4-BE49-F238E27FC236}">
                <a16:creationId xmlns:a16="http://schemas.microsoft.com/office/drawing/2014/main" id="{B9FB4031-D19F-EACE-0E96-476773458753}"/>
              </a:ext>
            </a:extLst>
          </p:cNvPr>
          <p:cNvSpPr txBox="1"/>
          <p:nvPr/>
        </p:nvSpPr>
        <p:spPr>
          <a:xfrm>
            <a:off x="9593883" y="636763"/>
            <a:ext cx="2308645" cy="1477328"/>
          </a:xfrm>
          <a:prstGeom prst="rect">
            <a:avLst/>
          </a:prstGeom>
          <a:noFill/>
        </p:spPr>
        <p:txBody>
          <a:bodyPr wrap="none" rtlCol="0">
            <a:spAutoFit/>
          </a:bodyPr>
          <a:lstStyle/>
          <a:p>
            <a:r>
              <a:rPr lang="en-US" altLang="zh-CN"/>
              <a:t>Basic wall</a:t>
            </a:r>
          </a:p>
          <a:p>
            <a:r>
              <a:rPr lang="en-US" altLang="zh-CN"/>
              <a:t>interface mortar layer</a:t>
            </a:r>
          </a:p>
          <a:p>
            <a:r>
              <a:rPr lang="en-US" altLang="zh-CN"/>
              <a:t>insulation layer</a:t>
            </a:r>
          </a:p>
          <a:p>
            <a:r>
              <a:rPr lang="en-US" altLang="zh-CN"/>
              <a:t>Mesh cloth</a:t>
            </a:r>
          </a:p>
          <a:p>
            <a:r>
              <a:rPr lang="en-US" altLang="zh-CN"/>
              <a:t>Mortar</a:t>
            </a:r>
            <a:endParaRPr lang="zh-CN" altLang="en-US"/>
          </a:p>
        </p:txBody>
      </p:sp>
      <p:pic>
        <p:nvPicPr>
          <p:cNvPr id="7" name="图片 6">
            <a:extLst>
              <a:ext uri="{FF2B5EF4-FFF2-40B4-BE49-F238E27FC236}">
                <a16:creationId xmlns:a16="http://schemas.microsoft.com/office/drawing/2014/main" id="{CE7EF407-E96D-6D14-685B-F33F9FC754C1}"/>
              </a:ext>
            </a:extLst>
          </p:cNvPr>
          <p:cNvPicPr>
            <a:picLocks noChangeAspect="1"/>
          </p:cNvPicPr>
          <p:nvPr/>
        </p:nvPicPr>
        <p:blipFill>
          <a:blip r:embed="rId4"/>
          <a:stretch>
            <a:fillRect/>
          </a:stretch>
        </p:blipFill>
        <p:spPr>
          <a:xfrm>
            <a:off x="983776" y="1448678"/>
            <a:ext cx="3936567" cy="5181764"/>
          </a:xfrm>
          <a:prstGeom prst="rect">
            <a:avLst/>
          </a:prstGeom>
        </p:spPr>
      </p:pic>
    </p:spTree>
    <p:extLst>
      <p:ext uri="{BB962C8B-B14F-4D97-AF65-F5344CB8AC3E}">
        <p14:creationId xmlns:p14="http://schemas.microsoft.com/office/powerpoint/2010/main" val="3016289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C92D08C-5ECD-5D16-623D-4A602400F5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0587" y="4088351"/>
            <a:ext cx="7107908" cy="2658623"/>
          </a:xfrm>
          <a:prstGeom prst="rect">
            <a:avLst/>
          </a:prstGeom>
        </p:spPr>
      </p:pic>
      <p:grpSp>
        <p:nvGrpSpPr>
          <p:cNvPr id="14" name="组合 13">
            <a:extLst>
              <a:ext uri="{FF2B5EF4-FFF2-40B4-BE49-F238E27FC236}">
                <a16:creationId xmlns:a16="http://schemas.microsoft.com/office/drawing/2014/main" id="{EDDDDBC0-E73C-C435-FF62-4895BDECC484}"/>
              </a:ext>
            </a:extLst>
          </p:cNvPr>
          <p:cNvGrpSpPr/>
          <p:nvPr/>
        </p:nvGrpSpPr>
        <p:grpSpPr>
          <a:xfrm>
            <a:off x="214978" y="1227712"/>
            <a:ext cx="7007665" cy="2393669"/>
            <a:chOff x="214978" y="1227712"/>
            <a:chExt cx="7007665" cy="2393669"/>
          </a:xfrm>
        </p:grpSpPr>
        <p:grpSp>
          <p:nvGrpSpPr>
            <p:cNvPr id="6" name="Group 16">
              <a:extLst>
                <a:ext uri="{FF2B5EF4-FFF2-40B4-BE49-F238E27FC236}">
                  <a16:creationId xmlns:a16="http://schemas.microsoft.com/office/drawing/2014/main" id="{FAC7702B-37E1-8C65-6DFA-ADB93938FE4F}"/>
                </a:ext>
              </a:extLst>
            </p:cNvPr>
            <p:cNvGrpSpPr/>
            <p:nvPr/>
          </p:nvGrpSpPr>
          <p:grpSpPr>
            <a:xfrm>
              <a:off x="4188985" y="1227712"/>
              <a:ext cx="3033658" cy="2393669"/>
              <a:chOff x="1244219" y="1427533"/>
              <a:chExt cx="6974476" cy="5230858"/>
            </a:xfrm>
          </p:grpSpPr>
          <p:pic>
            <p:nvPicPr>
              <p:cNvPr id="7" name="Picture 2">
                <a:extLst>
                  <a:ext uri="{FF2B5EF4-FFF2-40B4-BE49-F238E27FC236}">
                    <a16:creationId xmlns:a16="http://schemas.microsoft.com/office/drawing/2014/main" id="{43526144-93C3-10FD-2FC3-7909AFAAB02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4219" y="1427533"/>
                <a:ext cx="6974476" cy="523085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2">
                <a:extLst>
                  <a:ext uri="{FF2B5EF4-FFF2-40B4-BE49-F238E27FC236}">
                    <a16:creationId xmlns:a16="http://schemas.microsoft.com/office/drawing/2014/main" id="{83B26208-D9B5-3AA9-15A4-836D3E71BBF6}"/>
                  </a:ext>
                </a:extLst>
              </p:cNvPr>
              <p:cNvSpPr txBox="1"/>
              <p:nvPr/>
            </p:nvSpPr>
            <p:spPr>
              <a:xfrm>
                <a:off x="1374072" y="1436571"/>
                <a:ext cx="3096435" cy="1179042"/>
              </a:xfrm>
              <a:prstGeom prst="rect">
                <a:avLst/>
              </a:prstGeom>
              <a:noFill/>
            </p:spPr>
            <p:txBody>
              <a:bodyPr wrap="square" rtlCol="0">
                <a:spAutoFit/>
              </a:bodyPr>
              <a:lstStyle/>
              <a:p>
                <a:r>
                  <a:rPr lang="en-US" sz="2400" b="1" dirty="0">
                    <a:solidFill>
                      <a:schemeClr val="bg1"/>
                    </a:solidFill>
                  </a:rPr>
                  <a:t>500 W</a:t>
                </a:r>
              </a:p>
            </p:txBody>
          </p:sp>
          <p:sp>
            <p:nvSpPr>
              <p:cNvPr id="9" name="TextBox 15">
                <a:extLst>
                  <a:ext uri="{FF2B5EF4-FFF2-40B4-BE49-F238E27FC236}">
                    <a16:creationId xmlns:a16="http://schemas.microsoft.com/office/drawing/2014/main" id="{F411951B-B8F4-9531-F4F8-2582D7A0D2C7}"/>
                  </a:ext>
                </a:extLst>
              </p:cNvPr>
              <p:cNvSpPr txBox="1"/>
              <p:nvPr/>
            </p:nvSpPr>
            <p:spPr>
              <a:xfrm>
                <a:off x="2847635" y="4867337"/>
                <a:ext cx="5273627" cy="1179042"/>
              </a:xfrm>
              <a:prstGeom prst="rect">
                <a:avLst/>
              </a:prstGeom>
              <a:noFill/>
            </p:spPr>
            <p:txBody>
              <a:bodyPr wrap="square" rtlCol="0">
                <a:spAutoFit/>
              </a:bodyPr>
              <a:lstStyle/>
              <a:p>
                <a:r>
                  <a:rPr lang="en-US" sz="2400" b="1" dirty="0">
                    <a:solidFill>
                      <a:schemeClr val="bg1"/>
                    </a:solidFill>
                  </a:rPr>
                  <a:t>1.4 x 10</a:t>
                </a:r>
                <a:r>
                  <a:rPr lang="en-US" sz="2400" b="1" baseline="30000" dirty="0">
                    <a:solidFill>
                      <a:schemeClr val="bg1"/>
                    </a:solidFill>
                  </a:rPr>
                  <a:t>-16</a:t>
                </a:r>
                <a:r>
                  <a:rPr lang="en-US" sz="2400" b="1" dirty="0">
                    <a:solidFill>
                      <a:schemeClr val="bg1"/>
                    </a:solidFill>
                  </a:rPr>
                  <a:t> W</a:t>
                </a:r>
              </a:p>
            </p:txBody>
          </p:sp>
        </p:grpSp>
        <p:sp>
          <p:nvSpPr>
            <p:cNvPr id="10" name="TextBox 21">
              <a:extLst>
                <a:ext uri="{FF2B5EF4-FFF2-40B4-BE49-F238E27FC236}">
                  <a16:creationId xmlns:a16="http://schemas.microsoft.com/office/drawing/2014/main" id="{F39D44FD-AA19-24B2-485C-2726368504E7}"/>
                </a:ext>
              </a:extLst>
            </p:cNvPr>
            <p:cNvSpPr txBox="1"/>
            <p:nvPr/>
          </p:nvSpPr>
          <p:spPr>
            <a:xfrm>
              <a:off x="214978" y="1227712"/>
              <a:ext cx="3759029" cy="2246769"/>
            </a:xfrm>
            <a:prstGeom prst="rect">
              <a:avLst/>
            </a:prstGeom>
            <a:noFill/>
          </p:spPr>
          <p:txBody>
            <a:bodyPr wrap="square" rtlCol="0">
              <a:spAutoFit/>
            </a:bodyPr>
            <a:lstStyle/>
            <a:p>
              <a:pPr algn="ctr"/>
              <a:r>
                <a:rPr lang="en-US" altLang="zh-CN" sz="2000" b="1" dirty="0">
                  <a:latin typeface="Arial" panose="020B0604020202020204" pitchFamily="34" charset="0"/>
                  <a:cs typeface="Arial" panose="020B0604020202020204" pitchFamily="34" charset="0"/>
                </a:rPr>
                <a:t>GNSS Satellite sends signal</a:t>
              </a:r>
            </a:p>
            <a:p>
              <a:pPr algn="ctr"/>
              <a:r>
                <a:rPr lang="en-US" altLang="zh-CN" sz="2000" b="1" dirty="0">
                  <a:latin typeface="Arial" panose="020B0604020202020204" pitchFamily="34" charset="0"/>
                  <a:cs typeface="Arial" panose="020B0604020202020204" pitchFamily="34" charset="0"/>
                </a:rPr>
                <a:t>from SPACE to GROUND</a:t>
              </a:r>
            </a:p>
            <a:p>
              <a:pPr algn="ctr"/>
              <a:endParaRPr lang="en-US" altLang="zh-CN" sz="2000" b="1" dirty="0">
                <a:latin typeface="Arial" panose="020B0604020202020204" pitchFamily="34" charset="0"/>
                <a:cs typeface="Arial" panose="020B0604020202020204" pitchFamily="34" charset="0"/>
              </a:endParaRPr>
            </a:p>
            <a:p>
              <a:pPr algn="ctr"/>
              <a:endParaRPr lang="en-US" altLang="zh-CN" sz="2000" b="1" dirty="0">
                <a:latin typeface="Arial" panose="020B0604020202020204" pitchFamily="34" charset="0"/>
                <a:cs typeface="Arial" panose="020B0604020202020204" pitchFamily="34" charset="0"/>
              </a:endParaRPr>
            </a:p>
            <a:p>
              <a:pPr algn="ctr"/>
              <a:r>
                <a:rPr lang="en-US" altLang="zh-CN" sz="2000" b="1" dirty="0">
                  <a:latin typeface="Arial" panose="020B0604020202020204" pitchFamily="34" charset="0"/>
                  <a:cs typeface="Arial" panose="020B0604020202020204" pitchFamily="34" charset="0"/>
                </a:rPr>
                <a:t>TX power:           500W</a:t>
              </a:r>
            </a:p>
            <a:p>
              <a:pPr algn="ctr"/>
              <a:r>
                <a:rPr lang="en-US" altLang="zh-CN" sz="2000" b="1" u="sng" dirty="0">
                  <a:solidFill>
                    <a:schemeClr val="accent6">
                      <a:lumMod val="60000"/>
                      <a:lumOff val="40000"/>
                    </a:schemeClr>
                  </a:solidFill>
                  <a:latin typeface="Arial" panose="020B0604020202020204" pitchFamily="34" charset="0"/>
                  <a:cs typeface="Arial" panose="020B0604020202020204" pitchFamily="34" charset="0"/>
                </a:rPr>
                <a:t>strong path loss</a:t>
              </a:r>
            </a:p>
            <a:p>
              <a:pPr algn="ctr"/>
              <a:r>
                <a:rPr lang="en-US" altLang="zh-CN" sz="2000" b="1" dirty="0">
                  <a:latin typeface="Arial" panose="020B0604020202020204" pitchFamily="34" charset="0"/>
                  <a:cs typeface="Arial" panose="020B0604020202020204" pitchFamily="34" charset="0"/>
                </a:rPr>
                <a:t>RX at ground:    1.4 x 10</a:t>
              </a:r>
              <a:r>
                <a:rPr lang="en-US" altLang="zh-CN" sz="2000" b="1" baseline="30000" dirty="0">
                  <a:latin typeface="Arial" panose="020B0604020202020204" pitchFamily="34" charset="0"/>
                  <a:cs typeface="Arial" panose="020B0604020202020204" pitchFamily="34" charset="0"/>
                </a:rPr>
                <a:t>-16</a:t>
              </a:r>
              <a:r>
                <a:rPr lang="en-US" altLang="zh-CN" sz="2000" b="1" baseline="30000" dirty="0"/>
                <a:t> </a:t>
              </a:r>
              <a:r>
                <a:rPr lang="en-US" altLang="zh-CN" sz="2000" b="1" dirty="0">
                  <a:latin typeface="Arial" panose="020B0604020202020204" pitchFamily="34" charset="0"/>
                  <a:cs typeface="Arial" panose="020B0604020202020204" pitchFamily="34" charset="0"/>
                </a:rPr>
                <a:t>W</a:t>
              </a:r>
            </a:p>
          </p:txBody>
        </p:sp>
      </p:grpSp>
      <p:sp>
        <p:nvSpPr>
          <p:cNvPr id="18" name="矩形 17">
            <a:extLst>
              <a:ext uri="{FF2B5EF4-FFF2-40B4-BE49-F238E27FC236}">
                <a16:creationId xmlns:a16="http://schemas.microsoft.com/office/drawing/2014/main" id="{80F7DC69-52D6-AD51-1B25-B63C61D1E750}"/>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Global Navigation Satellite System (GNSS)</a:t>
            </a:r>
            <a:endParaRPr lang="zh-CN" altLang="en-US" sz="3200" b="1" dirty="0">
              <a:latin typeface="Arial" panose="020B0604020202020204" pitchFamily="34" charset="0"/>
              <a:cs typeface="Arial" panose="020B0604020202020204" pitchFamily="34" charset="0"/>
            </a:endParaRPr>
          </a:p>
        </p:txBody>
      </p:sp>
      <p:grpSp>
        <p:nvGrpSpPr>
          <p:cNvPr id="13" name="组合 12">
            <a:extLst>
              <a:ext uri="{FF2B5EF4-FFF2-40B4-BE49-F238E27FC236}">
                <a16:creationId xmlns:a16="http://schemas.microsoft.com/office/drawing/2014/main" id="{9E623EF9-EF3A-63CA-2AF2-4198B123413A}"/>
              </a:ext>
            </a:extLst>
          </p:cNvPr>
          <p:cNvGrpSpPr/>
          <p:nvPr/>
        </p:nvGrpSpPr>
        <p:grpSpPr>
          <a:xfrm>
            <a:off x="7448495" y="914400"/>
            <a:ext cx="4521921" cy="5810228"/>
            <a:chOff x="11851413" y="1038509"/>
            <a:chExt cx="4521921" cy="5810228"/>
          </a:xfrm>
        </p:grpSpPr>
        <p:pic>
          <p:nvPicPr>
            <p:cNvPr id="19" name="Picture 2" descr="How GPS Receivers Work - Trilateration vs Triangulation - GIS Geography">
              <a:extLst>
                <a:ext uri="{FF2B5EF4-FFF2-40B4-BE49-F238E27FC236}">
                  <a16:creationId xmlns:a16="http://schemas.microsoft.com/office/drawing/2014/main" id="{DA2BCB1C-1465-4EB3-6DFA-AEDF0117F5C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1851413" y="1038509"/>
              <a:ext cx="4521921" cy="4486789"/>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724FA34D-F9F4-2B66-DA4C-B8CD37903FEF}"/>
                </a:ext>
              </a:extLst>
            </p:cNvPr>
            <p:cNvPicPr>
              <a:picLocks noChangeAspect="1"/>
            </p:cNvPicPr>
            <p:nvPr/>
          </p:nvPicPr>
          <p:blipFill>
            <a:blip r:embed="rId6"/>
            <a:stretch>
              <a:fillRect/>
            </a:stretch>
          </p:blipFill>
          <p:spPr>
            <a:xfrm>
              <a:off x="11934173" y="5469684"/>
              <a:ext cx="4439161" cy="1330259"/>
            </a:xfrm>
            <a:prstGeom prst="rect">
              <a:avLst/>
            </a:prstGeom>
          </p:spPr>
        </p:pic>
        <p:sp>
          <p:nvSpPr>
            <p:cNvPr id="16" name="文本框 15">
              <a:extLst>
                <a:ext uri="{FF2B5EF4-FFF2-40B4-BE49-F238E27FC236}">
                  <a16:creationId xmlns:a16="http://schemas.microsoft.com/office/drawing/2014/main" id="{22455221-1736-2505-247B-F698BE01C0FD}"/>
                </a:ext>
              </a:extLst>
            </p:cNvPr>
            <p:cNvSpPr txBox="1"/>
            <p:nvPr/>
          </p:nvSpPr>
          <p:spPr>
            <a:xfrm>
              <a:off x="12589324" y="5525298"/>
              <a:ext cx="3544560" cy="1323439"/>
            </a:xfrm>
            <a:prstGeom prst="rect">
              <a:avLst/>
            </a:prstGeom>
            <a:noFill/>
          </p:spPr>
          <p:txBody>
            <a:bodyPr wrap="none" rtlCol="0">
              <a:spAutoFit/>
            </a:bodyPr>
            <a:lstStyle/>
            <a:p>
              <a:pPr algn="ctr"/>
              <a:r>
                <a:rPr lang="en-US" altLang="zh-CN" sz="2000" b="1" dirty="0">
                  <a:latin typeface="Arial" panose="020B0604020202020204" pitchFamily="34" charset="0"/>
                  <a:cs typeface="Arial" panose="020B0604020202020204" pitchFamily="34" charset="0"/>
                </a:rPr>
                <a:t>4 satellites -&gt; (X,Y, Z, T)</a:t>
              </a:r>
              <a:br>
                <a:rPr lang="en-US" altLang="zh-CN" sz="2000" b="1" dirty="0">
                  <a:latin typeface="Arial" panose="020B0604020202020204" pitchFamily="34" charset="0"/>
                  <a:cs typeface="Arial" panose="020B0604020202020204" pitchFamily="34" charset="0"/>
                </a:rPr>
              </a:br>
              <a:endParaRPr lang="en-US" altLang="zh-CN" sz="2000" b="1" dirty="0">
                <a:latin typeface="Arial" panose="020B0604020202020204" pitchFamily="34" charset="0"/>
                <a:cs typeface="Arial" panose="020B0604020202020204" pitchFamily="34" charset="0"/>
              </a:endParaRPr>
            </a:p>
            <a:p>
              <a:pPr algn="ctr"/>
              <a:r>
                <a:rPr lang="en-US" altLang="zh-CN" sz="2000" b="1" dirty="0">
                  <a:latin typeface="Arial" panose="020B0604020202020204" pitchFamily="34" charset="0"/>
                  <a:cs typeface="Arial" panose="020B0604020202020204" pitchFamily="34" charset="0"/>
                </a:rPr>
                <a:t>Localization error (outdoor)</a:t>
              </a:r>
            </a:p>
            <a:p>
              <a:pPr algn="ctr"/>
              <a:r>
                <a:rPr lang="en-US" altLang="zh-CN" sz="2000" b="1" dirty="0">
                  <a:latin typeface="Arial" panose="020B0604020202020204" pitchFamily="34" charset="0"/>
                  <a:cs typeface="Arial" panose="020B0604020202020204" pitchFamily="34" charset="0"/>
                </a:rPr>
                <a:t>~1 meter</a:t>
              </a:r>
              <a:endParaRPr lang="zh-CN" altLang="en-US" sz="2000" b="1" dirty="0">
                <a:latin typeface="Arial" panose="020B0604020202020204" pitchFamily="34" charset="0"/>
                <a:cs typeface="Arial" panose="020B0604020202020204" pitchFamily="34" charset="0"/>
              </a:endParaRPr>
            </a:p>
          </p:txBody>
        </p:sp>
      </p:grpSp>
      <p:pic>
        <p:nvPicPr>
          <p:cNvPr id="17" name="图片 16">
            <a:extLst>
              <a:ext uri="{FF2B5EF4-FFF2-40B4-BE49-F238E27FC236}">
                <a16:creationId xmlns:a16="http://schemas.microsoft.com/office/drawing/2014/main" id="{8E5F4CCD-8397-7A34-23B3-A01E458D02F9}"/>
              </a:ext>
            </a:extLst>
          </p:cNvPr>
          <p:cNvPicPr>
            <a:picLocks noChangeAspect="1"/>
          </p:cNvPicPr>
          <p:nvPr/>
        </p:nvPicPr>
        <p:blipFill>
          <a:blip r:embed="rId7"/>
          <a:stretch>
            <a:fillRect/>
          </a:stretch>
        </p:blipFill>
        <p:spPr>
          <a:xfrm>
            <a:off x="12787" y="914400"/>
            <a:ext cx="7793578" cy="5900493"/>
          </a:xfrm>
          <a:prstGeom prst="rect">
            <a:avLst/>
          </a:prstGeom>
        </p:spPr>
      </p:pic>
      <p:pic>
        <p:nvPicPr>
          <p:cNvPr id="2" name="Picture 2">
            <a:extLst>
              <a:ext uri="{FF2B5EF4-FFF2-40B4-BE49-F238E27FC236}">
                <a16:creationId xmlns:a16="http://schemas.microsoft.com/office/drawing/2014/main" id="{685BC2AC-940C-7857-561E-EA8C36BFB5D3}"/>
              </a:ext>
            </a:extLst>
          </p:cNvPr>
          <p:cNvPicPr>
            <a:picLocks noGrp="1" noChangeAspect="1" noChangeArrowheads="1"/>
          </p:cNvPicPr>
          <p:nvPr>
            <p:ph idx="1"/>
          </p:nvPr>
        </p:nvPicPr>
        <p:blipFill>
          <a:blip r:embed="rId8">
            <a:extLst>
              <a:ext uri="{28A0092B-C50C-407E-A947-70E740481C1C}">
                <a14:useLocalDpi xmlns:a14="http://schemas.microsoft.com/office/drawing/2010/main"/>
              </a:ext>
            </a:extLst>
          </a:blip>
          <a:srcRect/>
          <a:stretch>
            <a:fillRect/>
          </a:stretch>
        </p:blipFill>
        <p:spPr bwMode="auto">
          <a:xfrm>
            <a:off x="866272" y="939703"/>
            <a:ext cx="5849886" cy="584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8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
            <a:extLst>
              <a:ext uri="{FF2B5EF4-FFF2-40B4-BE49-F238E27FC236}">
                <a16:creationId xmlns:a16="http://schemas.microsoft.com/office/drawing/2014/main" id="{E04441E0-B72A-F76F-F64B-B2C6CC2098E4}"/>
              </a:ext>
            </a:extLst>
          </p:cNvPr>
          <p:cNvSpPr txBox="1"/>
          <p:nvPr/>
        </p:nvSpPr>
        <p:spPr>
          <a:xfrm>
            <a:off x="4336776" y="1045398"/>
            <a:ext cx="1080745"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500 W</a:t>
            </a:r>
          </a:p>
        </p:txBody>
      </p:sp>
      <p:sp>
        <p:nvSpPr>
          <p:cNvPr id="25" name="TextBox 15">
            <a:extLst>
              <a:ext uri="{FF2B5EF4-FFF2-40B4-BE49-F238E27FC236}">
                <a16:creationId xmlns:a16="http://schemas.microsoft.com/office/drawing/2014/main" id="{4188B74B-BD3F-7731-97B1-ECA32B8C4DAF}"/>
              </a:ext>
            </a:extLst>
          </p:cNvPr>
          <p:cNvSpPr txBox="1"/>
          <p:nvPr/>
        </p:nvSpPr>
        <p:spPr>
          <a:xfrm>
            <a:off x="1025265" y="2425235"/>
            <a:ext cx="3103735"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~10</a:t>
            </a:r>
            <a:r>
              <a:rPr lang="en-US" sz="2400" b="1" baseline="30000" dirty="0">
                <a:latin typeface="Arial" panose="020B0604020202020204" pitchFamily="34" charset="0"/>
                <a:cs typeface="Arial" panose="020B0604020202020204" pitchFamily="34" charset="0"/>
              </a:rPr>
              <a:t>-16</a:t>
            </a:r>
            <a:r>
              <a:rPr lang="en-US" sz="2400" b="1" dirty="0">
                <a:latin typeface="Arial" panose="020B0604020202020204" pitchFamily="34" charset="0"/>
                <a:cs typeface="Arial" panose="020B0604020202020204" pitchFamily="34" charset="0"/>
              </a:rPr>
              <a:t> W</a:t>
            </a:r>
            <a:r>
              <a:rPr lang="en-US" altLang="zh-CN" sz="2400" b="1" dirty="0">
                <a:latin typeface="Arial" panose="020B0604020202020204" pitchFamily="34" charset="0"/>
                <a:cs typeface="Arial" panose="020B0604020202020204" pitchFamily="34" charset="0"/>
              </a:rPr>
              <a:t> ≈ -130 dBm</a:t>
            </a:r>
            <a:endParaRPr lang="en-US" sz="2400" b="1" dirty="0">
              <a:latin typeface="Arial" panose="020B0604020202020204" pitchFamily="34" charset="0"/>
              <a:cs typeface="Arial" panose="020B0604020202020204" pitchFamily="34" charset="0"/>
            </a:endParaRPr>
          </a:p>
        </p:txBody>
      </p:sp>
      <p:sp>
        <p:nvSpPr>
          <p:cNvPr id="27" name="TextBox 22">
            <a:extLst>
              <a:ext uri="{FF2B5EF4-FFF2-40B4-BE49-F238E27FC236}">
                <a16:creationId xmlns:a16="http://schemas.microsoft.com/office/drawing/2014/main" id="{B5A5C911-9937-B168-F7B2-8A4B84962C41}"/>
              </a:ext>
            </a:extLst>
          </p:cNvPr>
          <p:cNvSpPr txBox="1"/>
          <p:nvPr/>
        </p:nvSpPr>
        <p:spPr>
          <a:xfrm>
            <a:off x="967745" y="4956274"/>
            <a:ext cx="3616696" cy="892552"/>
          </a:xfrm>
          <a:prstGeom prst="rect">
            <a:avLst/>
          </a:prstGeom>
          <a:noFill/>
        </p:spPr>
        <p:txBody>
          <a:bodyPr wrap="none" rtlCol="0">
            <a:spAutoFit/>
          </a:bodyPr>
          <a:lstStyle/>
          <a:p>
            <a:pPr algn="ctr"/>
            <a:r>
              <a:rPr lang="en-US" sz="2800" b="1" i="1" dirty="0">
                <a:latin typeface="Arial" panose="020B0604020202020204" pitchFamily="34" charset="0"/>
                <a:cs typeface="Arial" panose="020B0604020202020204" pitchFamily="34" charset="0"/>
              </a:rPr>
              <a:t>GPS signal indoors:</a:t>
            </a:r>
          </a:p>
          <a:p>
            <a:pPr algn="ctr"/>
            <a:r>
              <a:rPr lang="en-US" altLang="zh-CN" sz="2400" b="1" dirty="0">
                <a:latin typeface="Arial" panose="020B0604020202020204" pitchFamily="34" charset="0"/>
                <a:cs typeface="Arial" panose="020B0604020202020204" pitchFamily="34" charset="0"/>
              </a:rPr>
              <a:t>~10</a:t>
            </a:r>
            <a:r>
              <a:rPr lang="en-US" altLang="zh-CN" sz="2400" b="1" baseline="30000" dirty="0">
                <a:latin typeface="Arial" panose="020B0604020202020204" pitchFamily="34" charset="0"/>
                <a:cs typeface="Arial" panose="020B0604020202020204" pitchFamily="34" charset="0"/>
              </a:rPr>
              <a:t>-18</a:t>
            </a:r>
            <a:r>
              <a:rPr lang="en-US" altLang="zh-CN" sz="2400" b="1" dirty="0">
                <a:latin typeface="Arial" panose="020B0604020202020204" pitchFamily="34" charset="0"/>
                <a:cs typeface="Arial" panose="020B0604020202020204" pitchFamily="34" charset="0"/>
              </a:rPr>
              <a:t> W ≈ -150 dBm</a:t>
            </a:r>
            <a:endParaRPr lang="en-US" sz="2400" b="1" dirty="0">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7EF22357-0B95-4A99-8FFA-DF4658E0BB2C}"/>
              </a:ext>
            </a:extLst>
          </p:cNvPr>
          <p:cNvSpPr txBox="1"/>
          <p:nvPr/>
        </p:nvSpPr>
        <p:spPr>
          <a:xfrm>
            <a:off x="1" y="6079245"/>
            <a:ext cx="12192000" cy="523220"/>
          </a:xfrm>
          <a:prstGeom prst="rect">
            <a:avLst/>
          </a:prstGeom>
          <a:noFill/>
        </p:spPr>
        <p:txBody>
          <a:bodyPr wrap="square">
            <a:spAutoFit/>
          </a:bodyPr>
          <a:lstStyle/>
          <a:p>
            <a:pPr algn="ctr"/>
            <a:r>
              <a:rPr lang="en-US" altLang="zh-CN" sz="2800" b="1" dirty="0">
                <a:solidFill>
                  <a:srgbClr val="FF0000"/>
                </a:solidFill>
              </a:rPr>
              <a:t>We CANNOT decode GNSS signals with such a low signal strength indoor.</a:t>
            </a:r>
            <a:endParaRPr lang="zh-CN" altLang="en-US" sz="2800" b="1" dirty="0">
              <a:solidFill>
                <a:srgbClr val="FF0000"/>
              </a:solidFill>
            </a:endParaRPr>
          </a:p>
        </p:txBody>
      </p:sp>
      <p:sp>
        <p:nvSpPr>
          <p:cNvPr id="7" name="文本框 6">
            <a:extLst>
              <a:ext uri="{FF2B5EF4-FFF2-40B4-BE49-F238E27FC236}">
                <a16:creationId xmlns:a16="http://schemas.microsoft.com/office/drawing/2014/main" id="{1CE9E629-0CD0-AC85-8A4C-621949986778}"/>
              </a:ext>
            </a:extLst>
          </p:cNvPr>
          <p:cNvSpPr txBox="1"/>
          <p:nvPr/>
        </p:nvSpPr>
        <p:spPr>
          <a:xfrm>
            <a:off x="718359" y="1964705"/>
            <a:ext cx="3857146" cy="523220"/>
          </a:xfrm>
          <a:prstGeom prst="rect">
            <a:avLst/>
          </a:prstGeom>
          <a:noFill/>
        </p:spPr>
        <p:txBody>
          <a:bodyPr wrap="none" rtlCol="0">
            <a:spAutoFit/>
          </a:bodyPr>
          <a:lstStyle/>
          <a:p>
            <a:r>
              <a:rPr lang="en-US" altLang="zh-CN" sz="2800" b="1" dirty="0">
                <a:latin typeface="Arial" panose="020B0604020202020204" pitchFamily="34" charset="0"/>
                <a:cs typeface="Arial" panose="020B0604020202020204" pitchFamily="34" charset="0"/>
              </a:rPr>
              <a:t>GPS signal outdoors:</a:t>
            </a:r>
          </a:p>
        </p:txBody>
      </p:sp>
      <p:pic>
        <p:nvPicPr>
          <p:cNvPr id="5" name="图片 4">
            <a:extLst>
              <a:ext uri="{FF2B5EF4-FFF2-40B4-BE49-F238E27FC236}">
                <a16:creationId xmlns:a16="http://schemas.microsoft.com/office/drawing/2014/main" id="{FD571C95-2C29-9414-EE9F-C1EAAF758C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0089" y="2724335"/>
            <a:ext cx="4344828" cy="2418968"/>
          </a:xfrm>
          <a:prstGeom prst="rect">
            <a:avLst/>
          </a:prstGeom>
        </p:spPr>
      </p:pic>
      <p:sp>
        <p:nvSpPr>
          <p:cNvPr id="4" name="梯形 3">
            <a:extLst>
              <a:ext uri="{FF2B5EF4-FFF2-40B4-BE49-F238E27FC236}">
                <a16:creationId xmlns:a16="http://schemas.microsoft.com/office/drawing/2014/main" id="{71D17C19-1499-7907-C3C9-AA21AE8A74C2}"/>
              </a:ext>
            </a:extLst>
          </p:cNvPr>
          <p:cNvSpPr/>
          <p:nvPr/>
        </p:nvSpPr>
        <p:spPr>
          <a:xfrm rot="2503630">
            <a:off x="4302642" y="835524"/>
            <a:ext cx="714619" cy="3398738"/>
          </a:xfrm>
          <a:prstGeom prst="trapezoid">
            <a:avLst>
              <a:gd name="adj" fmla="val 3577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梯形 13">
            <a:extLst>
              <a:ext uri="{FF2B5EF4-FFF2-40B4-BE49-F238E27FC236}">
                <a16:creationId xmlns:a16="http://schemas.microsoft.com/office/drawing/2014/main" id="{161A384E-0BD1-0F2E-A1FC-8F98BA8E4AEC}"/>
              </a:ext>
            </a:extLst>
          </p:cNvPr>
          <p:cNvSpPr/>
          <p:nvPr/>
        </p:nvSpPr>
        <p:spPr>
          <a:xfrm rot="2479855">
            <a:off x="2729255" y="3696827"/>
            <a:ext cx="1198795" cy="694636"/>
          </a:xfrm>
          <a:prstGeom prst="trapezoid">
            <a:avLst>
              <a:gd name="adj" fmla="val 35774"/>
            </a:avLst>
          </a:prstGeom>
          <a:solidFill>
            <a:schemeClr val="accent4">
              <a:lumMod val="40000"/>
              <a:lumOff val="6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E5D73123-85EB-236C-32FA-42B82EFCB0E1}"/>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When GNSS comes to indoors</a:t>
            </a:r>
            <a:endParaRPr lang="zh-CN" altLang="en-US" sz="32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0179239-457D-1030-2272-51868269EB0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492366">
            <a:off x="5432993" y="861157"/>
            <a:ext cx="1014294" cy="759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图片 10">
            <a:extLst>
              <a:ext uri="{FF2B5EF4-FFF2-40B4-BE49-F238E27FC236}">
                <a16:creationId xmlns:a16="http://schemas.microsoft.com/office/drawing/2014/main" id="{40611E48-98D4-B1FD-6AA8-ED4CAA8025C2}"/>
              </a:ext>
            </a:extLst>
          </p:cNvPr>
          <p:cNvPicPr>
            <a:picLocks noChangeAspect="1"/>
          </p:cNvPicPr>
          <p:nvPr/>
        </p:nvPicPr>
        <p:blipFill>
          <a:blip r:embed="rId6"/>
          <a:stretch>
            <a:fillRect/>
          </a:stretch>
        </p:blipFill>
        <p:spPr>
          <a:xfrm>
            <a:off x="0" y="7022859"/>
            <a:ext cx="12192000" cy="1869075"/>
          </a:xfrm>
          <a:prstGeom prst="rect">
            <a:avLst/>
          </a:prstGeom>
        </p:spPr>
      </p:pic>
      <p:grpSp>
        <p:nvGrpSpPr>
          <p:cNvPr id="17" name="组合 16">
            <a:extLst>
              <a:ext uri="{FF2B5EF4-FFF2-40B4-BE49-F238E27FC236}">
                <a16:creationId xmlns:a16="http://schemas.microsoft.com/office/drawing/2014/main" id="{E5CE893D-D2DF-6F84-4217-0854C4648AD8}"/>
              </a:ext>
            </a:extLst>
          </p:cNvPr>
          <p:cNvGrpSpPr/>
          <p:nvPr/>
        </p:nvGrpSpPr>
        <p:grpSpPr>
          <a:xfrm>
            <a:off x="6551967" y="1761941"/>
            <a:ext cx="5468657" cy="4126082"/>
            <a:chOff x="6551967" y="1761941"/>
            <a:chExt cx="5468657" cy="4126082"/>
          </a:xfrm>
        </p:grpSpPr>
        <p:pic>
          <p:nvPicPr>
            <p:cNvPr id="9" name="图片 8">
              <a:extLst>
                <a:ext uri="{FF2B5EF4-FFF2-40B4-BE49-F238E27FC236}">
                  <a16:creationId xmlns:a16="http://schemas.microsoft.com/office/drawing/2014/main" id="{5C8B3F68-8A8E-0C13-5D93-0CDB5CD580BF}"/>
                </a:ext>
              </a:extLst>
            </p:cNvPr>
            <p:cNvPicPr>
              <a:picLocks noChangeAspect="1"/>
            </p:cNvPicPr>
            <p:nvPr/>
          </p:nvPicPr>
          <p:blipFill>
            <a:blip r:embed="rId7"/>
            <a:stretch>
              <a:fillRect/>
            </a:stretch>
          </p:blipFill>
          <p:spPr>
            <a:xfrm>
              <a:off x="6551967" y="1761941"/>
              <a:ext cx="5468657" cy="4126082"/>
            </a:xfrm>
            <a:prstGeom prst="rect">
              <a:avLst/>
            </a:prstGeom>
          </p:spPr>
        </p:pic>
        <p:sp>
          <p:nvSpPr>
            <p:cNvPr id="12" name="矩形: 圆角 11">
              <a:extLst>
                <a:ext uri="{FF2B5EF4-FFF2-40B4-BE49-F238E27FC236}">
                  <a16:creationId xmlns:a16="http://schemas.microsoft.com/office/drawing/2014/main" id="{00CBFCEB-2BF9-3742-02C8-03B8783A3EFB}"/>
                </a:ext>
              </a:extLst>
            </p:cNvPr>
            <p:cNvSpPr/>
            <p:nvPr/>
          </p:nvSpPr>
          <p:spPr>
            <a:xfrm>
              <a:off x="7206344" y="2140857"/>
              <a:ext cx="1901370" cy="74604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BAB71D6E-52D4-7E45-8844-6E549C056A24}"/>
                </a:ext>
              </a:extLst>
            </p:cNvPr>
            <p:cNvSpPr txBox="1"/>
            <p:nvPr/>
          </p:nvSpPr>
          <p:spPr>
            <a:xfrm>
              <a:off x="7206343" y="3134276"/>
              <a:ext cx="3171371" cy="1200329"/>
            </a:xfrm>
            <a:prstGeom prst="rect">
              <a:avLst/>
            </a:prstGeom>
            <a:solidFill>
              <a:schemeClr val="bg1"/>
            </a:solidFill>
          </p:spPr>
          <p:txBody>
            <a:bodyPr wrap="square" rtlCol="0">
              <a:spAutoFit/>
            </a:bodyPr>
            <a:lstStyle/>
            <a:p>
              <a:pPr algn="ctr"/>
              <a:r>
                <a:rPr lang="en-US" altLang="zh-CN" b="1" dirty="0">
                  <a:latin typeface="Arial" panose="020B0604020202020204" pitchFamily="34" charset="0"/>
                  <a:cs typeface="Arial" panose="020B0604020202020204" pitchFamily="34" charset="0"/>
                </a:rPr>
                <a:t>C/N0 &lt;= 22dB</a:t>
              </a:r>
            </a:p>
            <a:p>
              <a:pPr algn="ctr"/>
              <a:endParaRPr lang="en-US" altLang="zh-CN" b="1" dirty="0">
                <a:latin typeface="Arial" panose="020B0604020202020204" pitchFamily="34" charset="0"/>
                <a:cs typeface="Arial" panose="020B0604020202020204" pitchFamily="34" charset="0"/>
              </a:endParaRPr>
            </a:p>
            <a:p>
              <a:pPr algn="ctr"/>
              <a:r>
                <a:rPr lang="en-US" altLang="zh-CN" b="1" dirty="0">
                  <a:latin typeface="Arial" panose="020B0604020202020204" pitchFamily="34" charset="0"/>
                  <a:cs typeface="Arial" panose="020B0604020202020204" pitchFamily="34" charset="0"/>
                </a:rPr>
                <a:t>RSS &lt;= -150dBm </a:t>
              </a:r>
            </a:p>
            <a:p>
              <a:pPr algn="ctr"/>
              <a:r>
                <a:rPr lang="en-US" altLang="zh-CN" b="1" dirty="0">
                  <a:latin typeface="Arial" panose="020B0604020202020204" pitchFamily="34" charset="0"/>
                  <a:cs typeface="Arial" panose="020B0604020202020204" pitchFamily="34" charset="0"/>
                </a:rPr>
                <a:t>BG noise power = -172Bm</a:t>
              </a:r>
              <a:endParaRPr lang="zh-CN" alt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3312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C9C5579C-4FF1-C2F7-CAB0-5F94E5AE590D}"/>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2053" r="1022"/>
          <a:stretch/>
        </p:blipFill>
        <p:spPr>
          <a:xfrm>
            <a:off x="34988" y="1661225"/>
            <a:ext cx="7881257" cy="3704720"/>
          </a:xfrm>
        </p:spPr>
      </p:pic>
      <p:pic>
        <p:nvPicPr>
          <p:cNvPr id="7" name="图片 6">
            <a:extLst>
              <a:ext uri="{FF2B5EF4-FFF2-40B4-BE49-F238E27FC236}">
                <a16:creationId xmlns:a16="http://schemas.microsoft.com/office/drawing/2014/main" id="{97F61381-CB7A-BA42-8C40-A819786C05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27449" y="1492055"/>
            <a:ext cx="3764551" cy="3873890"/>
          </a:xfrm>
          <a:prstGeom prst="rect">
            <a:avLst/>
          </a:prstGeom>
        </p:spPr>
      </p:pic>
      <p:sp>
        <p:nvSpPr>
          <p:cNvPr id="3" name="矩形 2">
            <a:extLst>
              <a:ext uri="{FF2B5EF4-FFF2-40B4-BE49-F238E27FC236}">
                <a16:creationId xmlns:a16="http://schemas.microsoft.com/office/drawing/2014/main" id="{A605B78D-563A-222D-D040-15630C26B077}"/>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Indoor GNSS measurements</a:t>
            </a:r>
            <a:endParaRPr lang="zh-CN" altLang="en-US" sz="3200" b="1"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5BA92672-9C6E-37E7-EA17-F0F67BB6432F}"/>
              </a:ext>
            </a:extLst>
          </p:cNvPr>
          <p:cNvSpPr txBox="1"/>
          <p:nvPr/>
        </p:nvSpPr>
        <p:spPr>
          <a:xfrm>
            <a:off x="9731828" y="5651105"/>
            <a:ext cx="1524001" cy="461665"/>
          </a:xfrm>
          <a:prstGeom prst="rect">
            <a:avLst/>
          </a:prstGeom>
          <a:noFill/>
        </p:spPr>
        <p:txBody>
          <a:bodyPr wrap="square">
            <a:spAutoFit/>
          </a:bodyPr>
          <a:lstStyle/>
          <a:p>
            <a:r>
              <a:rPr lang="en-US" altLang="zh-CN" sz="2400" b="1" dirty="0">
                <a:latin typeface="Arial" panose="020B0604020202020204" pitchFamily="34" charset="0"/>
                <a:cs typeface="Arial" panose="020B0604020202020204" pitchFamily="34" charset="0"/>
              </a:rPr>
              <a:t>T</a:t>
            </a:r>
            <a:r>
              <a:rPr lang="zh-CN" altLang="en-US" sz="2400" b="1" dirty="0">
                <a:latin typeface="Arial" panose="020B0604020202020204" pitchFamily="34" charset="0"/>
                <a:cs typeface="Arial" panose="020B0604020202020204" pitchFamily="34" charset="0"/>
              </a:rPr>
              <a:t>op view</a:t>
            </a:r>
          </a:p>
        </p:txBody>
      </p:sp>
      <p:sp>
        <p:nvSpPr>
          <p:cNvPr id="6" name="文本框 5">
            <a:extLst>
              <a:ext uri="{FF2B5EF4-FFF2-40B4-BE49-F238E27FC236}">
                <a16:creationId xmlns:a16="http://schemas.microsoft.com/office/drawing/2014/main" id="{B89AC4E3-7DFD-22FC-ACA3-B96A3F3AE88B}"/>
              </a:ext>
            </a:extLst>
          </p:cNvPr>
          <p:cNvSpPr txBox="1"/>
          <p:nvPr/>
        </p:nvSpPr>
        <p:spPr>
          <a:xfrm>
            <a:off x="936171" y="5651105"/>
            <a:ext cx="4709886" cy="461665"/>
          </a:xfrm>
          <a:prstGeom prst="rect">
            <a:avLst/>
          </a:prstGeom>
          <a:noFill/>
        </p:spPr>
        <p:txBody>
          <a:bodyPr wrap="square">
            <a:spAutoFit/>
          </a:bodyPr>
          <a:lstStyle/>
          <a:p>
            <a:r>
              <a:rPr lang="en-US" altLang="zh-CN" sz="2400" b="1" dirty="0">
                <a:latin typeface="Arial" panose="020B0604020202020204" pitchFamily="34" charset="0"/>
                <a:cs typeface="Arial" panose="020B0604020202020204" pitchFamily="34" charset="0"/>
              </a:rPr>
              <a:t>Real-world measurement setup</a:t>
            </a:r>
            <a:endParaRPr lang="zh-CN" altLang="en-US" sz="2400" b="1" dirty="0">
              <a:latin typeface="Arial" panose="020B0604020202020204" pitchFamily="34" charset="0"/>
              <a:cs typeface="Arial" panose="020B0604020202020204" pitchFamily="34" charset="0"/>
            </a:endParaRPr>
          </a:p>
        </p:txBody>
      </p:sp>
      <p:cxnSp>
        <p:nvCxnSpPr>
          <p:cNvPr id="9" name="直接连接符 8">
            <a:extLst>
              <a:ext uri="{FF2B5EF4-FFF2-40B4-BE49-F238E27FC236}">
                <a16:creationId xmlns:a16="http://schemas.microsoft.com/office/drawing/2014/main" id="{8A6E86F9-EE86-A230-89F6-8A8FB7C9BBA3}"/>
              </a:ext>
            </a:extLst>
          </p:cNvPr>
          <p:cNvCxnSpPr>
            <a:cxnSpLocks/>
          </p:cNvCxnSpPr>
          <p:nvPr/>
        </p:nvCxnSpPr>
        <p:spPr>
          <a:xfrm>
            <a:off x="8265885" y="1193823"/>
            <a:ext cx="0" cy="541017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0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FA0A6E8-06C9-2740-9B34-60796F812B2F}"/>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Indoor GNSS measurements</a:t>
            </a:r>
            <a:endParaRPr lang="zh-CN" altLang="en-US" sz="3200" b="1"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33D9D83C-9FAD-C0BF-AA4D-4BBAC73F70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0504" y="1724283"/>
            <a:ext cx="3764551" cy="3873890"/>
          </a:xfrm>
          <a:prstGeom prst="rect">
            <a:avLst/>
          </a:prstGeom>
        </p:spPr>
      </p:pic>
      <p:grpSp>
        <p:nvGrpSpPr>
          <p:cNvPr id="6" name="组合 5">
            <a:extLst>
              <a:ext uri="{FF2B5EF4-FFF2-40B4-BE49-F238E27FC236}">
                <a16:creationId xmlns:a16="http://schemas.microsoft.com/office/drawing/2014/main" id="{E45361B6-7229-9F79-9340-48872B81E63A}"/>
              </a:ext>
            </a:extLst>
          </p:cNvPr>
          <p:cNvGrpSpPr/>
          <p:nvPr/>
        </p:nvGrpSpPr>
        <p:grpSpPr>
          <a:xfrm>
            <a:off x="6029274" y="1280887"/>
            <a:ext cx="5183709" cy="5289725"/>
            <a:chOff x="535617" y="1491344"/>
            <a:chExt cx="5183709" cy="5289725"/>
          </a:xfrm>
        </p:grpSpPr>
        <p:pic>
          <p:nvPicPr>
            <p:cNvPr id="7" name="图片 6">
              <a:extLst>
                <a:ext uri="{FF2B5EF4-FFF2-40B4-BE49-F238E27FC236}">
                  <a16:creationId xmlns:a16="http://schemas.microsoft.com/office/drawing/2014/main" id="{44A6068A-35D1-6E22-D3D7-137DE7AA028D}"/>
                </a:ext>
              </a:extLst>
            </p:cNvPr>
            <p:cNvPicPr>
              <a:picLocks noChangeAspect="1"/>
            </p:cNvPicPr>
            <p:nvPr/>
          </p:nvPicPr>
          <p:blipFill>
            <a:blip r:embed="rId4"/>
            <a:stretch>
              <a:fillRect/>
            </a:stretch>
          </p:blipFill>
          <p:spPr>
            <a:xfrm>
              <a:off x="535617" y="1491344"/>
              <a:ext cx="5183709" cy="3806872"/>
            </a:xfrm>
            <a:prstGeom prst="rect">
              <a:avLst/>
            </a:prstGeom>
          </p:spPr>
        </p:pic>
        <p:grpSp>
          <p:nvGrpSpPr>
            <p:cNvPr id="8" name="组合 7">
              <a:extLst>
                <a:ext uri="{FF2B5EF4-FFF2-40B4-BE49-F238E27FC236}">
                  <a16:creationId xmlns:a16="http://schemas.microsoft.com/office/drawing/2014/main" id="{4AB56635-0751-4B4D-625F-6EB0A301F226}"/>
                </a:ext>
              </a:extLst>
            </p:cNvPr>
            <p:cNvGrpSpPr/>
            <p:nvPr/>
          </p:nvGrpSpPr>
          <p:grpSpPr>
            <a:xfrm>
              <a:off x="674812" y="5372235"/>
              <a:ext cx="5044514" cy="1408834"/>
              <a:chOff x="858009" y="5454745"/>
              <a:chExt cx="5044514" cy="1408834"/>
            </a:xfrm>
          </p:grpSpPr>
          <p:sp>
            <p:nvSpPr>
              <p:cNvPr id="9" name="矩形: 圆角 8">
                <a:extLst>
                  <a:ext uri="{FF2B5EF4-FFF2-40B4-BE49-F238E27FC236}">
                    <a16:creationId xmlns:a16="http://schemas.microsoft.com/office/drawing/2014/main" id="{ECF60379-E3C2-AF64-7FF0-0B634155B72E}"/>
                  </a:ext>
                </a:extLst>
              </p:cNvPr>
              <p:cNvSpPr/>
              <p:nvPr/>
            </p:nvSpPr>
            <p:spPr>
              <a:xfrm>
                <a:off x="858009" y="5454745"/>
                <a:ext cx="5044514" cy="14088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72FA83B2-9F64-0FA7-9BC5-E36160FAEB47}"/>
                  </a:ext>
                </a:extLst>
              </p:cNvPr>
              <p:cNvSpPr txBox="1"/>
              <p:nvPr/>
            </p:nvSpPr>
            <p:spPr>
              <a:xfrm>
                <a:off x="1295732" y="5468786"/>
                <a:ext cx="4556020" cy="1384995"/>
              </a:xfrm>
              <a:prstGeom prst="rect">
                <a:avLst/>
              </a:prstGeom>
              <a:noFill/>
            </p:spPr>
            <p:txBody>
              <a:bodyPr wrap="square">
                <a:spAutoFit/>
              </a:bodyPr>
              <a:lstStyle/>
              <a:p>
                <a:r>
                  <a:rPr lang="zh-CN" altLang="en-US" sz="2800" dirty="0">
                    <a:solidFill>
                      <a:schemeClr val="bg1"/>
                    </a:solidFill>
                    <a:latin typeface="Arial" panose="020B0604020202020204" pitchFamily="34" charset="0"/>
                    <a:cs typeface="Arial" panose="020B0604020202020204" pitchFamily="34" charset="0"/>
                  </a:rPr>
                  <a:t>The closer to the window, the higher the number of received </a:t>
                </a:r>
                <a:r>
                  <a:rPr lang="en-US" altLang="zh-CN" sz="2800" dirty="0">
                    <a:solidFill>
                      <a:schemeClr val="bg1"/>
                    </a:solidFill>
                    <a:latin typeface="Arial" panose="020B0604020202020204" pitchFamily="34" charset="0"/>
                    <a:cs typeface="Arial" panose="020B0604020202020204" pitchFamily="34" charset="0"/>
                  </a:rPr>
                  <a:t>GPS </a:t>
                </a:r>
                <a:r>
                  <a:rPr lang="zh-CN" altLang="en-US" sz="2800" dirty="0">
                    <a:solidFill>
                      <a:schemeClr val="bg1"/>
                    </a:solidFill>
                    <a:latin typeface="Arial" panose="020B0604020202020204" pitchFamily="34" charset="0"/>
                    <a:cs typeface="Arial" panose="020B0604020202020204" pitchFamily="34" charset="0"/>
                  </a:rPr>
                  <a:t>satellites</a:t>
                </a:r>
              </a:p>
            </p:txBody>
          </p:sp>
        </p:grpSp>
      </p:grpSp>
      <p:grpSp>
        <p:nvGrpSpPr>
          <p:cNvPr id="11" name="组合 10">
            <a:extLst>
              <a:ext uri="{FF2B5EF4-FFF2-40B4-BE49-F238E27FC236}">
                <a16:creationId xmlns:a16="http://schemas.microsoft.com/office/drawing/2014/main" id="{22737653-6B15-1BCE-2D5F-E0884776A45A}"/>
              </a:ext>
            </a:extLst>
          </p:cNvPr>
          <p:cNvGrpSpPr/>
          <p:nvPr/>
        </p:nvGrpSpPr>
        <p:grpSpPr>
          <a:xfrm>
            <a:off x="6029274" y="1280887"/>
            <a:ext cx="5587100" cy="5366656"/>
            <a:chOff x="12374329" y="1491344"/>
            <a:chExt cx="5587100" cy="5366656"/>
          </a:xfrm>
        </p:grpSpPr>
        <p:pic>
          <p:nvPicPr>
            <p:cNvPr id="12" name="图片 11">
              <a:extLst>
                <a:ext uri="{FF2B5EF4-FFF2-40B4-BE49-F238E27FC236}">
                  <a16:creationId xmlns:a16="http://schemas.microsoft.com/office/drawing/2014/main" id="{35D51905-F8F8-1421-D2E5-60EB609F89EE}"/>
                </a:ext>
              </a:extLst>
            </p:cNvPr>
            <p:cNvPicPr>
              <a:picLocks noChangeAspect="1"/>
            </p:cNvPicPr>
            <p:nvPr/>
          </p:nvPicPr>
          <p:blipFill>
            <a:blip r:embed="rId5"/>
            <a:stretch>
              <a:fillRect/>
            </a:stretch>
          </p:blipFill>
          <p:spPr>
            <a:xfrm>
              <a:off x="12374329" y="1491344"/>
              <a:ext cx="5587100" cy="5366656"/>
            </a:xfrm>
            <a:prstGeom prst="rect">
              <a:avLst/>
            </a:prstGeom>
          </p:spPr>
        </p:pic>
        <p:grpSp>
          <p:nvGrpSpPr>
            <p:cNvPr id="13" name="组合 12">
              <a:extLst>
                <a:ext uri="{FF2B5EF4-FFF2-40B4-BE49-F238E27FC236}">
                  <a16:creationId xmlns:a16="http://schemas.microsoft.com/office/drawing/2014/main" id="{03CA29AB-3DC9-D012-67EA-9553C718EC4B}"/>
                </a:ext>
              </a:extLst>
            </p:cNvPr>
            <p:cNvGrpSpPr/>
            <p:nvPr/>
          </p:nvGrpSpPr>
          <p:grpSpPr>
            <a:xfrm>
              <a:off x="12374329" y="1515541"/>
              <a:ext cx="5587100" cy="5340754"/>
              <a:chOff x="12374329" y="1515541"/>
              <a:chExt cx="5587100" cy="5340754"/>
            </a:xfrm>
          </p:grpSpPr>
          <p:grpSp>
            <p:nvGrpSpPr>
              <p:cNvPr id="14" name="组合 13">
                <a:extLst>
                  <a:ext uri="{FF2B5EF4-FFF2-40B4-BE49-F238E27FC236}">
                    <a16:creationId xmlns:a16="http://schemas.microsoft.com/office/drawing/2014/main" id="{4CF633CC-A972-E887-FB4E-8E927E256F38}"/>
                  </a:ext>
                </a:extLst>
              </p:cNvPr>
              <p:cNvGrpSpPr/>
              <p:nvPr/>
            </p:nvGrpSpPr>
            <p:grpSpPr>
              <a:xfrm>
                <a:off x="12374329" y="1515541"/>
                <a:ext cx="5450128" cy="5340754"/>
                <a:chOff x="12374329" y="1515541"/>
                <a:chExt cx="5450128" cy="5340754"/>
              </a:xfrm>
            </p:grpSpPr>
            <p:pic>
              <p:nvPicPr>
                <p:cNvPr id="16" name="图片 15">
                  <a:extLst>
                    <a:ext uri="{FF2B5EF4-FFF2-40B4-BE49-F238E27FC236}">
                      <a16:creationId xmlns:a16="http://schemas.microsoft.com/office/drawing/2014/main" id="{01584161-38B6-98EA-539C-6AC2C36AAD01}"/>
                    </a:ext>
                  </a:extLst>
                </p:cNvPr>
                <p:cNvPicPr>
                  <a:picLocks noChangeAspect="1"/>
                </p:cNvPicPr>
                <p:nvPr/>
              </p:nvPicPr>
              <p:blipFill>
                <a:blip r:embed="rId6"/>
                <a:stretch>
                  <a:fillRect/>
                </a:stretch>
              </p:blipFill>
              <p:spPr>
                <a:xfrm>
                  <a:off x="12374329" y="1515541"/>
                  <a:ext cx="5450128" cy="3931920"/>
                </a:xfrm>
                <a:prstGeom prst="rect">
                  <a:avLst/>
                </a:prstGeom>
              </p:spPr>
            </p:pic>
            <p:sp>
              <p:nvSpPr>
                <p:cNvPr id="17" name="矩形: 圆角 16">
                  <a:extLst>
                    <a:ext uri="{FF2B5EF4-FFF2-40B4-BE49-F238E27FC236}">
                      <a16:creationId xmlns:a16="http://schemas.microsoft.com/office/drawing/2014/main" id="{FC4B1AB5-0255-5317-7591-F67933DC0412}"/>
                    </a:ext>
                  </a:extLst>
                </p:cNvPr>
                <p:cNvSpPr/>
                <p:nvPr/>
              </p:nvSpPr>
              <p:spPr>
                <a:xfrm>
                  <a:off x="12537614" y="5447461"/>
                  <a:ext cx="5094828" cy="14088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D159E515-BB8E-E393-FBAB-E0F2F4736AFC}"/>
                  </a:ext>
                </a:extLst>
              </p:cNvPr>
              <p:cNvSpPr txBox="1"/>
              <p:nvPr/>
            </p:nvSpPr>
            <p:spPr>
              <a:xfrm>
                <a:off x="12675490" y="5561423"/>
                <a:ext cx="5285939" cy="954107"/>
              </a:xfrm>
              <a:prstGeom prst="rect">
                <a:avLst/>
              </a:prstGeom>
              <a:noFill/>
            </p:spPr>
            <p:txBody>
              <a:bodyPr wrap="square">
                <a:spAutoFit/>
              </a:bodyPr>
              <a:lstStyle/>
              <a:p>
                <a:r>
                  <a:rPr lang="zh-CN" altLang="en-US" sz="2800" dirty="0">
                    <a:solidFill>
                      <a:schemeClr val="bg1"/>
                    </a:solidFill>
                    <a:latin typeface="Arial" panose="020B0604020202020204" pitchFamily="34" charset="0"/>
                    <a:cs typeface="Arial" panose="020B0604020202020204" pitchFamily="34" charset="0"/>
                  </a:rPr>
                  <a:t>The closer to the window, </a:t>
                </a:r>
                <a:r>
                  <a:rPr lang="en-US" altLang="zh-CN" sz="2800" dirty="0">
                    <a:solidFill>
                      <a:schemeClr val="bg1"/>
                    </a:solidFill>
                    <a:latin typeface="Arial" panose="020B0604020202020204" pitchFamily="34" charset="0"/>
                    <a:cs typeface="Arial" panose="020B0604020202020204" pitchFamily="34" charset="0"/>
                  </a:rPr>
                  <a:t>the higher SNR of received signals</a:t>
                </a:r>
                <a:endParaRPr lang="zh-CN" altLang="en-US" sz="2800" dirty="0">
                  <a:solidFill>
                    <a:schemeClr val="bg1"/>
                  </a:solidFill>
                  <a:latin typeface="Arial" panose="020B0604020202020204" pitchFamily="34" charset="0"/>
                  <a:cs typeface="Arial" panose="020B0604020202020204" pitchFamily="34" charset="0"/>
                </a:endParaRPr>
              </a:p>
            </p:txBody>
          </p:sp>
        </p:grpSp>
      </p:grpSp>
      <p:grpSp>
        <p:nvGrpSpPr>
          <p:cNvPr id="18" name="组合 17">
            <a:extLst>
              <a:ext uri="{FF2B5EF4-FFF2-40B4-BE49-F238E27FC236}">
                <a16:creationId xmlns:a16="http://schemas.microsoft.com/office/drawing/2014/main" id="{AB8AB7EF-32AA-F935-84AA-A5D2497AF7BA}"/>
              </a:ext>
            </a:extLst>
          </p:cNvPr>
          <p:cNvGrpSpPr/>
          <p:nvPr/>
        </p:nvGrpSpPr>
        <p:grpSpPr>
          <a:xfrm>
            <a:off x="5771335" y="1280887"/>
            <a:ext cx="5838782" cy="5532231"/>
            <a:chOff x="6106279" y="1489639"/>
            <a:chExt cx="5759149" cy="5456779"/>
          </a:xfrm>
        </p:grpSpPr>
        <p:pic>
          <p:nvPicPr>
            <p:cNvPr id="19" name="图片 18">
              <a:extLst>
                <a:ext uri="{FF2B5EF4-FFF2-40B4-BE49-F238E27FC236}">
                  <a16:creationId xmlns:a16="http://schemas.microsoft.com/office/drawing/2014/main" id="{89416DD8-0557-2215-5F0D-7B3D25CC3074}"/>
                </a:ext>
              </a:extLst>
            </p:cNvPr>
            <p:cNvPicPr>
              <a:picLocks noChangeAspect="1"/>
            </p:cNvPicPr>
            <p:nvPr/>
          </p:nvPicPr>
          <p:blipFill>
            <a:blip r:embed="rId5"/>
            <a:stretch>
              <a:fillRect/>
            </a:stretch>
          </p:blipFill>
          <p:spPr>
            <a:xfrm>
              <a:off x="6204423" y="1489639"/>
              <a:ext cx="5587100" cy="5366656"/>
            </a:xfrm>
            <a:prstGeom prst="rect">
              <a:avLst/>
            </a:prstGeom>
          </p:spPr>
        </p:pic>
        <p:grpSp>
          <p:nvGrpSpPr>
            <p:cNvPr id="20" name="组合 19">
              <a:extLst>
                <a:ext uri="{FF2B5EF4-FFF2-40B4-BE49-F238E27FC236}">
                  <a16:creationId xmlns:a16="http://schemas.microsoft.com/office/drawing/2014/main" id="{4DCDA909-DD9B-EDAB-84D3-784922DF45C3}"/>
                </a:ext>
              </a:extLst>
            </p:cNvPr>
            <p:cNvGrpSpPr/>
            <p:nvPr/>
          </p:nvGrpSpPr>
          <p:grpSpPr>
            <a:xfrm>
              <a:off x="6106279" y="1515541"/>
              <a:ext cx="5759149" cy="5430877"/>
              <a:chOff x="6106279" y="1515541"/>
              <a:chExt cx="5759149" cy="5430877"/>
            </a:xfrm>
          </p:grpSpPr>
          <p:pic>
            <p:nvPicPr>
              <p:cNvPr id="21" name="图片 20">
                <a:extLst>
                  <a:ext uri="{FF2B5EF4-FFF2-40B4-BE49-F238E27FC236}">
                    <a16:creationId xmlns:a16="http://schemas.microsoft.com/office/drawing/2014/main" id="{2E039CF9-5340-A0C3-F9D0-109BAB581190}"/>
                  </a:ext>
                </a:extLst>
              </p:cNvPr>
              <p:cNvPicPr>
                <a:picLocks noChangeAspect="1"/>
              </p:cNvPicPr>
              <p:nvPr/>
            </p:nvPicPr>
            <p:blipFill>
              <a:blip r:embed="rId7"/>
              <a:stretch>
                <a:fillRect/>
              </a:stretch>
            </p:blipFill>
            <p:spPr>
              <a:xfrm>
                <a:off x="6106279" y="1515541"/>
                <a:ext cx="5302097" cy="3957822"/>
              </a:xfrm>
              <a:prstGeom prst="rect">
                <a:avLst/>
              </a:prstGeom>
            </p:spPr>
          </p:pic>
          <p:grpSp>
            <p:nvGrpSpPr>
              <p:cNvPr id="22" name="组合 21">
                <a:extLst>
                  <a:ext uri="{FF2B5EF4-FFF2-40B4-BE49-F238E27FC236}">
                    <a16:creationId xmlns:a16="http://schemas.microsoft.com/office/drawing/2014/main" id="{14BC801D-96FC-684D-2B34-63B0722D1053}"/>
                  </a:ext>
                </a:extLst>
              </p:cNvPr>
              <p:cNvGrpSpPr/>
              <p:nvPr/>
            </p:nvGrpSpPr>
            <p:grpSpPr>
              <a:xfrm>
                <a:off x="6594774" y="5386276"/>
                <a:ext cx="5270654" cy="1560142"/>
                <a:chOff x="1186652" y="5449166"/>
                <a:chExt cx="4752306" cy="1560142"/>
              </a:xfrm>
            </p:grpSpPr>
            <p:sp>
              <p:nvSpPr>
                <p:cNvPr id="23" name="矩形: 圆角 22">
                  <a:extLst>
                    <a:ext uri="{FF2B5EF4-FFF2-40B4-BE49-F238E27FC236}">
                      <a16:creationId xmlns:a16="http://schemas.microsoft.com/office/drawing/2014/main" id="{7BD6CC51-AD8C-AC5C-6E7F-21427BAA8862}"/>
                    </a:ext>
                  </a:extLst>
                </p:cNvPr>
                <p:cNvSpPr/>
                <p:nvPr/>
              </p:nvSpPr>
              <p:spPr>
                <a:xfrm>
                  <a:off x="1186652" y="5449166"/>
                  <a:ext cx="4593772" cy="14088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6CC49BB7-5B45-C832-F7F3-A8B04B7E8D70}"/>
                    </a:ext>
                  </a:extLst>
                </p:cNvPr>
                <p:cNvSpPr txBox="1"/>
                <p:nvPr/>
              </p:nvSpPr>
              <p:spPr>
                <a:xfrm>
                  <a:off x="1382938" y="5624313"/>
                  <a:ext cx="4556020" cy="1384995"/>
                </a:xfrm>
                <a:prstGeom prst="rect">
                  <a:avLst/>
                </a:prstGeom>
                <a:noFill/>
              </p:spPr>
              <p:txBody>
                <a:bodyPr wrap="square">
                  <a:spAutoFit/>
                </a:bodyPr>
                <a:lstStyle/>
                <a:p>
                  <a:r>
                    <a:rPr lang="zh-CN" altLang="en-US" sz="2800" dirty="0">
                      <a:solidFill>
                        <a:schemeClr val="bg1"/>
                      </a:solidFill>
                      <a:latin typeface="Arial" panose="020B0604020202020204" pitchFamily="34" charset="0"/>
                      <a:cs typeface="Arial" panose="020B0604020202020204" pitchFamily="34" charset="0"/>
                    </a:rPr>
                    <a:t>The closer to the window, </a:t>
                  </a:r>
                  <a:r>
                    <a:rPr lang="en-US" altLang="zh-CN" sz="2800" dirty="0">
                      <a:solidFill>
                        <a:schemeClr val="bg1"/>
                      </a:solidFill>
                      <a:latin typeface="Arial" panose="020B0604020202020204" pitchFamily="34" charset="0"/>
                      <a:cs typeface="Arial" panose="020B0604020202020204" pitchFamily="34" charset="0"/>
                    </a:rPr>
                    <a:t>the smaller the positioning error</a:t>
                  </a:r>
                  <a:endParaRPr lang="zh-CN" altLang="en-US" sz="2800" dirty="0">
                    <a:solidFill>
                      <a:schemeClr val="bg1"/>
                    </a:solidFill>
                    <a:latin typeface="Arial" panose="020B0604020202020204" pitchFamily="34" charset="0"/>
                    <a:cs typeface="Arial" panose="020B0604020202020204" pitchFamily="34" charset="0"/>
                  </a:endParaRPr>
                </a:p>
              </p:txBody>
            </p:sp>
          </p:grpSp>
        </p:grpSp>
      </p:grpSp>
    </p:spTree>
    <p:extLst>
      <p:ext uri="{BB962C8B-B14F-4D97-AF65-F5344CB8AC3E}">
        <p14:creationId xmlns:p14="http://schemas.microsoft.com/office/powerpoint/2010/main" val="362032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0032C2C-4B60-7F42-94F9-F4A98377704B}"/>
              </a:ext>
            </a:extLst>
          </p:cNvPr>
          <p:cNvPicPr>
            <a:picLocks noChangeAspect="1"/>
          </p:cNvPicPr>
          <p:nvPr/>
        </p:nvPicPr>
        <p:blipFill>
          <a:blip r:embed="rId3"/>
          <a:stretch>
            <a:fillRect/>
          </a:stretch>
        </p:blipFill>
        <p:spPr>
          <a:xfrm>
            <a:off x="724608" y="1413951"/>
            <a:ext cx="3852835" cy="3707444"/>
          </a:xfrm>
          <a:prstGeom prst="rect">
            <a:avLst/>
          </a:prstGeom>
        </p:spPr>
      </p:pic>
      <p:pic>
        <p:nvPicPr>
          <p:cNvPr id="25" name="内容占位符 6">
            <a:extLst>
              <a:ext uri="{FF2B5EF4-FFF2-40B4-BE49-F238E27FC236}">
                <a16:creationId xmlns:a16="http://schemas.microsoft.com/office/drawing/2014/main" id="{58A9DB45-6ECB-7A7D-6D79-0ED5C8B9FCAE}"/>
              </a:ext>
            </a:extLst>
          </p:cNvPr>
          <p:cNvPicPr>
            <a:picLocks noGrp="1" noChangeAspect="1"/>
          </p:cNvPicPr>
          <p:nvPr>
            <p:ph idx="1"/>
          </p:nvPr>
        </p:nvPicPr>
        <p:blipFill>
          <a:blip r:embed="rId4"/>
          <a:stretch>
            <a:fillRect/>
          </a:stretch>
        </p:blipFill>
        <p:spPr>
          <a:xfrm>
            <a:off x="7021174" y="1310106"/>
            <a:ext cx="4742881" cy="4023360"/>
          </a:xfrm>
        </p:spPr>
      </p:pic>
      <p:sp>
        <p:nvSpPr>
          <p:cNvPr id="8" name="椭圆 7">
            <a:extLst>
              <a:ext uri="{FF2B5EF4-FFF2-40B4-BE49-F238E27FC236}">
                <a16:creationId xmlns:a16="http://schemas.microsoft.com/office/drawing/2014/main" id="{BA1F23E9-02EC-B1E8-70B7-668E80CAA0D3}"/>
              </a:ext>
            </a:extLst>
          </p:cNvPr>
          <p:cNvSpPr/>
          <p:nvPr/>
        </p:nvSpPr>
        <p:spPr>
          <a:xfrm>
            <a:off x="3527333" y="3072729"/>
            <a:ext cx="261108" cy="249057"/>
          </a:xfrm>
          <a:prstGeom prst="ellipse">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8ABFB8B8-455A-B3EC-6C0F-21F38DE184D5}"/>
              </a:ext>
            </a:extLst>
          </p:cNvPr>
          <p:cNvSpPr txBox="1"/>
          <p:nvPr/>
        </p:nvSpPr>
        <p:spPr>
          <a:xfrm>
            <a:off x="4380331" y="2547462"/>
            <a:ext cx="2778220" cy="707886"/>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All received GPS traces over 24 hours</a:t>
            </a:r>
            <a:endParaRPr lang="zh-CN" altLang="en-US" sz="2000" dirty="0">
              <a:latin typeface="Arial" panose="020B0604020202020204" pitchFamily="34" charset="0"/>
              <a:cs typeface="Arial" panose="020B0604020202020204" pitchFamily="34" charset="0"/>
            </a:endParaRPr>
          </a:p>
        </p:txBody>
      </p:sp>
      <p:sp>
        <p:nvSpPr>
          <p:cNvPr id="10" name="箭头: 右 9">
            <a:extLst>
              <a:ext uri="{FF2B5EF4-FFF2-40B4-BE49-F238E27FC236}">
                <a16:creationId xmlns:a16="http://schemas.microsoft.com/office/drawing/2014/main" id="{FDFF3CC2-C00E-6ED6-0996-5577D263211B}"/>
              </a:ext>
            </a:extLst>
          </p:cNvPr>
          <p:cNvSpPr/>
          <p:nvPr/>
        </p:nvSpPr>
        <p:spPr>
          <a:xfrm>
            <a:off x="4729856" y="3255348"/>
            <a:ext cx="2079171" cy="347304"/>
          </a:xfrm>
          <a:prstGeom prst="rightArrow">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6F505370-C3CA-6804-23FC-12CA20407E0E}"/>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Indoor GNSS measurements</a:t>
            </a:r>
            <a:endParaRPr lang="zh-CN" altLang="en-US" sz="3200" b="1"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DDF33427-0745-00B9-9221-456E20775327}"/>
              </a:ext>
            </a:extLst>
          </p:cNvPr>
          <p:cNvSpPr txBox="1"/>
          <p:nvPr/>
        </p:nvSpPr>
        <p:spPr>
          <a:xfrm>
            <a:off x="8454043" y="963628"/>
            <a:ext cx="1181734" cy="400110"/>
          </a:xfrm>
          <a:prstGeom prst="rect">
            <a:avLst/>
          </a:prstGeom>
          <a:noFill/>
        </p:spPr>
        <p:txBody>
          <a:bodyPr wrap="none" rtlCol="0">
            <a:spAutoFit/>
          </a:bodyPr>
          <a:lstStyle/>
          <a:p>
            <a:r>
              <a:rPr lang="en-US" altLang="zh-CN" sz="2000" b="1" dirty="0">
                <a:latin typeface="Arial" panose="020B0604020202020204" pitchFamily="34" charset="0"/>
                <a:cs typeface="Arial" panose="020B0604020202020204" pitchFamily="34" charset="0"/>
              </a:rPr>
              <a:t>Sky plot</a:t>
            </a:r>
            <a:endParaRPr lang="zh-CN" altLang="en-US" sz="2000" b="1" dirty="0">
              <a:latin typeface="Arial" panose="020B0604020202020204" pitchFamily="34" charset="0"/>
              <a:cs typeface="Arial" panose="020B0604020202020204" pitchFamily="34" charset="0"/>
            </a:endParaRPr>
          </a:p>
        </p:txBody>
      </p:sp>
      <p:grpSp>
        <p:nvGrpSpPr>
          <p:cNvPr id="4" name="组合 3">
            <a:extLst>
              <a:ext uri="{FF2B5EF4-FFF2-40B4-BE49-F238E27FC236}">
                <a16:creationId xmlns:a16="http://schemas.microsoft.com/office/drawing/2014/main" id="{3758FB0D-B990-617C-8815-80BD87912200}"/>
              </a:ext>
            </a:extLst>
          </p:cNvPr>
          <p:cNvGrpSpPr/>
          <p:nvPr/>
        </p:nvGrpSpPr>
        <p:grpSpPr>
          <a:xfrm>
            <a:off x="1259824" y="3083538"/>
            <a:ext cx="9596863" cy="3674055"/>
            <a:chOff x="1259824" y="3083538"/>
            <a:chExt cx="9596863" cy="3674055"/>
          </a:xfrm>
        </p:grpSpPr>
        <p:sp>
          <p:nvSpPr>
            <p:cNvPr id="26" name="矩形: 圆角 25">
              <a:extLst>
                <a:ext uri="{FF2B5EF4-FFF2-40B4-BE49-F238E27FC236}">
                  <a16:creationId xmlns:a16="http://schemas.microsoft.com/office/drawing/2014/main" id="{DCBE0056-5DC1-5E43-BDD9-9091C270A23F}"/>
                </a:ext>
              </a:extLst>
            </p:cNvPr>
            <p:cNvSpPr/>
            <p:nvPr/>
          </p:nvSpPr>
          <p:spPr>
            <a:xfrm>
              <a:off x="1259824" y="5348759"/>
              <a:ext cx="9328348" cy="14088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43600560-B7DD-24D9-CAA5-661350BAF38E}"/>
                </a:ext>
              </a:extLst>
            </p:cNvPr>
            <p:cNvSpPr txBox="1"/>
            <p:nvPr/>
          </p:nvSpPr>
          <p:spPr>
            <a:xfrm>
              <a:off x="1415701" y="5576122"/>
              <a:ext cx="9440986" cy="954107"/>
            </a:xfrm>
            <a:prstGeom prst="rect">
              <a:avLst/>
            </a:prstGeom>
            <a:noFill/>
          </p:spPr>
          <p:txBody>
            <a:bodyPr wrap="square">
              <a:spAutoFit/>
            </a:bodyPr>
            <a:lstStyle/>
            <a:p>
              <a:r>
                <a:rPr lang="en-US" altLang="zh-CN" sz="2800" dirty="0">
                  <a:solidFill>
                    <a:schemeClr val="bg1"/>
                  </a:solidFill>
                  <a:latin typeface="Arial" panose="020B0604020202020204" pitchFamily="34" charset="0"/>
                  <a:cs typeface="Arial" panose="020B0604020202020204" pitchFamily="34" charset="0"/>
                </a:rPr>
                <a:t>At the position near the window, the greater the angle of incidence, the greater the SNR of the received signal.</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2" name="椭圆 1">
              <a:extLst>
                <a:ext uri="{FF2B5EF4-FFF2-40B4-BE49-F238E27FC236}">
                  <a16:creationId xmlns:a16="http://schemas.microsoft.com/office/drawing/2014/main" id="{E333DDAC-B53C-9176-CB9F-B671141CB7DB}"/>
                </a:ext>
              </a:extLst>
            </p:cNvPr>
            <p:cNvSpPr/>
            <p:nvPr/>
          </p:nvSpPr>
          <p:spPr>
            <a:xfrm rot="2496559">
              <a:off x="7259439" y="3083538"/>
              <a:ext cx="2682361" cy="149815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1989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DC4BC5A-420A-4233-618A-EC887C95D6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5430" y="2260104"/>
            <a:ext cx="790848" cy="554836"/>
          </a:xfrm>
          <a:prstGeom prst="rect">
            <a:avLst/>
          </a:prstGeom>
        </p:spPr>
      </p:pic>
      <p:sp>
        <p:nvSpPr>
          <p:cNvPr id="5" name="文本框 4">
            <a:extLst>
              <a:ext uri="{FF2B5EF4-FFF2-40B4-BE49-F238E27FC236}">
                <a16:creationId xmlns:a16="http://schemas.microsoft.com/office/drawing/2014/main" id="{BD0FA3AC-70B2-3CDD-B039-DCE3D758748B}"/>
              </a:ext>
            </a:extLst>
          </p:cNvPr>
          <p:cNvSpPr txBox="1"/>
          <p:nvPr/>
        </p:nvSpPr>
        <p:spPr>
          <a:xfrm>
            <a:off x="1104934" y="5254190"/>
            <a:ext cx="3691086" cy="830997"/>
          </a:xfrm>
          <a:prstGeom prst="rect">
            <a:avLst/>
          </a:prstGeom>
          <a:noFill/>
        </p:spPr>
        <p:txBody>
          <a:bodyPr wrap="square" rtlCol="0">
            <a:spAutoFit/>
          </a:bodyPr>
          <a:lstStyle/>
          <a:p>
            <a:pPr algn="ctr"/>
            <a:r>
              <a:rPr lang="en-US" altLang="zh-CN" sz="2400" b="1" dirty="0">
                <a:latin typeface="Arial" panose="020B0604020202020204" pitchFamily="34" charset="0"/>
                <a:cs typeface="Arial" panose="020B0604020202020204" pitchFamily="34" charset="0"/>
              </a:rPr>
              <a:t>Shopping mall </a:t>
            </a:r>
          </a:p>
          <a:p>
            <a:pPr algn="ctr"/>
            <a:r>
              <a:rPr lang="en-US" altLang="zh-CN" sz="2400" b="1" dirty="0">
                <a:latin typeface="Arial" panose="020B0604020202020204" pitchFamily="34" charset="0"/>
                <a:cs typeface="Arial" panose="020B0604020202020204" pitchFamily="34" charset="0"/>
              </a:rPr>
              <a:t>(indoor environment)</a:t>
            </a:r>
            <a:endParaRPr lang="zh-CN" altLang="en-US" sz="2400" b="1" dirty="0">
              <a:latin typeface="Arial" panose="020B0604020202020204" pitchFamily="34" charset="0"/>
              <a:cs typeface="Arial" panose="020B0604020202020204" pitchFamily="34" charset="0"/>
            </a:endParaRPr>
          </a:p>
        </p:txBody>
      </p:sp>
      <p:grpSp>
        <p:nvGrpSpPr>
          <p:cNvPr id="7" name="组合 6">
            <a:extLst>
              <a:ext uri="{FF2B5EF4-FFF2-40B4-BE49-F238E27FC236}">
                <a16:creationId xmlns:a16="http://schemas.microsoft.com/office/drawing/2014/main" id="{4CBBF7EC-FAC6-234E-89E4-2242F2C45381}"/>
              </a:ext>
            </a:extLst>
          </p:cNvPr>
          <p:cNvGrpSpPr/>
          <p:nvPr/>
        </p:nvGrpSpPr>
        <p:grpSpPr>
          <a:xfrm>
            <a:off x="950085" y="2835127"/>
            <a:ext cx="3885424" cy="2298298"/>
            <a:chOff x="2487442" y="3144263"/>
            <a:chExt cx="5112021" cy="3023852"/>
          </a:xfrm>
        </p:grpSpPr>
        <p:pic>
          <p:nvPicPr>
            <p:cNvPr id="8" name="图片 7">
              <a:extLst>
                <a:ext uri="{FF2B5EF4-FFF2-40B4-BE49-F238E27FC236}">
                  <a16:creationId xmlns:a16="http://schemas.microsoft.com/office/drawing/2014/main" id="{2867B491-0BAE-913E-E808-1FAF155776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87442" y="3144263"/>
              <a:ext cx="5112021" cy="3023852"/>
            </a:xfrm>
            <a:prstGeom prst="rect">
              <a:avLst/>
            </a:prstGeom>
          </p:spPr>
        </p:pic>
        <p:pic>
          <p:nvPicPr>
            <p:cNvPr id="9" name="图片 8">
              <a:extLst>
                <a:ext uri="{FF2B5EF4-FFF2-40B4-BE49-F238E27FC236}">
                  <a16:creationId xmlns:a16="http://schemas.microsoft.com/office/drawing/2014/main" id="{B18A9CB3-94B8-1761-A379-F8BBA61AC9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313798">
              <a:off x="3347939" y="5590903"/>
              <a:ext cx="397441" cy="380765"/>
            </a:xfrm>
            <a:prstGeom prst="rect">
              <a:avLst/>
            </a:prstGeom>
          </p:spPr>
        </p:pic>
        <p:pic>
          <p:nvPicPr>
            <p:cNvPr id="10" name="图片 9">
              <a:extLst>
                <a:ext uri="{FF2B5EF4-FFF2-40B4-BE49-F238E27FC236}">
                  <a16:creationId xmlns:a16="http://schemas.microsoft.com/office/drawing/2014/main" id="{669DCC6A-599C-C697-3E31-CFEFE91AAB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313798">
              <a:off x="3442652" y="5789552"/>
              <a:ext cx="391064" cy="362672"/>
            </a:xfrm>
            <a:prstGeom prst="rect">
              <a:avLst/>
            </a:prstGeom>
          </p:spPr>
        </p:pic>
        <p:pic>
          <p:nvPicPr>
            <p:cNvPr id="11" name="图片 10">
              <a:extLst>
                <a:ext uri="{FF2B5EF4-FFF2-40B4-BE49-F238E27FC236}">
                  <a16:creationId xmlns:a16="http://schemas.microsoft.com/office/drawing/2014/main" id="{B5F2AE68-8B6F-A732-5451-191D684FC5D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37318" y="5804865"/>
              <a:ext cx="391064" cy="362672"/>
            </a:xfrm>
            <a:prstGeom prst="rect">
              <a:avLst/>
            </a:prstGeom>
          </p:spPr>
        </p:pic>
        <p:cxnSp>
          <p:nvCxnSpPr>
            <p:cNvPr id="12" name="直接箭头连接符 11">
              <a:extLst>
                <a:ext uri="{FF2B5EF4-FFF2-40B4-BE49-F238E27FC236}">
                  <a16:creationId xmlns:a16="http://schemas.microsoft.com/office/drawing/2014/main" id="{DFA09044-37B2-CFCD-C784-A34E5D0C20EF}"/>
                </a:ext>
              </a:extLst>
            </p:cNvPr>
            <p:cNvCxnSpPr>
              <a:cxnSpLocks/>
            </p:cNvCxnSpPr>
            <p:nvPr/>
          </p:nvCxnSpPr>
          <p:spPr>
            <a:xfrm>
              <a:off x="3781846" y="4686051"/>
              <a:ext cx="656918" cy="780800"/>
            </a:xfrm>
            <a:prstGeom prst="straightConnector1">
              <a:avLst/>
            </a:prstGeom>
            <a:ln w="76200">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3" name="直接箭头连接符 12">
              <a:extLst>
                <a:ext uri="{FF2B5EF4-FFF2-40B4-BE49-F238E27FC236}">
                  <a16:creationId xmlns:a16="http://schemas.microsoft.com/office/drawing/2014/main" id="{82F66484-5813-8691-9915-C8A5432C8463}"/>
                </a:ext>
              </a:extLst>
            </p:cNvPr>
            <p:cNvCxnSpPr>
              <a:cxnSpLocks/>
            </p:cNvCxnSpPr>
            <p:nvPr/>
          </p:nvCxnSpPr>
          <p:spPr>
            <a:xfrm flipV="1">
              <a:off x="4437715" y="4656189"/>
              <a:ext cx="485473" cy="783727"/>
            </a:xfrm>
            <a:prstGeom prst="straightConnector1">
              <a:avLst/>
            </a:prstGeom>
            <a:ln w="38100">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grpSp>
      <p:cxnSp>
        <p:nvCxnSpPr>
          <p:cNvPr id="14" name="直接箭头连接符 13">
            <a:extLst>
              <a:ext uri="{FF2B5EF4-FFF2-40B4-BE49-F238E27FC236}">
                <a16:creationId xmlns:a16="http://schemas.microsoft.com/office/drawing/2014/main" id="{15D74894-25F8-C448-209A-435505A5454B}"/>
              </a:ext>
            </a:extLst>
          </p:cNvPr>
          <p:cNvCxnSpPr>
            <a:cxnSpLocks/>
          </p:cNvCxnSpPr>
          <p:nvPr/>
        </p:nvCxnSpPr>
        <p:spPr>
          <a:xfrm>
            <a:off x="960117" y="2842757"/>
            <a:ext cx="1033057" cy="1208965"/>
          </a:xfrm>
          <a:prstGeom prst="straightConnector1">
            <a:avLst/>
          </a:prstGeom>
          <a:ln w="76200">
            <a:solidFill>
              <a:schemeClr val="accent2"/>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18" name="组合 17">
            <a:extLst>
              <a:ext uri="{FF2B5EF4-FFF2-40B4-BE49-F238E27FC236}">
                <a16:creationId xmlns:a16="http://schemas.microsoft.com/office/drawing/2014/main" id="{CCB2C894-93FC-67A5-14E7-00DC93E97E44}"/>
              </a:ext>
            </a:extLst>
          </p:cNvPr>
          <p:cNvGrpSpPr/>
          <p:nvPr/>
        </p:nvGrpSpPr>
        <p:grpSpPr>
          <a:xfrm>
            <a:off x="4440084" y="1527845"/>
            <a:ext cx="790848" cy="2360022"/>
            <a:chOff x="4440084" y="1527845"/>
            <a:chExt cx="790848" cy="2360022"/>
          </a:xfrm>
        </p:grpSpPr>
        <p:pic>
          <p:nvPicPr>
            <p:cNvPr id="6" name="图片 5">
              <a:extLst>
                <a:ext uri="{FF2B5EF4-FFF2-40B4-BE49-F238E27FC236}">
                  <a16:creationId xmlns:a16="http://schemas.microsoft.com/office/drawing/2014/main" id="{B6B643C0-7867-AF31-9D8A-8105B5118EB4}"/>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tretch>
              <a:fillRect/>
            </a:stretch>
          </p:blipFill>
          <p:spPr>
            <a:xfrm rot="19516215">
              <a:off x="4440084" y="1527845"/>
              <a:ext cx="790848" cy="554836"/>
            </a:xfrm>
            <a:prstGeom prst="rect">
              <a:avLst/>
            </a:prstGeom>
          </p:spPr>
        </p:pic>
        <p:cxnSp>
          <p:nvCxnSpPr>
            <p:cNvPr id="15" name="直接箭头连接符 14">
              <a:extLst>
                <a:ext uri="{FF2B5EF4-FFF2-40B4-BE49-F238E27FC236}">
                  <a16:creationId xmlns:a16="http://schemas.microsoft.com/office/drawing/2014/main" id="{FFD497F8-D182-63FE-8B17-FD6C01FC2499}"/>
                </a:ext>
              </a:extLst>
            </p:cNvPr>
            <p:cNvCxnSpPr>
              <a:cxnSpLocks/>
            </p:cNvCxnSpPr>
            <p:nvPr/>
          </p:nvCxnSpPr>
          <p:spPr>
            <a:xfrm flipH="1">
              <a:off x="4516370" y="2134587"/>
              <a:ext cx="230657" cy="1753280"/>
            </a:xfrm>
            <a:prstGeom prst="straightConnector1">
              <a:avLst/>
            </a:prstGeom>
            <a:ln w="76200">
              <a:solidFill>
                <a:schemeClr val="tx1">
                  <a:lumMod val="50000"/>
                  <a:lumOff val="50000"/>
                </a:schemeClr>
              </a:solidFill>
              <a:prstDash val="solid"/>
              <a:tailEnd type="triangle"/>
            </a:ln>
          </p:spPr>
          <p:style>
            <a:lnRef idx="2">
              <a:schemeClr val="accent1"/>
            </a:lnRef>
            <a:fillRef idx="0">
              <a:schemeClr val="accent1"/>
            </a:fillRef>
            <a:effectRef idx="1">
              <a:schemeClr val="accent1"/>
            </a:effectRef>
            <a:fontRef idx="minor">
              <a:schemeClr val="tx1"/>
            </a:fontRef>
          </p:style>
        </p:cxnSp>
      </p:grpSp>
      <p:sp>
        <p:nvSpPr>
          <p:cNvPr id="16" name="内容占位符 2">
            <a:extLst>
              <a:ext uri="{FF2B5EF4-FFF2-40B4-BE49-F238E27FC236}">
                <a16:creationId xmlns:a16="http://schemas.microsoft.com/office/drawing/2014/main" id="{B236B53F-384B-5AD8-F43C-46E485B039E5}"/>
              </a:ext>
            </a:extLst>
          </p:cNvPr>
          <p:cNvSpPr>
            <a:spLocks noGrp="1"/>
          </p:cNvSpPr>
          <p:nvPr>
            <p:ph idx="1"/>
          </p:nvPr>
        </p:nvSpPr>
        <p:spPr>
          <a:xfrm>
            <a:off x="6063292" y="1937592"/>
            <a:ext cx="5995780" cy="1950275"/>
          </a:xfrm>
        </p:spPr>
        <p:txBody>
          <a:bodyPr>
            <a:normAutofit/>
          </a:bodyPr>
          <a:lstStyle/>
          <a:p>
            <a:pPr marL="0" indent="0">
              <a:buNone/>
            </a:pPr>
            <a:r>
              <a:rPr lang="en-US" altLang="zh-CN" sz="3200" b="1" dirty="0">
                <a:latin typeface="Arial" panose="020B0604020202020204" pitchFamily="34" charset="0"/>
                <a:cs typeface="Arial" panose="020B0604020202020204" pitchFamily="34" charset="0"/>
              </a:rPr>
              <a:t>Two mainly reasons:</a:t>
            </a:r>
          </a:p>
          <a:p>
            <a:pPr marL="0" indent="0">
              <a:buNone/>
            </a:pPr>
            <a:r>
              <a:rPr lang="en-US" altLang="zh-CN" dirty="0">
                <a:solidFill>
                  <a:schemeClr val="accent2"/>
                </a:solidFill>
                <a:latin typeface="Arial" panose="020B0604020202020204" pitchFamily="34" charset="0"/>
                <a:cs typeface="Arial" panose="020B0604020202020204" pitchFamily="34" charset="0"/>
              </a:rPr>
              <a:t>1. Windows are good GNSS incidence areas, but reflections can attenuate the signal power</a:t>
            </a:r>
          </a:p>
          <a:p>
            <a:pPr marL="0" indent="0">
              <a:buNone/>
            </a:pPr>
            <a:endParaRPr lang="en-US" altLang="zh-CN" dirty="0"/>
          </a:p>
        </p:txBody>
      </p:sp>
      <p:sp>
        <p:nvSpPr>
          <p:cNvPr id="17" name="矩形 16">
            <a:extLst>
              <a:ext uri="{FF2B5EF4-FFF2-40B4-BE49-F238E27FC236}">
                <a16:creationId xmlns:a16="http://schemas.microsoft.com/office/drawing/2014/main" id="{0D5E6475-D010-29F4-62FC-E9C3DA90828F}"/>
              </a:ext>
            </a:extLst>
          </p:cNvPr>
          <p:cNvSpPr/>
          <p:nvPr/>
        </p:nvSpPr>
        <p:spPr>
          <a:xfrm>
            <a:off x="0" y="0"/>
            <a:ext cx="12192000" cy="914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Why low SNR of GNSS signals indoors</a:t>
            </a:r>
            <a:endParaRPr lang="zh-CN" altLang="en-US" sz="3200" b="1"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593D0F8B-8608-C2DF-5932-4EC71B5212AF}"/>
              </a:ext>
            </a:extLst>
          </p:cNvPr>
          <p:cNvSpPr txBox="1"/>
          <p:nvPr/>
        </p:nvSpPr>
        <p:spPr>
          <a:xfrm>
            <a:off x="6063292" y="4367968"/>
            <a:ext cx="5702111" cy="954107"/>
          </a:xfrm>
          <a:prstGeom prst="rect">
            <a:avLst/>
          </a:prstGeom>
          <a:noFill/>
        </p:spPr>
        <p:txBody>
          <a:bodyPr wrap="square">
            <a:spAutoFit/>
          </a:bodyPr>
          <a:lstStyle/>
          <a:p>
            <a:r>
              <a:rPr lang="en-US" altLang="zh-CN" sz="2800" dirty="0">
                <a:solidFill>
                  <a:schemeClr val="tx1">
                    <a:lumMod val="50000"/>
                    <a:lumOff val="50000"/>
                  </a:schemeClr>
                </a:solidFill>
                <a:latin typeface="Arial" panose="020B0604020202020204" pitchFamily="34" charset="0"/>
                <a:cs typeface="Arial" panose="020B0604020202020204" pitchFamily="34" charset="0"/>
              </a:rPr>
              <a:t>2. Severe attenuation of GNSS signals by walls</a:t>
            </a:r>
          </a:p>
        </p:txBody>
      </p:sp>
      <p:sp>
        <p:nvSpPr>
          <p:cNvPr id="21" name="矩形: 圆角 20">
            <a:extLst>
              <a:ext uri="{FF2B5EF4-FFF2-40B4-BE49-F238E27FC236}">
                <a16:creationId xmlns:a16="http://schemas.microsoft.com/office/drawing/2014/main" id="{2FFD8334-89A0-CEB0-5D22-EB3E31FC2314}"/>
              </a:ext>
            </a:extLst>
          </p:cNvPr>
          <p:cNvSpPr/>
          <p:nvPr/>
        </p:nvSpPr>
        <p:spPr>
          <a:xfrm>
            <a:off x="1104934" y="2543674"/>
            <a:ext cx="10660469" cy="150804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2">
                    <a:lumMod val="50000"/>
                  </a:schemeClr>
                </a:solidFill>
                <a:latin typeface="Arial" panose="020B0604020202020204" pitchFamily="34" charset="0"/>
                <a:cs typeface="Arial" panose="020B0604020202020204" pitchFamily="34" charset="0"/>
              </a:rPr>
              <a:t>Can we make GNSS serve for indoor positioning?</a:t>
            </a:r>
            <a:endParaRPr lang="zh-CN" altLang="en-US" sz="32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46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D326672-6432-5D9B-0931-AA1F7DF34A88}"/>
              </a:ext>
            </a:extLst>
          </p:cNvPr>
          <p:cNvSpPr txBox="1"/>
          <p:nvPr/>
        </p:nvSpPr>
        <p:spPr>
          <a:xfrm>
            <a:off x="4916384" y="1053252"/>
            <a:ext cx="2819683" cy="307777"/>
          </a:xfrm>
          <a:prstGeom prst="rect">
            <a:avLst/>
          </a:prstGeom>
          <a:noFill/>
        </p:spPr>
        <p:txBody>
          <a:bodyPr wrap="none" lIns="0" tIns="0" rIns="0" bIns="0" rtlCol="0">
            <a:spAutoFit/>
          </a:bodyPr>
          <a:lstStyle/>
          <a:p>
            <a:r>
              <a:rPr lang="en-US" altLang="zh-CN" sz="2000" b="1" dirty="0"/>
              <a:t>2. GPS Repeater (Active)</a:t>
            </a:r>
            <a:endParaRPr lang="zh-CN" altLang="en-US" sz="2000" b="1" dirty="0"/>
          </a:p>
        </p:txBody>
      </p:sp>
      <p:sp>
        <p:nvSpPr>
          <p:cNvPr id="7" name="文本框 6">
            <a:extLst>
              <a:ext uri="{FF2B5EF4-FFF2-40B4-BE49-F238E27FC236}">
                <a16:creationId xmlns:a16="http://schemas.microsoft.com/office/drawing/2014/main" id="{1D41F951-F347-676E-85A2-F3F47DD463A2}"/>
              </a:ext>
            </a:extLst>
          </p:cNvPr>
          <p:cNvSpPr txBox="1"/>
          <p:nvPr/>
        </p:nvSpPr>
        <p:spPr>
          <a:xfrm>
            <a:off x="8611641" y="1053253"/>
            <a:ext cx="2683427" cy="307777"/>
          </a:xfrm>
          <a:prstGeom prst="rect">
            <a:avLst/>
          </a:prstGeom>
          <a:noFill/>
        </p:spPr>
        <p:txBody>
          <a:bodyPr wrap="none" lIns="0" tIns="0" rIns="0" bIns="0" rtlCol="0">
            <a:spAutoFit/>
          </a:bodyPr>
          <a:lstStyle/>
          <a:p>
            <a:r>
              <a:rPr lang="en-US" altLang="zh-CN" sz="2000" b="1"/>
              <a:t>3. Backscatter (Passive)</a:t>
            </a:r>
            <a:endParaRPr lang="zh-CN" altLang="en-US" sz="2000" b="1"/>
          </a:p>
        </p:txBody>
      </p:sp>
      <p:sp>
        <p:nvSpPr>
          <p:cNvPr id="15" name="文本框 14">
            <a:extLst>
              <a:ext uri="{FF2B5EF4-FFF2-40B4-BE49-F238E27FC236}">
                <a16:creationId xmlns:a16="http://schemas.microsoft.com/office/drawing/2014/main" id="{BBC99C71-FAF4-1BF1-B195-45F009857DA1}"/>
              </a:ext>
            </a:extLst>
          </p:cNvPr>
          <p:cNvSpPr txBox="1"/>
          <p:nvPr/>
        </p:nvSpPr>
        <p:spPr>
          <a:xfrm>
            <a:off x="4021619" y="4316270"/>
            <a:ext cx="4046357" cy="1508105"/>
          </a:xfrm>
          <a:prstGeom prst="rect">
            <a:avLst/>
          </a:prstGeom>
          <a:noFill/>
        </p:spPr>
        <p:txBody>
          <a:bodyPr wrap="square" rtlCol="0">
            <a:spAutoFit/>
          </a:bodyPr>
          <a:lstStyle/>
          <a:p>
            <a:r>
              <a:rPr lang="en-US" altLang="zh-CN" sz="2000" b="1" dirty="0"/>
              <a:t>Drawbacks:</a:t>
            </a:r>
            <a:endParaRPr lang="en-US" altLang="zh-CN" sz="2000" dirty="0"/>
          </a:p>
          <a:p>
            <a:pPr marL="342900" indent="-342900">
              <a:buAutoNum type="arabicPeriod"/>
            </a:pPr>
            <a:r>
              <a:rPr lang="en-US" altLang="zh-CN" b="1" dirty="0"/>
              <a:t>Need power supply</a:t>
            </a:r>
          </a:p>
          <a:p>
            <a:pPr marL="342900" indent="-342900">
              <a:buAutoNum type="arabicPeriod"/>
            </a:pPr>
            <a:r>
              <a:rPr lang="en-US" altLang="zh-CN" b="1" dirty="0"/>
              <a:t>Need long cable to connect outdoor RX antenna and indoor TX antenna</a:t>
            </a:r>
            <a:endParaRPr lang="zh-CN" altLang="en-US" b="1" dirty="0"/>
          </a:p>
        </p:txBody>
      </p:sp>
      <p:pic>
        <p:nvPicPr>
          <p:cNvPr id="16" name="Picture 35">
            <a:extLst>
              <a:ext uri="{FF2B5EF4-FFF2-40B4-BE49-F238E27FC236}">
                <a16:creationId xmlns:a16="http://schemas.microsoft.com/office/drawing/2014/main" id="{9BD08C2E-AE35-06A3-2173-E728AB79AD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1325" y="1521716"/>
            <a:ext cx="3501180" cy="2625886"/>
          </a:xfrm>
          <a:prstGeom prst="rect">
            <a:avLst/>
          </a:prstGeom>
        </p:spPr>
      </p:pic>
      <p:pic>
        <p:nvPicPr>
          <p:cNvPr id="34" name="图片 33">
            <a:extLst>
              <a:ext uri="{FF2B5EF4-FFF2-40B4-BE49-F238E27FC236}">
                <a16:creationId xmlns:a16="http://schemas.microsoft.com/office/drawing/2014/main" id="{62A8D933-3767-1E73-B11C-3358F3A500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27453" y="1361029"/>
            <a:ext cx="2891149" cy="2871874"/>
          </a:xfrm>
          <a:prstGeom prst="rect">
            <a:avLst/>
          </a:prstGeom>
        </p:spPr>
      </p:pic>
      <p:sp>
        <p:nvSpPr>
          <p:cNvPr id="3" name="文本框 2">
            <a:extLst>
              <a:ext uri="{FF2B5EF4-FFF2-40B4-BE49-F238E27FC236}">
                <a16:creationId xmlns:a16="http://schemas.microsoft.com/office/drawing/2014/main" id="{655D23D4-63BC-18E5-6E49-B8D1D2FC6309}"/>
              </a:ext>
            </a:extLst>
          </p:cNvPr>
          <p:cNvSpPr txBox="1"/>
          <p:nvPr/>
        </p:nvSpPr>
        <p:spPr>
          <a:xfrm>
            <a:off x="899127" y="1040452"/>
            <a:ext cx="2420534" cy="307777"/>
          </a:xfrm>
          <a:prstGeom prst="rect">
            <a:avLst/>
          </a:prstGeom>
          <a:noFill/>
        </p:spPr>
        <p:txBody>
          <a:bodyPr wrap="none" lIns="0" tIns="0" rIns="0" bIns="0" rtlCol="0">
            <a:spAutoFit/>
          </a:bodyPr>
          <a:lstStyle/>
          <a:p>
            <a:r>
              <a:rPr lang="en-US" altLang="zh-CN" sz="2000" b="1"/>
              <a:t>1. Larger RX antenna</a:t>
            </a:r>
            <a:endParaRPr lang="zh-CN" altLang="en-US" sz="2000" b="1"/>
          </a:p>
        </p:txBody>
      </p:sp>
      <p:sp>
        <p:nvSpPr>
          <p:cNvPr id="4" name="文本框 3">
            <a:extLst>
              <a:ext uri="{FF2B5EF4-FFF2-40B4-BE49-F238E27FC236}">
                <a16:creationId xmlns:a16="http://schemas.microsoft.com/office/drawing/2014/main" id="{599DF43D-9F80-898E-42C9-49F78F539551}"/>
              </a:ext>
            </a:extLst>
          </p:cNvPr>
          <p:cNvSpPr txBox="1"/>
          <p:nvPr/>
        </p:nvSpPr>
        <p:spPr>
          <a:xfrm>
            <a:off x="277464" y="6163707"/>
            <a:ext cx="10482536" cy="600164"/>
          </a:xfrm>
          <a:prstGeom prst="rect">
            <a:avLst/>
          </a:prstGeom>
          <a:noFill/>
        </p:spPr>
        <p:txBody>
          <a:bodyPr wrap="square" rtlCol="0">
            <a:spAutoFit/>
          </a:bodyPr>
          <a:lstStyle/>
          <a:p>
            <a:r>
              <a:rPr lang="en-US" altLang="zh-CN" sz="1100" b="1"/>
              <a:t>[1] </a:t>
            </a:r>
            <a:r>
              <a:rPr lang="en-US" altLang="zh-CN" sz="1100" b="1" i="0" err="1">
                <a:solidFill>
                  <a:srgbClr val="222222"/>
                </a:solidFill>
                <a:effectLst/>
                <a:latin typeface="Arial" panose="020B0604020202020204" pitchFamily="34" charset="0"/>
              </a:rPr>
              <a:t>Nirjon</a:t>
            </a:r>
            <a:r>
              <a:rPr lang="en-US" altLang="zh-CN" sz="1100" b="1" i="0">
                <a:solidFill>
                  <a:srgbClr val="222222"/>
                </a:solidFill>
                <a:effectLst/>
                <a:latin typeface="Arial" panose="020B0604020202020204" pitchFamily="34" charset="0"/>
              </a:rPr>
              <a:t>, Shahriar, et al. "COIN-GPS: Indoor localization from direct GPS receiving." </a:t>
            </a:r>
            <a:r>
              <a:rPr lang="en-US" altLang="zh-CN" sz="1100" b="1" i="1" err="1">
                <a:solidFill>
                  <a:srgbClr val="222222"/>
                </a:solidFill>
                <a:effectLst/>
                <a:latin typeface="Arial" panose="020B0604020202020204" pitchFamily="34" charset="0"/>
              </a:rPr>
              <a:t>MobiSys</a:t>
            </a:r>
            <a:r>
              <a:rPr lang="en-US" altLang="zh-CN" sz="1100" b="1" i="1">
                <a:solidFill>
                  <a:srgbClr val="222222"/>
                </a:solidFill>
                <a:effectLst/>
                <a:latin typeface="Arial" panose="020B0604020202020204" pitchFamily="34" charset="0"/>
              </a:rPr>
              <a:t> '14 </a:t>
            </a:r>
          </a:p>
          <a:p>
            <a:r>
              <a:rPr lang="en-US" altLang="zh-CN" sz="1100" b="1"/>
              <a:t>[2] </a:t>
            </a:r>
            <a:r>
              <a:rPr lang="en-US" altLang="zh-CN" sz="1100" b="1">
                <a:hlinkClick r:id="rId5"/>
              </a:rPr>
              <a:t>GPS Repeaters - Indoor GPS coverage from </a:t>
            </a:r>
            <a:r>
              <a:rPr lang="en-US" altLang="zh-CN" sz="1100" b="1" err="1">
                <a:hlinkClick r:id="rId5"/>
              </a:rPr>
              <a:t>FalTech</a:t>
            </a:r>
            <a:r>
              <a:rPr lang="en-US" altLang="zh-CN" sz="1100" b="1">
                <a:hlinkClick r:id="rId5"/>
              </a:rPr>
              <a:t> (gps-repeaters.com)</a:t>
            </a:r>
            <a:endParaRPr lang="en-US" altLang="zh-CN" sz="1100" b="1"/>
          </a:p>
          <a:p>
            <a:r>
              <a:rPr lang="en-US" altLang="zh-CN" sz="1100" b="1"/>
              <a:t>[3] </a:t>
            </a:r>
            <a:r>
              <a:rPr lang="en-US" altLang="zh-CN" sz="1100" b="1" i="0">
                <a:solidFill>
                  <a:srgbClr val="222222"/>
                </a:solidFill>
                <a:effectLst/>
                <a:latin typeface="Arial" panose="020B0604020202020204" pitchFamily="34" charset="0"/>
              </a:rPr>
              <a:t>Dong, </a:t>
            </a:r>
            <a:r>
              <a:rPr lang="en-US" altLang="zh-CN" sz="1100" b="1" i="0" err="1">
                <a:solidFill>
                  <a:srgbClr val="222222"/>
                </a:solidFill>
                <a:effectLst/>
                <a:latin typeface="Arial" panose="020B0604020202020204" pitchFamily="34" charset="0"/>
              </a:rPr>
              <a:t>Huixin</a:t>
            </a:r>
            <a:r>
              <a:rPr lang="en-US" altLang="zh-CN" sz="1100" b="1" i="0">
                <a:solidFill>
                  <a:srgbClr val="222222"/>
                </a:solidFill>
                <a:effectLst/>
                <a:latin typeface="Arial" panose="020B0604020202020204" pitchFamily="34" charset="0"/>
              </a:rPr>
              <a:t>, et al. "</a:t>
            </a:r>
            <a:r>
              <a:rPr lang="en-US" altLang="zh-CN" sz="1100" b="1" i="0" err="1">
                <a:solidFill>
                  <a:srgbClr val="222222"/>
                </a:solidFill>
                <a:effectLst/>
                <a:latin typeface="Arial" panose="020B0604020202020204" pitchFamily="34" charset="0"/>
              </a:rPr>
              <a:t>GPSMirror</a:t>
            </a:r>
            <a:r>
              <a:rPr lang="en-US" altLang="zh-CN" sz="1100" b="1" i="0">
                <a:solidFill>
                  <a:srgbClr val="222222"/>
                </a:solidFill>
                <a:effectLst/>
                <a:latin typeface="Arial" panose="020B0604020202020204" pitchFamily="34" charset="0"/>
              </a:rPr>
              <a:t>: Expanding Accurate GPS Positioning to Shadowed and Indoor Regions with Backscatter." </a:t>
            </a:r>
            <a:r>
              <a:rPr lang="en-US" altLang="zh-CN" sz="1100" b="1" i="1" err="1">
                <a:solidFill>
                  <a:srgbClr val="222222"/>
                </a:solidFill>
                <a:effectLst/>
                <a:latin typeface="Arial" panose="020B0604020202020204" pitchFamily="34" charset="0"/>
              </a:rPr>
              <a:t>Mobicom</a:t>
            </a:r>
            <a:r>
              <a:rPr lang="en-US" altLang="zh-CN" sz="1100" b="1" i="1">
                <a:solidFill>
                  <a:srgbClr val="222222"/>
                </a:solidFill>
                <a:effectLst/>
                <a:latin typeface="Arial" panose="020B0604020202020204" pitchFamily="34" charset="0"/>
              </a:rPr>
              <a:t> '23</a:t>
            </a:r>
            <a:endParaRPr lang="zh-CN" altLang="en-US" sz="1100" b="1"/>
          </a:p>
        </p:txBody>
      </p:sp>
      <p:sp>
        <p:nvSpPr>
          <p:cNvPr id="9" name="文本框 8">
            <a:extLst>
              <a:ext uri="{FF2B5EF4-FFF2-40B4-BE49-F238E27FC236}">
                <a16:creationId xmlns:a16="http://schemas.microsoft.com/office/drawing/2014/main" id="{231F01A4-4A29-5FD7-25DB-B12EAC60DD55}"/>
              </a:ext>
            </a:extLst>
          </p:cNvPr>
          <p:cNvSpPr txBox="1"/>
          <p:nvPr/>
        </p:nvSpPr>
        <p:spPr>
          <a:xfrm>
            <a:off x="365121" y="4316270"/>
            <a:ext cx="3454712" cy="1508105"/>
          </a:xfrm>
          <a:prstGeom prst="rect">
            <a:avLst/>
          </a:prstGeom>
          <a:noFill/>
        </p:spPr>
        <p:txBody>
          <a:bodyPr wrap="square" rtlCol="0">
            <a:spAutoFit/>
          </a:bodyPr>
          <a:lstStyle/>
          <a:p>
            <a:r>
              <a:rPr lang="en-US" altLang="zh-CN" sz="2000" b="1" dirty="0"/>
              <a:t>Drawbacks:</a:t>
            </a:r>
          </a:p>
          <a:p>
            <a:pPr marL="342900" indent="-342900">
              <a:buAutoNum type="arabicPeriod"/>
            </a:pPr>
            <a:r>
              <a:rPr lang="en-US" altLang="zh-CN" b="1" dirty="0"/>
              <a:t>Need specialized equipment</a:t>
            </a:r>
          </a:p>
          <a:p>
            <a:pPr marL="342900" indent="-342900">
              <a:buAutoNum type="arabicPeriod"/>
            </a:pPr>
            <a:r>
              <a:rPr lang="en-US" altLang="zh-CN" b="1" dirty="0"/>
              <a:t>Large, expensive, not easy to deploy</a:t>
            </a:r>
            <a:endParaRPr lang="zh-CN" altLang="en-US" b="1" dirty="0"/>
          </a:p>
        </p:txBody>
      </p:sp>
      <p:grpSp>
        <p:nvGrpSpPr>
          <p:cNvPr id="11" name="组合 10">
            <a:extLst>
              <a:ext uri="{FF2B5EF4-FFF2-40B4-BE49-F238E27FC236}">
                <a16:creationId xmlns:a16="http://schemas.microsoft.com/office/drawing/2014/main" id="{369BF54B-BF07-CE16-46DE-D203F0013CBC}"/>
              </a:ext>
            </a:extLst>
          </p:cNvPr>
          <p:cNvGrpSpPr/>
          <p:nvPr/>
        </p:nvGrpSpPr>
        <p:grpSpPr>
          <a:xfrm>
            <a:off x="8483550" y="1515727"/>
            <a:ext cx="1228285" cy="2603277"/>
            <a:chOff x="4486343" y="2007223"/>
            <a:chExt cx="2072409" cy="4910360"/>
          </a:xfrm>
        </p:grpSpPr>
        <p:pic>
          <p:nvPicPr>
            <p:cNvPr id="12" name="图片 11">
              <a:extLst>
                <a:ext uri="{FF2B5EF4-FFF2-40B4-BE49-F238E27FC236}">
                  <a16:creationId xmlns:a16="http://schemas.microsoft.com/office/drawing/2014/main" id="{5212991D-3969-9B78-9FA2-5C6AE864CA6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215" l="9929" r="89362">
                          <a14:foregroundMark x1="76241" y1="36045" x2="76418" y2="37799"/>
                          <a14:foregroundMark x1="75887" y1="41467" x2="75000" y2="62839"/>
                          <a14:foregroundMark x1="75000" y1="62839" x2="65780" y2="82456"/>
                          <a14:foregroundMark x1="65780" y1="82456" x2="58333" y2="81978"/>
                          <a14:foregroundMark x1="75532" y1="61244" x2="74823" y2="82616"/>
                          <a14:foregroundMark x1="74823" y1="82616" x2="40426" y2="81818"/>
                          <a14:foregroundMark x1="75177" y1="84848" x2="75000" y2="85805"/>
                          <a14:foregroundMark x1="76596" y1="50718" x2="76596" y2="51675"/>
                          <a14:foregroundMark x1="61702" y1="85646" x2="60993" y2="85646"/>
                          <a14:foregroundMark x1="63121" y1="86443" x2="62766" y2="86284"/>
                          <a14:foregroundMark x1="39716" y1="82935" x2="16135" y2="80383"/>
                          <a14:foregroundMark x1="16135" y1="80383" x2="15071" y2="40510"/>
                          <a14:foregroundMark x1="12589" y1="57257" x2="12589" y2="60128"/>
                          <a14:foregroundMark x1="13121" y1="63158" x2="13121" y2="82456"/>
                          <a14:foregroundMark x1="36525" y1="86603" x2="36702" y2="95375"/>
                          <a14:foregroundMark x1="53901" y1="33333" x2="53723" y2="35247"/>
                          <a14:foregroundMark x1="51596" y1="33652" x2="51418" y2="36045"/>
                          <a14:foregroundMark x1="40957" y1="0" x2="39362" y2="3828"/>
                          <a14:foregroundMark x1="69149" y1="9569" x2="60816" y2="11005"/>
                          <a14:foregroundMark x1="73404" y1="9888" x2="75355" y2="13397"/>
                          <a14:foregroundMark x1="71986" y1="8931" x2="68262" y2="9410"/>
                          <a14:foregroundMark x1="76596" y1="55183" x2="75532" y2="78309"/>
                          <a14:backgroundMark x1="53546" y1="87400" x2="51773" y2="87719"/>
                          <a14:backgroundMark x1="53723" y1="2233" x2="53191" y2="2552"/>
                        </a14:backgroundRemoval>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21440332">
              <a:off x="4537437" y="4669760"/>
              <a:ext cx="2021315" cy="2247823"/>
            </a:xfrm>
            <a:prstGeom prst="rect">
              <a:avLst/>
            </a:prstGeom>
            <a:ln>
              <a:noFill/>
            </a:ln>
            <a:effectLst>
              <a:outerShdw blurRad="292100" dist="139700" dir="2700000" algn="tl" rotWithShape="0">
                <a:srgbClr val="333333">
                  <a:alpha val="65000"/>
                </a:srgbClr>
              </a:outerShdw>
            </a:effectLst>
          </p:spPr>
        </p:pic>
        <p:pic>
          <p:nvPicPr>
            <p:cNvPr id="13" name="图片 12">
              <a:extLst>
                <a:ext uri="{FF2B5EF4-FFF2-40B4-BE49-F238E27FC236}">
                  <a16:creationId xmlns:a16="http://schemas.microsoft.com/office/drawing/2014/main" id="{4BE50F83-8279-EB30-2750-9F85DF801AB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342" b="100000" l="9929" r="89362">
                          <a14:foregroundMark x1="59929" y1="84430" x2="58511" y2="84564"/>
                          <a14:foregroundMark x1="66312" y1="84295" x2="65248" y2="83893"/>
                          <a14:foregroundMark x1="69858" y1="84027" x2="63475" y2="84027"/>
                          <a14:foregroundMark x1="31915" y1="71678" x2="31560" y2="75705"/>
                          <a14:foregroundMark x1="35638" y1="60537" x2="37411" y2="63490"/>
                          <a14:foregroundMark x1="49291" y1="12483" x2="46986" y2="48725"/>
                          <a14:foregroundMark x1="46986" y1="48725" x2="46809" y2="48591"/>
                          <a14:foregroundMark x1="57801" y1="2013" x2="45390" y2="2013"/>
                          <a14:foregroundMark x1="56028" y1="4966" x2="40780" y2="5235"/>
                          <a14:foregroundMark x1="62589" y1="3758" x2="60106" y2="4027"/>
                          <a14:foregroundMark x1="33688" y1="3758" x2="30142" y2="3624"/>
                          <a14:foregroundMark x1="40603" y1="32349" x2="32447" y2="25369"/>
                          <a14:foregroundMark x1="30496" y1="24564" x2="27482" y2="20940"/>
                          <a14:foregroundMark x1="26418" y1="18523" x2="26241" y2="20671"/>
                          <a14:foregroundMark x1="27305" y1="7114" x2="26950" y2="11007"/>
                          <a14:foregroundMark x1="64184" y1="25101" x2="63298" y2="26443"/>
                          <a14:foregroundMark x1="67376" y1="20403" x2="64894" y2="24161"/>
                          <a14:foregroundMark x1="74113" y1="10201" x2="71986" y2="13423"/>
                          <a14:foregroundMark x1="74823" y1="6577" x2="75532" y2="7517"/>
                          <a14:foregroundMark x1="28901" y1="2685" x2="28546" y2="4430"/>
                          <a14:foregroundMark x1="70567" y1="29664" x2="74823" y2="40268"/>
                          <a14:foregroundMark x1="69149" y1="26040" x2="70390" y2="28993"/>
                          <a14:foregroundMark x1="45035" y1="35973" x2="27128" y2="37718"/>
                          <a14:foregroundMark x1="52482" y1="44564" x2="51596" y2="54094"/>
                          <a14:foregroundMark x1="41667" y1="49128" x2="40780" y2="59866"/>
                          <a14:foregroundMark x1="27660" y1="29128" x2="20745" y2="36644"/>
                          <a14:foregroundMark x1="30674" y1="25772" x2="27837" y2="28859"/>
                          <a14:foregroundMark x1="51241" y1="66980" x2="49645" y2="82282"/>
                          <a14:foregroundMark x1="51241" y1="73960" x2="37234" y2="74899"/>
                          <a14:foregroundMark x1="32624" y1="78523" x2="54078" y2="85638"/>
                          <a14:foregroundMark x1="48936" y1="84698" x2="39894" y2="84027"/>
                          <a14:foregroundMark x1="73759" y1="84966" x2="67553" y2="84966"/>
                          <a14:foregroundMark x1="20035" y1="85503" x2="39007" y2="86040"/>
                          <a14:foregroundMark x1="47518" y1="64564" x2="53369" y2="98523"/>
                          <a14:foregroundMark x1="41667" y1="80000" x2="38475" y2="80000"/>
                          <a14:foregroundMark x1="37766" y1="26980" x2="37234" y2="45638"/>
                          <a14:foregroundMark x1="38475" y1="2550" x2="37943" y2="22953"/>
                          <a14:foregroundMark x1="37234" y1="45638" x2="37057" y2="45638"/>
                          <a14:foregroundMark x1="37057" y1="2550" x2="29787" y2="2550"/>
                          <a14:foregroundMark x1="45567" y1="2282" x2="29610" y2="2013"/>
                          <a14:foregroundMark x1="59043" y1="1477" x2="63652" y2="3490"/>
                          <a14:foregroundMark x1="45390" y1="89262" x2="40780" y2="99866"/>
                          <a14:foregroundMark x1="52482" y1="85906" x2="51773" y2="90872"/>
                          <a14:backgroundMark x1="64184" y1="90738" x2="56560" y2="89128"/>
                          <a14:backgroundMark x1="68972" y1="3356" x2="66489" y2="3624"/>
                          <a14:backgroundMark x1="72340" y1="4295" x2="72340" y2="4295"/>
                          <a14:backgroundMark x1="67199" y1="13423" x2="67199" y2="13423"/>
                          <a14:backgroundMark x1="67730" y1="11946" x2="65426" y2="14631"/>
                          <a14:backgroundMark x1="67730" y1="14765" x2="66489" y2="17718"/>
                          <a14:backgroundMark x1="66489" y1="17450" x2="66489" y2="19732"/>
                          <a14:backgroundMark x1="70567" y1="13020" x2="69681" y2="14497"/>
                          <a14:backgroundMark x1="68085" y1="17852" x2="66489" y2="20134"/>
                          <a14:backgroundMark x1="67199" y1="28322" x2="66667" y2="29664"/>
                          <a14:backgroundMark x1="64539" y1="24027" x2="63652" y2="24832"/>
                          <a14:backgroundMark x1="55851" y1="27785" x2="56028" y2="32215"/>
                          <a14:backgroundMark x1="66312" y1="92752" x2="66312" y2="92752"/>
                          <a14:backgroundMark x1="66489" y1="93289" x2="66489" y2="93289"/>
                          <a14:backgroundMark x1="66489" y1="93691" x2="66667" y2="92886"/>
                          <a14:backgroundMark x1="66312" y1="93423" x2="66667" y2="92349"/>
                          <a14:backgroundMark x1="58333" y1="50872" x2="58333" y2="51946"/>
                          <a14:backgroundMark x1="33333" y1="31678" x2="29965" y2="31544"/>
                          <a14:backgroundMark x1="31383" y1="14094" x2="24645" y2="12349"/>
                          <a14:backgroundMark x1="34220" y1="14765" x2="28014" y2="13289"/>
                          <a14:backgroundMark x1="34043" y1="15570" x2="26950" y2="12886"/>
                          <a14:backgroundMark x1="34752" y1="17181" x2="27660" y2="16107"/>
                          <a14:backgroundMark x1="24468" y1="13691" x2="27482" y2="18121"/>
                          <a14:backgroundMark x1="26773" y1="9396" x2="26596" y2="11409"/>
                          <a14:backgroundMark x1="36525" y1="22685" x2="35816" y2="24295"/>
                          <a14:backgroundMark x1="37234" y1="24161" x2="35993" y2="26443"/>
                          <a14:backgroundMark x1="33333" y1="63624" x2="28901" y2="66040"/>
                          <a14:backgroundMark x1="28723" y1="65906" x2="24468" y2="67785"/>
                          <a14:backgroundMark x1="37234" y1="57181" x2="37057" y2="57181"/>
                          <a14:backgroundMark x1="38652" y1="91141" x2="34752" y2="91812"/>
                          <a14:backgroundMark x1="37943" y1="89128" x2="31915" y2="89933"/>
                        </a14:backgroundRemoval>
                      </a14:imgEffect>
                      <a14:imgEffect>
                        <a14:brightnessContrast bright="20000"/>
                      </a14:imgEffect>
                    </a14:imgLayer>
                  </a14:imgProps>
                </a:ext>
                <a:ext uri="{28A0092B-C50C-407E-A947-70E740481C1C}">
                  <a14:useLocalDpi xmlns:a14="http://schemas.microsoft.com/office/drawing/2010/main"/>
                </a:ext>
              </a:extLst>
            </a:blip>
            <a:srcRect/>
            <a:stretch/>
          </p:blipFill>
          <p:spPr>
            <a:xfrm>
              <a:off x="4486343" y="2007223"/>
              <a:ext cx="2021315" cy="2671158"/>
            </a:xfrm>
            <a:prstGeom prst="rect">
              <a:avLst/>
            </a:prstGeom>
            <a:ln>
              <a:noFill/>
            </a:ln>
            <a:effectLst>
              <a:outerShdw blurRad="292100" dist="139700" dir="2700000" algn="tl" rotWithShape="0">
                <a:srgbClr val="333333">
                  <a:alpha val="65000"/>
                </a:srgbClr>
              </a:outerShdw>
            </a:effectLst>
          </p:spPr>
        </p:pic>
      </p:grpSp>
      <p:sp>
        <p:nvSpPr>
          <p:cNvPr id="14" name="文本框 13">
            <a:extLst>
              <a:ext uri="{FF2B5EF4-FFF2-40B4-BE49-F238E27FC236}">
                <a16:creationId xmlns:a16="http://schemas.microsoft.com/office/drawing/2014/main" id="{38D2FB71-8F28-8F82-9528-11707FDE1324}"/>
              </a:ext>
            </a:extLst>
          </p:cNvPr>
          <p:cNvSpPr txBox="1"/>
          <p:nvPr/>
        </p:nvSpPr>
        <p:spPr>
          <a:xfrm>
            <a:off x="8269762" y="4316270"/>
            <a:ext cx="4046357" cy="1785104"/>
          </a:xfrm>
          <a:prstGeom prst="rect">
            <a:avLst/>
          </a:prstGeom>
          <a:noFill/>
        </p:spPr>
        <p:txBody>
          <a:bodyPr wrap="square" rtlCol="0">
            <a:spAutoFit/>
          </a:bodyPr>
          <a:lstStyle/>
          <a:p>
            <a:r>
              <a:rPr lang="en-US" altLang="zh-CN" sz="2000" b="1" dirty="0"/>
              <a:t>Drawbacks:</a:t>
            </a:r>
            <a:endParaRPr lang="en-US" altLang="zh-CN" sz="2000" dirty="0"/>
          </a:p>
          <a:p>
            <a:pPr marL="342900" indent="-342900">
              <a:buFontTx/>
              <a:buAutoNum type="arabicPeriod"/>
            </a:pPr>
            <a:r>
              <a:rPr lang="en-US" altLang="zh-CN" b="1" dirty="0"/>
              <a:t>Need to be place outdoor </a:t>
            </a:r>
          </a:p>
          <a:p>
            <a:pPr marL="342900" indent="-342900">
              <a:buFontTx/>
              <a:buAutoNum type="arabicPeriod"/>
            </a:pPr>
            <a:r>
              <a:rPr lang="en-US" altLang="zh-CN" b="1" dirty="0"/>
              <a:t>Over two satellites should a line of sight (LOS) to the receiver</a:t>
            </a:r>
          </a:p>
          <a:p>
            <a:pPr marL="342900" indent="-342900">
              <a:buFontTx/>
              <a:buAutoNum type="arabicPeriod"/>
            </a:pPr>
            <a:r>
              <a:rPr lang="en-US" altLang="zh-CN" b="1" dirty="0"/>
              <a:t>Need cables to connect each other for clock synchronization</a:t>
            </a:r>
          </a:p>
        </p:txBody>
      </p:sp>
      <p:pic>
        <p:nvPicPr>
          <p:cNvPr id="18" name="图片 17">
            <a:extLst>
              <a:ext uri="{FF2B5EF4-FFF2-40B4-BE49-F238E27FC236}">
                <a16:creationId xmlns:a16="http://schemas.microsoft.com/office/drawing/2014/main" id="{80F98E1A-E742-6C29-DC42-BABBFD9C1D86}"/>
              </a:ext>
            </a:extLst>
          </p:cNvPr>
          <p:cNvPicPr>
            <a:picLocks noChangeAspect="1"/>
          </p:cNvPicPr>
          <p:nvPr/>
        </p:nvPicPr>
        <p:blipFill>
          <a:blip r:embed="rId10"/>
          <a:stretch>
            <a:fillRect/>
          </a:stretch>
        </p:blipFill>
        <p:spPr>
          <a:xfrm>
            <a:off x="9801359" y="1505119"/>
            <a:ext cx="1846509" cy="2594704"/>
          </a:xfrm>
          <a:prstGeom prst="rect">
            <a:avLst/>
          </a:prstGeom>
        </p:spPr>
      </p:pic>
      <p:sp>
        <p:nvSpPr>
          <p:cNvPr id="17" name="矩形 16">
            <a:extLst>
              <a:ext uri="{FF2B5EF4-FFF2-40B4-BE49-F238E27FC236}">
                <a16:creationId xmlns:a16="http://schemas.microsoft.com/office/drawing/2014/main" id="{C99DD9C1-349A-8028-8241-DFF8F7560DEA}"/>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Existing solutions for indoor GNSS</a:t>
            </a:r>
          </a:p>
        </p:txBody>
      </p:sp>
    </p:spTree>
    <p:extLst>
      <p:ext uri="{BB962C8B-B14F-4D97-AF65-F5344CB8AC3E}">
        <p14:creationId xmlns:p14="http://schemas.microsoft.com/office/powerpoint/2010/main" val="211017302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7ba5c36-b7cf-4793-bbc2-bd5b3a9f95ca}"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15455</TotalTime>
  <Words>3374</Words>
  <Application>Microsoft Office PowerPoint</Application>
  <PresentationFormat>宽屏</PresentationFormat>
  <Paragraphs>389</Paragraphs>
  <Slides>28</Slides>
  <Notes>28</Notes>
  <HiddenSlides>6</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28</vt:i4>
      </vt:variant>
    </vt:vector>
  </HeadingPairs>
  <TitlesOfParts>
    <vt:vector size="39" baseType="lpstr">
      <vt:lpstr>等线</vt:lpstr>
      <vt:lpstr>等线 Light</vt:lpstr>
      <vt:lpstr>Söhne</vt:lpstr>
      <vt:lpstr>Arial</vt:lpstr>
      <vt:lpstr>Cambria</vt:lpstr>
      <vt:lpstr>Cambria Math</vt:lpstr>
      <vt:lpstr>Roboto</vt:lpstr>
      <vt:lpstr>Segoe UI</vt:lpstr>
      <vt:lpstr>Times New Roman</vt:lpstr>
      <vt:lpstr>Wingdings</vt:lpstr>
      <vt:lpstr>Office 主题​​</vt:lpstr>
      <vt:lpstr>GPMS: Enabling Indoor GNSS Positioning using Passive Metasurfaces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Our solution and advantages</vt:lpstr>
      <vt:lpstr>Through wall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 叶舟</dc:creator>
  <cp:lastModifiedBy>Hao Pan</cp:lastModifiedBy>
  <cp:revision>7</cp:revision>
  <cp:lastPrinted>2024-04-30T09:07:21Z</cp:lastPrinted>
  <dcterms:created xsi:type="dcterms:W3CDTF">2023-11-01T07:17:51Z</dcterms:created>
  <dcterms:modified xsi:type="dcterms:W3CDTF">2024-11-05T12:23:31Z</dcterms:modified>
</cp:coreProperties>
</file>