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353" r:id="rId3"/>
    <p:sldId id="392" r:id="rId4"/>
    <p:sldId id="354" r:id="rId5"/>
    <p:sldId id="355" r:id="rId6"/>
    <p:sldId id="356" r:id="rId7"/>
    <p:sldId id="364" r:id="rId8"/>
    <p:sldId id="365" r:id="rId9"/>
    <p:sldId id="367" r:id="rId10"/>
    <p:sldId id="369" r:id="rId11"/>
    <p:sldId id="370" r:id="rId12"/>
    <p:sldId id="351" r:id="rId13"/>
    <p:sldId id="380" r:id="rId14"/>
    <p:sldId id="349" r:id="rId15"/>
    <p:sldId id="371" r:id="rId16"/>
    <p:sldId id="372" r:id="rId17"/>
    <p:sldId id="348" r:id="rId18"/>
    <p:sldId id="374" r:id="rId19"/>
    <p:sldId id="375" r:id="rId20"/>
    <p:sldId id="378" r:id="rId21"/>
    <p:sldId id="382" r:id="rId22"/>
    <p:sldId id="390" r:id="rId23"/>
  </p:sldIdLst>
  <p:sldSz cx="12192000" cy="6858000"/>
  <p:notesSz cx="9926638" cy="67976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AADB"/>
    <a:srgbClr val="2E75B6"/>
    <a:srgbClr val="548235"/>
    <a:srgbClr val="FF9933"/>
    <a:srgbClr val="5B9BD5"/>
    <a:srgbClr val="E7E6E6"/>
    <a:srgbClr val="5891C5"/>
    <a:srgbClr val="B2B2B2"/>
    <a:srgbClr val="EAEAEA"/>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0" autoAdjust="0"/>
    <p:restoredTop sz="60788" autoAdjust="0"/>
  </p:normalViewPr>
  <p:slideViewPr>
    <p:cSldViewPr snapToGrid="0">
      <p:cViewPr varScale="1">
        <p:scale>
          <a:sx n="68" d="100"/>
          <a:sy n="68" d="100"/>
        </p:scale>
        <p:origin x="2582" y="322"/>
      </p:cViewPr>
      <p:guideLst/>
    </p:cSldViewPr>
  </p:slideViewPr>
  <p:outlineViewPr>
    <p:cViewPr>
      <p:scale>
        <a:sx n="33" d="100"/>
        <a:sy n="33" d="100"/>
      </p:scale>
      <p:origin x="0" y="0"/>
    </p:cViewPr>
  </p:outlineViewPr>
  <p:notesTextViewPr>
    <p:cViewPr>
      <p:scale>
        <a:sx n="135" d="100"/>
        <a:sy n="13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o Pan" userId="2a3b77b5-7e58-4bf3-9105-4d0521e33b5e" providerId="ADAL" clId="{62B11DA4-8DCB-476A-A9D3-9C8065F4B93E}"/>
    <pc:docChg chg="modSld">
      <pc:chgData name="Hao Pan" userId="2a3b77b5-7e58-4bf3-9105-4d0521e33b5e" providerId="ADAL" clId="{62B11DA4-8DCB-476A-A9D3-9C8065F4B93E}" dt="2024-11-04T07:15:35.197" v="1" actId="732"/>
      <pc:docMkLst>
        <pc:docMk/>
      </pc:docMkLst>
      <pc:sldChg chg="modSp mod">
        <pc:chgData name="Hao Pan" userId="2a3b77b5-7e58-4bf3-9105-4d0521e33b5e" providerId="ADAL" clId="{62B11DA4-8DCB-476A-A9D3-9C8065F4B93E}" dt="2024-11-04T07:15:35.197" v="1" actId="732"/>
        <pc:sldMkLst>
          <pc:docMk/>
          <pc:sldMk cId="3065096768" sldId="370"/>
        </pc:sldMkLst>
        <pc:picChg chg="mod modCrop">
          <ac:chgData name="Hao Pan" userId="2a3b77b5-7e58-4bf3-9105-4d0521e33b5e" providerId="ADAL" clId="{62B11DA4-8DCB-476A-A9D3-9C8065F4B93E}" dt="2024-11-04T07:15:35.197" v="1" actId="732"/>
          <ac:picMkLst>
            <pc:docMk/>
            <pc:sldMk cId="3065096768" sldId="370"/>
            <ac:picMk id="3" creationId="{63200D8B-36FB-065E-7357-804E18E847C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2"/>
            <a:ext cx="4301543" cy="341064"/>
          </a:xfrm>
          <a:prstGeom prst="rect">
            <a:avLst/>
          </a:prstGeom>
        </p:spPr>
        <p:txBody>
          <a:bodyPr vert="horz" lIns="95562" tIns="47781" rIns="95562" bIns="47781" rtlCol="0"/>
          <a:lstStyle>
            <a:lvl1pPr algn="l">
              <a:defRPr sz="1300"/>
            </a:lvl1pPr>
          </a:lstStyle>
          <a:p>
            <a:endParaRPr lang="zh-CN" altLang="en-US"/>
          </a:p>
        </p:txBody>
      </p:sp>
      <p:sp>
        <p:nvSpPr>
          <p:cNvPr id="3" name="日期占位符 2"/>
          <p:cNvSpPr>
            <a:spLocks noGrp="1"/>
          </p:cNvSpPr>
          <p:nvPr>
            <p:ph type="dt" sz="quarter" idx="1"/>
          </p:nvPr>
        </p:nvSpPr>
        <p:spPr>
          <a:xfrm>
            <a:off x="5622799" y="2"/>
            <a:ext cx="4301543" cy="341064"/>
          </a:xfrm>
          <a:prstGeom prst="rect">
            <a:avLst/>
          </a:prstGeom>
        </p:spPr>
        <p:txBody>
          <a:bodyPr vert="horz" lIns="95562" tIns="47781" rIns="95562" bIns="47781" rtlCol="0"/>
          <a:lstStyle>
            <a:lvl1pPr algn="r">
              <a:defRPr sz="1300"/>
            </a:lvl1pPr>
          </a:lstStyle>
          <a:p>
            <a:fld id="{3C36D586-6700-4DFB-9043-EF5173BC12DF}" type="datetimeFigureOut">
              <a:rPr lang="zh-CN" altLang="en-US" smtClean="0"/>
              <a:t>2024/11/4</a:t>
            </a:fld>
            <a:endParaRPr lang="zh-CN" altLang="en-US"/>
          </a:p>
        </p:txBody>
      </p:sp>
      <p:sp>
        <p:nvSpPr>
          <p:cNvPr id="4" name="页脚占位符 3"/>
          <p:cNvSpPr>
            <a:spLocks noGrp="1"/>
          </p:cNvSpPr>
          <p:nvPr>
            <p:ph type="ftr" sz="quarter" idx="2"/>
          </p:nvPr>
        </p:nvSpPr>
        <p:spPr>
          <a:xfrm>
            <a:off x="1" y="6456612"/>
            <a:ext cx="4301543" cy="341063"/>
          </a:xfrm>
          <a:prstGeom prst="rect">
            <a:avLst/>
          </a:prstGeom>
        </p:spPr>
        <p:txBody>
          <a:bodyPr vert="horz" lIns="95562" tIns="47781" rIns="95562" bIns="47781"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5622799" y="6456612"/>
            <a:ext cx="4301543" cy="341063"/>
          </a:xfrm>
          <a:prstGeom prst="rect">
            <a:avLst/>
          </a:prstGeom>
        </p:spPr>
        <p:txBody>
          <a:bodyPr vert="horz" lIns="95562" tIns="47781" rIns="95562" bIns="47781" rtlCol="0" anchor="b"/>
          <a:lstStyle>
            <a:lvl1pPr algn="r">
              <a:defRPr sz="1300"/>
            </a:lvl1pPr>
          </a:lstStyle>
          <a:p>
            <a:fld id="{5B29F4D2-1C06-45BD-8D3C-536B6C152A17}" type="slidenum">
              <a:rPr lang="zh-CN" altLang="en-US" smtClean="0"/>
              <a:t>‹#›</a:t>
            </a:fld>
            <a:endParaRPr lang="zh-CN" altLang="en-US"/>
          </a:p>
        </p:txBody>
      </p:sp>
    </p:spTree>
    <p:extLst>
      <p:ext uri="{BB962C8B-B14F-4D97-AF65-F5344CB8AC3E}">
        <p14:creationId xmlns:p14="http://schemas.microsoft.com/office/powerpoint/2010/main" val="992698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2"/>
            <a:ext cx="4301543" cy="341064"/>
          </a:xfrm>
          <a:prstGeom prst="rect">
            <a:avLst/>
          </a:prstGeom>
        </p:spPr>
        <p:txBody>
          <a:bodyPr vert="horz" lIns="95562" tIns="47781" rIns="95562" bIns="47781" rtlCol="0"/>
          <a:lstStyle>
            <a:lvl1pPr algn="l">
              <a:defRPr sz="1300"/>
            </a:lvl1pPr>
          </a:lstStyle>
          <a:p>
            <a:endParaRPr lang="zh-CN" altLang="en-US"/>
          </a:p>
        </p:txBody>
      </p:sp>
      <p:sp>
        <p:nvSpPr>
          <p:cNvPr id="3" name="日期占位符 2"/>
          <p:cNvSpPr>
            <a:spLocks noGrp="1"/>
          </p:cNvSpPr>
          <p:nvPr>
            <p:ph type="dt" idx="1"/>
          </p:nvPr>
        </p:nvSpPr>
        <p:spPr>
          <a:xfrm>
            <a:off x="5622799" y="2"/>
            <a:ext cx="4301543" cy="341064"/>
          </a:xfrm>
          <a:prstGeom prst="rect">
            <a:avLst/>
          </a:prstGeom>
        </p:spPr>
        <p:txBody>
          <a:bodyPr vert="horz" lIns="95562" tIns="47781" rIns="95562" bIns="47781" rtlCol="0"/>
          <a:lstStyle>
            <a:lvl1pPr algn="r">
              <a:defRPr sz="1300"/>
            </a:lvl1pPr>
          </a:lstStyle>
          <a:p>
            <a:fld id="{1F684E0F-F495-477C-B65A-7AC05FDDE1D6}" type="datetimeFigureOut">
              <a:rPr lang="zh-CN" altLang="en-US" smtClean="0"/>
              <a:t>2024/11/4</a:t>
            </a:fld>
            <a:endParaRPr lang="zh-CN" altLang="en-US"/>
          </a:p>
        </p:txBody>
      </p:sp>
      <p:sp>
        <p:nvSpPr>
          <p:cNvPr id="4" name="幻灯片图像占位符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5562" tIns="47781" rIns="95562" bIns="47781" rtlCol="0" anchor="ctr"/>
          <a:lstStyle/>
          <a:p>
            <a:endParaRPr lang="zh-CN" altLang="en-US"/>
          </a:p>
        </p:txBody>
      </p:sp>
      <p:sp>
        <p:nvSpPr>
          <p:cNvPr id="5" name="备注占位符 4"/>
          <p:cNvSpPr>
            <a:spLocks noGrp="1"/>
          </p:cNvSpPr>
          <p:nvPr>
            <p:ph type="body" sz="quarter" idx="3"/>
          </p:nvPr>
        </p:nvSpPr>
        <p:spPr>
          <a:xfrm>
            <a:off x="992664" y="3271381"/>
            <a:ext cx="7941310" cy="2676585"/>
          </a:xfrm>
          <a:prstGeom prst="rect">
            <a:avLst/>
          </a:prstGeom>
        </p:spPr>
        <p:txBody>
          <a:bodyPr vert="horz" lIns="95562" tIns="47781" rIns="95562" bIns="47781"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1" y="6456612"/>
            <a:ext cx="4301543" cy="341063"/>
          </a:xfrm>
          <a:prstGeom prst="rect">
            <a:avLst/>
          </a:prstGeom>
        </p:spPr>
        <p:txBody>
          <a:bodyPr vert="horz" lIns="95562" tIns="47781" rIns="95562" bIns="47781"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5622799" y="6456612"/>
            <a:ext cx="4301543" cy="341063"/>
          </a:xfrm>
          <a:prstGeom prst="rect">
            <a:avLst/>
          </a:prstGeom>
        </p:spPr>
        <p:txBody>
          <a:bodyPr vert="horz" lIns="95562" tIns="47781" rIns="95562" bIns="47781" rtlCol="0" anchor="b"/>
          <a:lstStyle>
            <a:lvl1pPr algn="r">
              <a:defRPr sz="1300"/>
            </a:lvl1pPr>
          </a:lstStyle>
          <a:p>
            <a:fld id="{B6644BD0-691D-4504-89D6-5AD4CF8DC8B8}" type="slidenum">
              <a:rPr lang="zh-CN" altLang="en-US" smtClean="0"/>
              <a:t>‹#›</a:t>
            </a:fld>
            <a:endParaRPr lang="zh-CN" altLang="en-US"/>
          </a:p>
        </p:txBody>
      </p:sp>
    </p:spTree>
    <p:extLst>
      <p:ext uri="{BB962C8B-B14F-4D97-AF65-F5344CB8AC3E}">
        <p14:creationId xmlns:p14="http://schemas.microsoft.com/office/powerpoint/2010/main" val="1973913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857500" y="950913"/>
            <a:ext cx="4570413" cy="2570162"/>
          </a:xfrm>
        </p:spPr>
      </p:sp>
      <p:sp>
        <p:nvSpPr>
          <p:cNvPr id="3" name="备注占位符 2"/>
          <p:cNvSpPr>
            <a:spLocks noGrp="1"/>
          </p:cNvSpPr>
          <p:nvPr>
            <p:ph type="body" idx="1"/>
          </p:nvPr>
        </p:nvSpPr>
        <p:spPr/>
        <p:txBody>
          <a:bodyPr/>
          <a:lstStyle/>
          <a:p>
            <a:r>
              <a:rPr lang="en-US" altLang="zh-CN" sz="1400" dirty="0"/>
              <a:t>Good morning, my name is XXX, from XXX</a:t>
            </a:r>
          </a:p>
          <a:p>
            <a:r>
              <a:rPr lang="en-US" altLang="zh-CN" sz="1400" dirty="0"/>
              <a:t>I am pleased to introduce the work ‘</a:t>
            </a:r>
            <a:r>
              <a:rPr lang="en-US" altLang="zh-CN" sz="1400" b="1" i="1" dirty="0" err="1">
                <a:latin typeface="Helvetica" panose="020B0604020202030204" pitchFamily="34" charset="0"/>
              </a:rPr>
              <a:t>HandPad</a:t>
            </a:r>
            <a:r>
              <a:rPr lang="en-US" altLang="zh-CN" sz="1400" b="1" dirty="0">
                <a:latin typeface="Helvetica" panose="020B0604020202030204" pitchFamily="34" charset="0"/>
              </a:rPr>
              <a:t>:</a:t>
            </a:r>
            <a:r>
              <a:rPr lang="en-US" altLang="zh-CN" sz="1400" b="1" i="1" dirty="0">
                <a:latin typeface="Helvetica" panose="020B0604020202030204" pitchFamily="34" charset="0"/>
              </a:rPr>
              <a:t> </a:t>
            </a:r>
            <a:r>
              <a:rPr lang="en-US" altLang="zh-CN" sz="1400" b="1" dirty="0">
                <a:latin typeface="Helvetica" panose="020B0604020202030204" pitchFamily="34" charset="0"/>
              </a:rPr>
              <a:t>Enabling On-the-Go Writing on Your Hand via Human Capacitance</a:t>
            </a:r>
            <a:r>
              <a:rPr lang="en-US" altLang="zh-CN" sz="1400" dirty="0"/>
              <a:t>’.</a:t>
            </a:r>
          </a:p>
        </p:txBody>
      </p:sp>
      <p:sp>
        <p:nvSpPr>
          <p:cNvPr id="4" name="灯片编号占位符 3"/>
          <p:cNvSpPr>
            <a:spLocks noGrp="1"/>
          </p:cNvSpPr>
          <p:nvPr>
            <p:ph type="sldNum" sz="quarter" idx="10"/>
          </p:nvPr>
        </p:nvSpPr>
        <p:spPr/>
        <p:txBody>
          <a:bodyPr/>
          <a:lstStyle/>
          <a:p>
            <a:fld id="{26B2F412-0519-4E47-BB1F-83AC89BC7FE0}" type="slidenum">
              <a:rPr lang="zh-CN" altLang="en-US" smtClean="0"/>
              <a:t>1</a:t>
            </a:fld>
            <a:endParaRPr lang="zh-CN" altLang="en-US"/>
          </a:p>
        </p:txBody>
      </p:sp>
    </p:spTree>
    <p:extLst>
      <p:ext uri="{BB962C8B-B14F-4D97-AF65-F5344CB8AC3E}">
        <p14:creationId xmlns:p14="http://schemas.microsoft.com/office/powerpoint/2010/main" val="957097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15D57-ED6E-FD75-571B-60E6F533EA3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4F342D3-171F-E75F-6A36-142084DB8B0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286363-5734-1C61-5C60-141A7691D52D}"/>
              </a:ext>
            </a:extLst>
          </p:cNvPr>
          <p:cNvSpPr>
            <a:spLocks noGrp="1"/>
          </p:cNvSpPr>
          <p:nvPr>
            <p:ph type="body" idx="1"/>
          </p:nvPr>
        </p:nvSpPr>
        <p:spPr/>
        <p:txBody>
          <a:bodyPr/>
          <a:lstStyle/>
          <a:p>
            <a:r>
              <a:rPr lang="en-US" altLang="zh-CN" baseline="0" dirty="0"/>
              <a:t>Based on the touch point positioning, we further validate the continuous tracking of touch points.</a:t>
            </a:r>
          </a:p>
          <a:p>
            <a:endParaRPr lang="en-US" altLang="zh-CN" baseline="0" dirty="0"/>
          </a:p>
          <a:p>
            <a:r>
              <a:rPr lang="en-US" altLang="zh-CN" baseline="0" dirty="0"/>
              <a:t>We performed two line tests. Firstly, by sliding horizontally on three fingers</a:t>
            </a:r>
            <a:r>
              <a:rPr lang="zh-CN" altLang="en-US" baseline="0" dirty="0"/>
              <a:t> </a:t>
            </a:r>
            <a:r>
              <a:rPr lang="en-US" altLang="zh-CN"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the positioning of the contact points on the three fingers remained stable.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【click】【click】</a:t>
            </a:r>
          </a:p>
          <a:p>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The second was slid </a:t>
            </a:r>
            <a:r>
              <a:rPr lang="en-US" altLang="zh-CN" baseline="0" dirty="0" err="1"/>
              <a:t>di`agonally</a:t>
            </a:r>
            <a:r>
              <a:rPr lang="en-US" altLang="zh-CN" baseline="0" dirty="0"/>
              <a:t> upwards,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with the position of the contact point gradually moving upwards. 【click】【click】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It can be seen that the system is capable of coarse-grained 2D continuous </a:t>
            </a:r>
            <a:r>
              <a:rPr lang="en-US" altLang="zh-CN" baseline="0" dirty="0" err="1"/>
              <a:t>localisation</a:t>
            </a:r>
            <a:r>
              <a:rPr lang="en-US" altLang="zh-CN" baseline="0" dirty="0"/>
              <a:t>.</a:t>
            </a:r>
          </a:p>
          <a:p>
            <a:endParaRPr lang="en-US" altLang="zh-CN" baseline="0" dirty="0"/>
          </a:p>
          <a:p>
            <a:endParaRPr lang="en-US" altLang="zh-CN" baseline="0" dirty="0"/>
          </a:p>
          <a:p>
            <a:endParaRPr lang="en-US" altLang="zh-CN" baseline="0" dirty="0"/>
          </a:p>
        </p:txBody>
      </p:sp>
      <p:sp>
        <p:nvSpPr>
          <p:cNvPr id="4" name="灯片编号占位符 3">
            <a:extLst>
              <a:ext uri="{FF2B5EF4-FFF2-40B4-BE49-F238E27FC236}">
                <a16:creationId xmlns:a16="http://schemas.microsoft.com/office/drawing/2014/main" id="{702FCBF7-79E7-E937-D49C-9333686B037E}"/>
              </a:ext>
            </a:extLst>
          </p:cNvPr>
          <p:cNvSpPr>
            <a:spLocks noGrp="1"/>
          </p:cNvSpPr>
          <p:nvPr>
            <p:ph type="sldNum" sz="quarter" idx="10"/>
          </p:nvPr>
        </p:nvSpPr>
        <p:spPr/>
        <p:txBody>
          <a:bodyPr/>
          <a:lstStyle/>
          <a:p>
            <a:fld id="{69277A4F-CB6F-45FD-B8FE-556C3C9E50E9}" type="slidenum">
              <a:rPr lang="zh-CN" altLang="en-US" smtClean="0"/>
              <a:t>10</a:t>
            </a:fld>
            <a:endParaRPr lang="zh-CN" altLang="en-US"/>
          </a:p>
        </p:txBody>
      </p:sp>
    </p:spTree>
    <p:extLst>
      <p:ext uri="{BB962C8B-B14F-4D97-AF65-F5344CB8AC3E}">
        <p14:creationId xmlns:p14="http://schemas.microsoft.com/office/powerpoint/2010/main" val="627020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EF24E-38FC-A8C6-1DA8-4091E2EA275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10F0C72-313E-C805-DD19-53511682598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67F91DB-F968-1A77-15AA-009D8A5A137D}"/>
              </a:ext>
            </a:extLst>
          </p:cNvPr>
          <p:cNvSpPr>
            <a:spLocks noGrp="1"/>
          </p:cNvSpPr>
          <p:nvPr>
            <p:ph type="body" idx="1"/>
          </p:nvPr>
        </p:nvSpPr>
        <p:spPr/>
        <p:txBody>
          <a:bodyPr/>
          <a:lstStyle/>
          <a:p>
            <a:r>
              <a:rPr lang="en-US" altLang="zh-CN" baseline="0" dirty="0"/>
              <a:t>Our system setup is shown in Figure, we similarly deployed capacitance sensors at the wrist, [click]  the system only requires the deployment of electrode finger cuffs at the fingertips</a:t>
            </a:r>
            <a:r>
              <a:rPr lang="zh-CN" altLang="en-US" baseline="0" dirty="0"/>
              <a:t> </a:t>
            </a:r>
            <a:r>
              <a:rPr lang="en-US" altLang="zh-CN" baseline="0" dirty="0"/>
              <a:t>to capture body </a:t>
            </a:r>
            <a:r>
              <a:rPr lang="en-US" altLang="zh-CN" baseline="0" dirty="0" err="1"/>
              <a:t>capacitance.【click</a:t>
            </a:r>
            <a:r>
              <a:rPr lang="en-US" altLang="zh-CN" baseline="0" dirty="0"/>
              <a:t>】 </a:t>
            </a:r>
          </a:p>
          <a:p>
            <a:endParaRPr lang="en-US" altLang="zh-CN" baseline="0" dirty="0"/>
          </a:p>
          <a:p>
            <a:r>
              <a:rPr lang="en-US" altLang="zh-CN" baseline="0" dirty="0"/>
              <a:t>The three-channel capacitive sensor converts the user's hand into an interactive interface, allowing for hand keystrokes and handwritten interfaces.</a:t>
            </a:r>
          </a:p>
        </p:txBody>
      </p:sp>
      <p:sp>
        <p:nvSpPr>
          <p:cNvPr id="4" name="灯片编号占位符 3">
            <a:extLst>
              <a:ext uri="{FF2B5EF4-FFF2-40B4-BE49-F238E27FC236}">
                <a16:creationId xmlns:a16="http://schemas.microsoft.com/office/drawing/2014/main" id="{C2EBE35D-EA89-4BDE-E94B-703742B1623B}"/>
              </a:ext>
            </a:extLst>
          </p:cNvPr>
          <p:cNvSpPr>
            <a:spLocks noGrp="1"/>
          </p:cNvSpPr>
          <p:nvPr>
            <p:ph type="sldNum" sz="quarter" idx="10"/>
          </p:nvPr>
        </p:nvSpPr>
        <p:spPr/>
        <p:txBody>
          <a:bodyPr/>
          <a:lstStyle/>
          <a:p>
            <a:fld id="{69277A4F-CB6F-45FD-B8FE-556C3C9E50E9}" type="slidenum">
              <a:rPr lang="zh-CN" altLang="en-US" smtClean="0"/>
              <a:t>11</a:t>
            </a:fld>
            <a:endParaRPr lang="zh-CN" altLang="en-US"/>
          </a:p>
        </p:txBody>
      </p:sp>
    </p:spTree>
    <p:extLst>
      <p:ext uri="{BB962C8B-B14F-4D97-AF65-F5344CB8AC3E}">
        <p14:creationId xmlns:p14="http://schemas.microsoft.com/office/powerpoint/2010/main" val="3162868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Here</a:t>
            </a:r>
            <a:r>
              <a:rPr lang="zh-CN" altLang="en-US" baseline="0" dirty="0"/>
              <a:t> </a:t>
            </a:r>
            <a:r>
              <a:rPr lang="en-US" altLang="zh-CN" baseline="0" dirty="0"/>
              <a:t>is the system overview.</a:t>
            </a:r>
          </a:p>
          <a:p>
            <a:r>
              <a:rPr lang="en-US" altLang="zh-CN" baseline="0" dirty="0"/>
              <a:t>Based on the above capacitive modulation system, we have implemented portable keystrokes and handwriting recognition using capacitive sensors.</a:t>
            </a:r>
          </a:p>
          <a:p>
            <a:endParaRPr lang="en-US" altLang="zh-CN" baseline="0" dirty="0"/>
          </a:p>
          <a:p>
            <a:endParaRPr lang="en-US" altLang="zh-CN" baseline="0" dirty="0"/>
          </a:p>
          <a:p>
            <a:endParaRPr lang="en-US" altLang="zh-CN" baseline="0" dirty="0"/>
          </a:p>
          <a:p>
            <a:endParaRPr lang="en-US" altLang="zh-CN" baseline="0" dirty="0"/>
          </a:p>
        </p:txBody>
      </p:sp>
      <p:sp>
        <p:nvSpPr>
          <p:cNvPr id="4" name="灯片编号占位符 3"/>
          <p:cNvSpPr>
            <a:spLocks noGrp="1"/>
          </p:cNvSpPr>
          <p:nvPr>
            <p:ph type="sldNum" sz="quarter" idx="10"/>
          </p:nvPr>
        </p:nvSpPr>
        <p:spPr/>
        <p:txBody>
          <a:bodyPr/>
          <a:lstStyle/>
          <a:p>
            <a:fld id="{69277A4F-CB6F-45FD-B8FE-556C3C9E50E9}" type="slidenum">
              <a:rPr lang="zh-CN" altLang="en-US" smtClean="0"/>
              <a:t>12</a:t>
            </a:fld>
            <a:endParaRPr lang="zh-CN" altLang="en-US"/>
          </a:p>
        </p:txBody>
      </p:sp>
    </p:spTree>
    <p:extLst>
      <p:ext uri="{BB962C8B-B14F-4D97-AF65-F5344CB8AC3E}">
        <p14:creationId xmlns:p14="http://schemas.microsoft.com/office/powerpoint/2010/main" val="137202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C099A-9A42-824E-455F-E505BCDAD5E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18E40A8-7A52-0FE5-DCA5-017E13CE455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5475057-4DBD-9C1D-6018-F68BC93EE8CD}"/>
              </a:ext>
            </a:extLst>
          </p:cNvPr>
          <p:cNvSpPr>
            <a:spLocks noGrp="1"/>
          </p:cNvSpPr>
          <p:nvPr>
            <p:ph type="body" idx="1"/>
          </p:nvPr>
        </p:nvSpPr>
        <p:spPr/>
        <p:txBody>
          <a:bodyPr/>
          <a:lstStyle/>
          <a:p>
            <a:r>
              <a:rPr lang="en-US" altLang="zh-CN" baseline="0" dirty="0"/>
              <a:t>Then, we introduce the signal preprocess</a:t>
            </a:r>
          </a:p>
          <a:p>
            <a:endParaRPr lang="en-US" altLang="zh-CN" baseline="0" dirty="0"/>
          </a:p>
          <a:p>
            <a:r>
              <a:rPr lang="en-US" altLang="zh-CN" baseline="0" dirty="0"/>
              <a:t>【click】</a:t>
            </a:r>
          </a:p>
          <a:p>
            <a:r>
              <a:rPr lang="en-US" altLang="zh-CN" baseline="0" dirty="0"/>
              <a:t>We fitted the finger model using an inverse proportional function, and as the back of the hand and the finger possess different cross-sectional areas, we fitted them separately.</a:t>
            </a:r>
          </a:p>
          <a:p>
            <a:r>
              <a:rPr lang="en-US" altLang="zh-CN" baseline="0" dirty="0"/>
              <a:t>Then, considering the inconsistency in finger lengths, we scaled and translated three finger models. </a:t>
            </a:r>
          </a:p>
          <a:p>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r>
              <a:rPr lang="en-US" altLang="zh-CN" baseline="0" dirty="0"/>
              <a:t>The system uses a Gaussian</a:t>
            </a:r>
            <a:r>
              <a:rPr lang="zh-CN" altLang="en-US" baseline="0" dirty="0"/>
              <a:t> </a:t>
            </a:r>
            <a:r>
              <a:rPr lang="en-US" altLang="zh-CN" baseline="0" dirty="0"/>
              <a:t>filter to smooth the signal segments of the human capacitance,</a:t>
            </a:r>
          </a:p>
          <a:p>
            <a:r>
              <a:rPr lang="en-US" altLang="zh-CN" baseline="0" dirty="0"/>
              <a:t>which mitigates the fluctuations caused by sensor noise.</a:t>
            </a:r>
          </a:p>
          <a:p>
            <a:endParaRPr lang="en-US" altLang="zh-CN" baseline="0" dirty="0"/>
          </a:p>
          <a:p>
            <a:endParaRPr lang="en-US" altLang="zh-CN" baseline="0" dirty="0"/>
          </a:p>
        </p:txBody>
      </p:sp>
      <p:sp>
        <p:nvSpPr>
          <p:cNvPr id="4" name="灯片编号占位符 3">
            <a:extLst>
              <a:ext uri="{FF2B5EF4-FFF2-40B4-BE49-F238E27FC236}">
                <a16:creationId xmlns:a16="http://schemas.microsoft.com/office/drawing/2014/main" id="{B56E37E3-64DD-1E45-3268-1BFBF3433A5F}"/>
              </a:ext>
            </a:extLst>
          </p:cNvPr>
          <p:cNvSpPr>
            <a:spLocks noGrp="1"/>
          </p:cNvSpPr>
          <p:nvPr>
            <p:ph type="sldNum" sz="quarter" idx="10"/>
          </p:nvPr>
        </p:nvSpPr>
        <p:spPr/>
        <p:txBody>
          <a:bodyPr/>
          <a:lstStyle/>
          <a:p>
            <a:fld id="{69277A4F-CB6F-45FD-B8FE-556C3C9E50E9}" type="slidenum">
              <a:rPr lang="zh-CN" altLang="en-US" smtClean="0"/>
              <a:t>13</a:t>
            </a:fld>
            <a:endParaRPr lang="zh-CN" altLang="en-US"/>
          </a:p>
        </p:txBody>
      </p:sp>
    </p:spTree>
    <p:extLst>
      <p:ext uri="{BB962C8B-B14F-4D97-AF65-F5344CB8AC3E}">
        <p14:creationId xmlns:p14="http://schemas.microsoft.com/office/powerpoint/2010/main" val="1922982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First, we introduce a keystroke system based on intrinsic capacitance in the human body.</a:t>
            </a:r>
          </a:p>
          <a:p>
            <a:r>
              <a:rPr lang="en-US" altLang="zh-CN" baseline="0" dirty="0"/>
              <a:t>The recognition consists of the following steps</a:t>
            </a:r>
          </a:p>
          <a:p>
            <a:endParaRPr lang="en-US" altLang="zh-CN" baseline="0" dirty="0"/>
          </a:p>
          <a:p>
            <a:r>
              <a:rPr lang="en-US" altLang="zh-CN" baseline="0" dirty="0"/>
              <a:t>【click】</a:t>
            </a:r>
          </a:p>
          <a:p>
            <a:r>
              <a:rPr lang="en-US" altLang="zh-CN" baseline="0" dirty="0"/>
              <a:t>First, the user touches a specific location on the back of the hand for finger modelling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r>
              <a:rPr lang="en-US" altLang="zh-CN" baseline="0" dirty="0"/>
              <a:t>Based on the finger modelling, the system pre-processes</a:t>
            </a:r>
            <a:r>
              <a:rPr lang="zh-CN" altLang="en-US" baseline="0" dirty="0"/>
              <a:t>， </a:t>
            </a:r>
            <a:r>
              <a:rPr lang="en-US" altLang="zh-CN" baseline="0" dirty="0"/>
              <a:t>segment the capacitance signal,  and achieve keystroke recognition.</a:t>
            </a:r>
          </a:p>
        </p:txBody>
      </p:sp>
      <p:sp>
        <p:nvSpPr>
          <p:cNvPr id="4" name="灯片编号占位符 3"/>
          <p:cNvSpPr>
            <a:spLocks noGrp="1"/>
          </p:cNvSpPr>
          <p:nvPr>
            <p:ph type="sldNum" sz="quarter" idx="10"/>
          </p:nvPr>
        </p:nvSpPr>
        <p:spPr/>
        <p:txBody>
          <a:bodyPr/>
          <a:lstStyle/>
          <a:p>
            <a:fld id="{69277A4F-CB6F-45FD-B8FE-556C3C9E50E9}" type="slidenum">
              <a:rPr lang="zh-CN" altLang="en-US" smtClean="0"/>
              <a:t>14</a:t>
            </a:fld>
            <a:endParaRPr lang="zh-CN" altLang="en-US"/>
          </a:p>
        </p:txBody>
      </p:sp>
    </p:spTree>
    <p:extLst>
      <p:ext uri="{BB962C8B-B14F-4D97-AF65-F5344CB8AC3E}">
        <p14:creationId xmlns:p14="http://schemas.microsoft.com/office/powerpoint/2010/main" val="27896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5FEC-F1DD-8C47-7C44-32A98CA7EC5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500AD15-5C29-D2AE-CD14-49D3E08A0BC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D0D0023-86DA-6CF8-D567-75FD6AE90B60}"/>
              </a:ext>
            </a:extLst>
          </p:cNvPr>
          <p:cNvSpPr>
            <a:spLocks noGrp="1"/>
          </p:cNvSpPr>
          <p:nvPr>
            <p:ph type="body" idx="1"/>
          </p:nvPr>
        </p:nvSpPr>
        <p:spPr/>
        <p:txBody>
          <a:bodyPr/>
          <a:lstStyle/>
          <a:p>
            <a:r>
              <a:rPr lang="en-US" altLang="zh-CN" baseline="0" dirty="0"/>
              <a:t>Then</a:t>
            </a:r>
            <a:r>
              <a:rPr lang="zh-CN" altLang="en-US" baseline="0" dirty="0"/>
              <a:t>，</a:t>
            </a:r>
            <a:r>
              <a:rPr lang="en-US" altLang="zh-CN" baseline="0" dirty="0"/>
              <a:t>we build the </a:t>
            </a:r>
            <a:r>
              <a:rPr lang="en-US" altLang="zh-CN" baseline="0" dirty="0" err="1"/>
              <a:t>ubderlying</a:t>
            </a:r>
            <a:r>
              <a:rPr lang="en-US" altLang="zh-CN" baseline="0" dirty="0"/>
              <a:t> dataset for different types of handwritten inputs.</a:t>
            </a:r>
            <a:r>
              <a:rPr lang="zh-CN" altLang="en-US" baseline="0" dirty="0"/>
              <a:t> </a:t>
            </a:r>
            <a:endParaRPr lang="en-US" altLang="zh-CN" baseline="0" dirty="0"/>
          </a:p>
          <a:p>
            <a:r>
              <a:rPr lang="en-US" altLang="zh-CN" baseline="0" dirty="0"/>
              <a:t>【click】</a:t>
            </a:r>
          </a:p>
          <a:p>
            <a:r>
              <a:rPr lang="en-US" altLang="zh-CN" baseline="0" dirty="0"/>
              <a:t>We capture the capacitive signals of handwriting through fingertip electrodes.</a:t>
            </a:r>
          </a:p>
          <a:p>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r>
              <a:rPr lang="en-US" altLang="zh-CN" baseline="0" dirty="0"/>
              <a:t>Including handwritten numbers,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r>
              <a:rPr lang="en-US" altLang="zh-CN" baseline="0" dirty="0"/>
              <a:t>letters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r>
              <a:rPr lang="en-US" altLang="zh-CN" baseline="0" dirty="0"/>
              <a:t>Considering that some of the strokes are extremely similar under a limited number of channels. In order to improve the recognition accuracy, we combine the similar strokes into one category, and thus classify the 26 Chinese strokes into 19 categories.</a:t>
            </a:r>
          </a:p>
        </p:txBody>
      </p:sp>
      <p:sp>
        <p:nvSpPr>
          <p:cNvPr id="4" name="灯片编号占位符 3">
            <a:extLst>
              <a:ext uri="{FF2B5EF4-FFF2-40B4-BE49-F238E27FC236}">
                <a16:creationId xmlns:a16="http://schemas.microsoft.com/office/drawing/2014/main" id="{9EA37B42-7ED8-01A2-07BF-C64DEF273B22}"/>
              </a:ext>
            </a:extLst>
          </p:cNvPr>
          <p:cNvSpPr>
            <a:spLocks noGrp="1"/>
          </p:cNvSpPr>
          <p:nvPr>
            <p:ph type="sldNum" sz="quarter" idx="10"/>
          </p:nvPr>
        </p:nvSpPr>
        <p:spPr/>
        <p:txBody>
          <a:bodyPr/>
          <a:lstStyle/>
          <a:p>
            <a:fld id="{69277A4F-CB6F-45FD-B8FE-556C3C9E50E9}" type="slidenum">
              <a:rPr lang="zh-CN" altLang="en-US" smtClean="0"/>
              <a:t>15</a:t>
            </a:fld>
            <a:endParaRPr lang="zh-CN" altLang="en-US"/>
          </a:p>
        </p:txBody>
      </p:sp>
    </p:spTree>
    <p:extLst>
      <p:ext uri="{BB962C8B-B14F-4D97-AF65-F5344CB8AC3E}">
        <p14:creationId xmlns:p14="http://schemas.microsoft.com/office/powerpoint/2010/main" val="358875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AF596-D067-7181-447F-3AF6A418957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2A588A4-50DB-3E98-0E90-5E8F6FD0984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FF3BE17-3067-3F48-297D-423B9AFA4234}"/>
              </a:ext>
            </a:extLst>
          </p:cNvPr>
          <p:cNvSpPr>
            <a:spLocks noGrp="1"/>
          </p:cNvSpPr>
          <p:nvPr>
            <p:ph type="body" idx="1"/>
          </p:nvPr>
        </p:nvSpPr>
        <p:spPr/>
        <p:txBody>
          <a:bodyPr/>
          <a:lstStyle/>
          <a:p>
            <a:r>
              <a:rPr lang="en-US" altLang="zh-CN" baseline="0" dirty="0"/>
              <a:t>The recognition process includes the following</a:t>
            </a:r>
          </a:p>
          <a:p>
            <a:endParaRPr lang="en-US" altLang="zh-CN" baseline="0" dirty="0"/>
          </a:p>
          <a:p>
            <a:r>
              <a:rPr lang="en-US" altLang="zh-CN" baseline="0" dirty="0"/>
              <a:t>【click】</a:t>
            </a:r>
          </a:p>
          <a:p>
            <a:r>
              <a:rPr lang="en-US" altLang="zh-CN" baseline="0" dirty="0"/>
              <a:t>First train the base model</a:t>
            </a:r>
            <a:r>
              <a:rPr lang="zh-CN" altLang="en-US" baseline="0" dirty="0"/>
              <a:t> </a:t>
            </a:r>
            <a:r>
              <a:rPr lang="en-US" altLang="zh-CN" baseline="0" dirty="0"/>
              <a:t>with</a:t>
            </a:r>
            <a:r>
              <a:rPr lang="zh-CN" altLang="en-US" baseline="0" dirty="0"/>
              <a:t> </a:t>
            </a:r>
            <a:r>
              <a:rPr lang="en-US" altLang="zh-CN" baseline="0" dirty="0"/>
              <a:t>the</a:t>
            </a:r>
            <a:r>
              <a:rPr lang="zh-CN" altLang="en-US" baseline="0" dirty="0"/>
              <a:t> </a:t>
            </a:r>
            <a:r>
              <a:rPr lang="en-US" altLang="zh-CN" baseline="0" dirty="0"/>
              <a:t>underlying dataset</a:t>
            </a:r>
          </a:p>
          <a:p>
            <a:r>
              <a:rPr lang="en-US" altLang="zh-CN" baseline="0" dirty="0"/>
              <a:t>【click】</a:t>
            </a:r>
          </a:p>
          <a:p>
            <a:r>
              <a:rPr lang="en-US" altLang="zh-CN" baseline="0" dirty="0"/>
              <a:t>Secondly, collect data for the target user and train the user model</a:t>
            </a:r>
            <a:r>
              <a:rPr lang="zh-CN" altLang="en-US" baseline="0" dirty="0"/>
              <a:t> </a:t>
            </a:r>
            <a:r>
              <a:rPr lang="en-US" altLang="zh-CN" baseline="0" dirty="0"/>
              <a:t>using</a:t>
            </a:r>
            <a:r>
              <a:rPr lang="zh-CN" altLang="en-US" baseline="0" dirty="0"/>
              <a:t> </a:t>
            </a:r>
            <a:r>
              <a:rPr lang="en-US" altLang="zh-CN" baseline="0" dirty="0"/>
              <a:t>domain</a:t>
            </a:r>
            <a:r>
              <a:rPr lang="zh-CN" altLang="en-US" baseline="0" dirty="0"/>
              <a:t> </a:t>
            </a:r>
            <a:r>
              <a:rPr lang="en-US" altLang="zh-CN" baseline="0" dirty="0"/>
              <a:t>transfer</a:t>
            </a:r>
            <a:r>
              <a:rPr lang="zh-CN" altLang="en-US" baseline="0" dirty="0"/>
              <a:t> </a:t>
            </a:r>
            <a:r>
              <a:rPr lang="en-US" altLang="zh-CN" baseline="0" dirty="0"/>
              <a:t>method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r>
              <a:rPr lang="en-US" altLang="zh-CN" baseline="0" dirty="0"/>
              <a:t>It is worth noting that the target user only needs to collect 3 samples for each </a:t>
            </a:r>
            <a:r>
              <a:rPr lang="en-US" altLang="zh-CN" baseline="0" dirty="0" err="1"/>
              <a:t>handwritting</a:t>
            </a:r>
            <a:r>
              <a:rPr lang="en-US" altLang="zh-CN" baseline="0" dirty="0"/>
              <a:t> input.</a:t>
            </a:r>
          </a:p>
          <a:p>
            <a:r>
              <a:rPr lang="en-US" altLang="zh-CN" baseline="0" dirty="0"/>
              <a:t>【click】</a:t>
            </a:r>
          </a:p>
          <a:p>
            <a:r>
              <a:rPr lang="en-US" altLang="zh-CN" baseline="0" dirty="0"/>
              <a:t>Then, implement Chinese character recognition based on handwriting strokes</a:t>
            </a:r>
            <a:r>
              <a:rPr lang="zh-CN" altLang="en-US" baseline="0" dirty="0"/>
              <a:t> </a:t>
            </a:r>
            <a:r>
              <a:rPr lang="en-US" altLang="zh-CN" baseline="0" dirty="0"/>
              <a:t>with</a:t>
            </a:r>
            <a:r>
              <a:rPr lang="zh-CN" altLang="en-US" baseline="0" dirty="0"/>
              <a:t> </a:t>
            </a:r>
            <a:r>
              <a:rPr lang="en-US" altLang="zh-CN" baseline="0" dirty="0"/>
              <a:t>sequence</a:t>
            </a:r>
            <a:r>
              <a:rPr lang="zh-CN" altLang="en-US" baseline="0" dirty="0"/>
              <a:t> </a:t>
            </a:r>
            <a:r>
              <a:rPr lang="en-US" altLang="zh-CN" baseline="0" dirty="0"/>
              <a:t>matching.</a:t>
            </a:r>
          </a:p>
        </p:txBody>
      </p:sp>
      <p:sp>
        <p:nvSpPr>
          <p:cNvPr id="4" name="灯片编号占位符 3">
            <a:extLst>
              <a:ext uri="{FF2B5EF4-FFF2-40B4-BE49-F238E27FC236}">
                <a16:creationId xmlns:a16="http://schemas.microsoft.com/office/drawing/2014/main" id="{A1D400EE-6A67-5D1B-DAC9-25AC655DC10F}"/>
              </a:ext>
            </a:extLst>
          </p:cNvPr>
          <p:cNvSpPr>
            <a:spLocks noGrp="1"/>
          </p:cNvSpPr>
          <p:nvPr>
            <p:ph type="sldNum" sz="quarter" idx="10"/>
          </p:nvPr>
        </p:nvSpPr>
        <p:spPr/>
        <p:txBody>
          <a:bodyPr/>
          <a:lstStyle/>
          <a:p>
            <a:fld id="{69277A4F-CB6F-45FD-B8FE-556C3C9E50E9}" type="slidenum">
              <a:rPr lang="zh-CN" altLang="en-US" smtClean="0"/>
              <a:t>16</a:t>
            </a:fld>
            <a:endParaRPr lang="zh-CN" altLang="en-US"/>
          </a:p>
        </p:txBody>
      </p:sp>
    </p:spTree>
    <p:extLst>
      <p:ext uri="{BB962C8B-B14F-4D97-AF65-F5344CB8AC3E}">
        <p14:creationId xmlns:p14="http://schemas.microsoft.com/office/powerpoint/2010/main" val="45319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Here is the evaluation of our system. For keystroke recognition, We have 12 buttons on the fingers to satisfy the need for number and letter keystrokes,</a:t>
            </a:r>
          </a:p>
          <a:p>
            <a:r>
              <a:rPr lang="en-US" altLang="zh-CN" baseline="0" dirty="0"/>
              <a:t>【click】 </a:t>
            </a:r>
          </a:p>
          <a:p>
            <a:r>
              <a:rPr lang="en-US" altLang="zh-CN" baseline="0" dirty="0"/>
              <a:t>and confirmation and delete buttons on the back of the hand.</a:t>
            </a:r>
          </a:p>
          <a:p>
            <a:r>
              <a:rPr lang="en-US" altLang="zh-CN" baseline="0" dirty="0"/>
              <a:t>【click】</a:t>
            </a:r>
          </a:p>
          <a:p>
            <a:endParaRPr lang="en-US" altLang="zh-CN" baseline="0" dirty="0"/>
          </a:p>
          <a:p>
            <a:r>
              <a:rPr lang="en-US" altLang="zh-CN" baseline="0" dirty="0"/>
              <a:t>【click】</a:t>
            </a:r>
          </a:p>
          <a:p>
            <a:r>
              <a:rPr lang="en-US" altLang="zh-CN" baseline="0" dirty="0"/>
              <a:t>the confusion matrix for different keystroke accuracies is shown in Fig. The system achieves 100% recognition accuracy.</a:t>
            </a:r>
          </a:p>
        </p:txBody>
      </p:sp>
      <p:sp>
        <p:nvSpPr>
          <p:cNvPr id="4" name="灯片编号占位符 3"/>
          <p:cNvSpPr>
            <a:spLocks noGrp="1"/>
          </p:cNvSpPr>
          <p:nvPr>
            <p:ph type="sldNum" sz="quarter" idx="10"/>
          </p:nvPr>
        </p:nvSpPr>
        <p:spPr/>
        <p:txBody>
          <a:bodyPr/>
          <a:lstStyle/>
          <a:p>
            <a:fld id="{69277A4F-CB6F-45FD-B8FE-556C3C9E50E9}" type="slidenum">
              <a:rPr lang="zh-CN" altLang="en-US" smtClean="0"/>
              <a:t>17</a:t>
            </a:fld>
            <a:endParaRPr lang="zh-CN" altLang="en-US"/>
          </a:p>
        </p:txBody>
      </p:sp>
    </p:spTree>
    <p:extLst>
      <p:ext uri="{BB962C8B-B14F-4D97-AF65-F5344CB8AC3E}">
        <p14:creationId xmlns:p14="http://schemas.microsoft.com/office/powerpoint/2010/main" val="1475837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4400D-0175-6723-180B-13C27638248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58D261A-F73E-0B10-B16F-8D4E657232A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1EC61E7-B374-880C-82A3-5548EAD4DF00}"/>
              </a:ext>
            </a:extLst>
          </p:cNvPr>
          <p:cNvSpPr>
            <a:spLocks noGrp="1"/>
          </p:cNvSpPr>
          <p:nvPr>
            <p:ph type="body" idx="1"/>
          </p:nvPr>
        </p:nvSpPr>
        <p:spPr/>
        <p:txBody>
          <a:bodyPr/>
          <a:lstStyle/>
          <a:p>
            <a:r>
              <a:rPr lang="en-US" altLang="zh-CN" baseline="0" dirty="0"/>
              <a:t>Here</a:t>
            </a:r>
            <a:r>
              <a:rPr lang="zh-CN" altLang="en-US" baseline="0" dirty="0"/>
              <a:t> </a:t>
            </a:r>
            <a:r>
              <a:rPr lang="en-US" altLang="zh-CN" baseline="0" dirty="0"/>
              <a:t>is</a:t>
            </a:r>
            <a:r>
              <a:rPr lang="zh-CN" altLang="en-US" baseline="0" dirty="0"/>
              <a:t> </a:t>
            </a:r>
            <a:r>
              <a:rPr lang="en-US" altLang="zh-CN" baseline="0" dirty="0"/>
              <a:t>evaluation</a:t>
            </a:r>
            <a:r>
              <a:rPr lang="zh-CN" altLang="en-US" baseline="0" dirty="0"/>
              <a:t> </a:t>
            </a:r>
            <a:r>
              <a:rPr lang="en-US" altLang="zh-CN" baseline="0" dirty="0"/>
              <a:t>of the different </a:t>
            </a:r>
            <a:r>
              <a:rPr lang="en-US" altLang="zh-CN" baseline="0" dirty="0" err="1"/>
              <a:t>handwritting</a:t>
            </a:r>
            <a:r>
              <a:rPr lang="en-US" altLang="zh-CN" baseline="0" dirty="0"/>
              <a:t> recognition.</a:t>
            </a:r>
          </a:p>
          <a:p>
            <a:r>
              <a:rPr lang="en-US" altLang="zh-CN" baseline="0" dirty="0"/>
              <a:t>【click】</a:t>
            </a:r>
          </a:p>
          <a:p>
            <a:r>
              <a:rPr lang="en-US" altLang="zh-CN" baseline="0" dirty="0"/>
              <a:t>For the handwriting</a:t>
            </a:r>
            <a:r>
              <a:rPr lang="zh-CN" altLang="en-US" baseline="0" dirty="0"/>
              <a:t> </a:t>
            </a:r>
            <a:r>
              <a:rPr lang="en-US" altLang="zh-CN" baseline="0" dirty="0"/>
              <a:t>letter, the system achieved 99.1% recognition accuracy.</a:t>
            </a:r>
          </a:p>
          <a:p>
            <a:r>
              <a:rPr lang="en-US" altLang="zh-CN" baseline="0" dirty="0"/>
              <a:t>【click】</a:t>
            </a:r>
          </a:p>
          <a:p>
            <a:r>
              <a:rPr lang="en-US" altLang="zh-CN" baseline="0" dirty="0"/>
              <a:t>For the handwriting</a:t>
            </a:r>
            <a:r>
              <a:rPr lang="zh-CN" altLang="en-US" baseline="0" dirty="0"/>
              <a:t> </a:t>
            </a:r>
            <a:r>
              <a:rPr lang="en-US" altLang="zh-CN" baseline="0" dirty="0"/>
              <a:t>number, the system achieved 97.6% recognition accuracy.</a:t>
            </a:r>
          </a:p>
          <a:p>
            <a:endParaRPr lang="en-US" altLang="zh-CN" baseline="0" dirty="0"/>
          </a:p>
        </p:txBody>
      </p:sp>
      <p:sp>
        <p:nvSpPr>
          <p:cNvPr id="4" name="灯片编号占位符 3">
            <a:extLst>
              <a:ext uri="{FF2B5EF4-FFF2-40B4-BE49-F238E27FC236}">
                <a16:creationId xmlns:a16="http://schemas.microsoft.com/office/drawing/2014/main" id="{83D8780D-10DB-37BD-6A21-281E63C0CBA1}"/>
              </a:ext>
            </a:extLst>
          </p:cNvPr>
          <p:cNvSpPr>
            <a:spLocks noGrp="1"/>
          </p:cNvSpPr>
          <p:nvPr>
            <p:ph type="sldNum" sz="quarter" idx="10"/>
          </p:nvPr>
        </p:nvSpPr>
        <p:spPr/>
        <p:txBody>
          <a:bodyPr/>
          <a:lstStyle/>
          <a:p>
            <a:fld id="{69277A4F-CB6F-45FD-B8FE-556C3C9E50E9}" type="slidenum">
              <a:rPr lang="zh-CN" altLang="en-US" smtClean="0"/>
              <a:t>18</a:t>
            </a:fld>
            <a:endParaRPr lang="zh-CN" altLang="en-US"/>
          </a:p>
        </p:txBody>
      </p:sp>
    </p:spTree>
    <p:extLst>
      <p:ext uri="{BB962C8B-B14F-4D97-AF65-F5344CB8AC3E}">
        <p14:creationId xmlns:p14="http://schemas.microsoft.com/office/powerpoint/2010/main" val="3857607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A420F-EDF5-4042-ED00-3746820DCCA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7C3172B-013D-A896-ACFB-40E5240DE1C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349071B-DAEE-A5EB-A30E-B66857E0BC26}"/>
              </a:ext>
            </a:extLst>
          </p:cNvPr>
          <p:cNvSpPr>
            <a:spLocks noGrp="1"/>
          </p:cNvSpPr>
          <p:nvPr>
            <p:ph type="body" idx="1"/>
          </p:nvPr>
        </p:nvSpPr>
        <p:spPr/>
        <p:txBody>
          <a:bodyPr/>
          <a:lstStyle/>
          <a:p>
            <a:r>
              <a:rPr lang="en-US" altLang="zh-CN" baseline="0" dirty="0"/>
              <a:t>【click】</a:t>
            </a:r>
          </a:p>
          <a:p>
            <a:r>
              <a:rPr lang="en-US" altLang="zh-CN" baseline="0" dirty="0"/>
              <a:t>For the handwriting</a:t>
            </a:r>
            <a:r>
              <a:rPr lang="zh-CN" altLang="en-US" baseline="0" dirty="0"/>
              <a:t> </a:t>
            </a:r>
            <a:r>
              <a:rPr lang="en-US" altLang="zh-CN" baseline="0" dirty="0" err="1"/>
              <a:t>chinese</a:t>
            </a:r>
            <a:r>
              <a:rPr lang="zh-CN" altLang="en-US" baseline="0" dirty="0"/>
              <a:t> </a:t>
            </a:r>
            <a:r>
              <a:rPr lang="en-US" altLang="zh-CN" baseline="0" dirty="0"/>
              <a:t>stroke, the system achieved 94.6% recognition accuracy.</a:t>
            </a:r>
          </a:p>
          <a:p>
            <a:r>
              <a:rPr lang="en-US" altLang="zh-CN" baseline="0" dirty="0"/>
              <a:t>【click】</a:t>
            </a:r>
          </a:p>
          <a:p>
            <a:r>
              <a:rPr lang="en-US" altLang="zh-CN" baseline="0" dirty="0"/>
              <a:t>Based on this, the system achieved 97.9% recognition accuracy for 20795 Chinese characters.</a:t>
            </a:r>
          </a:p>
        </p:txBody>
      </p:sp>
      <p:sp>
        <p:nvSpPr>
          <p:cNvPr id="4" name="灯片编号占位符 3">
            <a:extLst>
              <a:ext uri="{FF2B5EF4-FFF2-40B4-BE49-F238E27FC236}">
                <a16:creationId xmlns:a16="http://schemas.microsoft.com/office/drawing/2014/main" id="{80C4D03F-4D08-DEA7-F255-07A48008CF8F}"/>
              </a:ext>
            </a:extLst>
          </p:cNvPr>
          <p:cNvSpPr>
            <a:spLocks noGrp="1"/>
          </p:cNvSpPr>
          <p:nvPr>
            <p:ph type="sldNum" sz="quarter" idx="10"/>
          </p:nvPr>
        </p:nvSpPr>
        <p:spPr/>
        <p:txBody>
          <a:bodyPr/>
          <a:lstStyle/>
          <a:p>
            <a:fld id="{69277A4F-CB6F-45FD-B8FE-556C3C9E50E9}" type="slidenum">
              <a:rPr lang="zh-CN" altLang="en-US" smtClean="0"/>
              <a:t>19</a:t>
            </a:fld>
            <a:endParaRPr lang="zh-CN" altLang="en-US"/>
          </a:p>
        </p:txBody>
      </p:sp>
    </p:spTree>
    <p:extLst>
      <p:ext uri="{BB962C8B-B14F-4D97-AF65-F5344CB8AC3E}">
        <p14:creationId xmlns:p14="http://schemas.microsoft.com/office/powerpoint/2010/main" val="190276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6BE19-7140-935A-8910-8AC094E00E1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43842C4-BF72-04E0-1FA4-91C94DFE1F1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2BD019F-8CA4-6B35-F366-2724E1268F56}"/>
              </a:ext>
            </a:extLst>
          </p:cNvPr>
          <p:cNvSpPr>
            <a:spLocks noGrp="1"/>
          </p:cNvSpPr>
          <p:nvPr>
            <p:ph type="body" idx="1"/>
          </p:nvPr>
        </p:nvSpPr>
        <p:spPr/>
        <p:txBody>
          <a:bodyPr/>
          <a:lstStyle/>
          <a:p>
            <a:r>
              <a:rPr kumimoji="1" lang="en-US" altLang="zh-TW" dirty="0"/>
              <a:t>We know that VR and AR have been applied in many areas:</a:t>
            </a:r>
          </a:p>
          <a:p>
            <a:endParaRPr kumimoji="1"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dirty="0"/>
              <a:t>From </a:t>
            </a:r>
            <a:r>
              <a:rPr lang="en-US" altLang="zh-CN" sz="1200" b="1" dirty="0"/>
              <a:t>Immersive Entertainment</a:t>
            </a:r>
            <a:r>
              <a:rPr kumimoji="1" lang="en-US" altLang="zh-CN" sz="1200" b="1" dirty="0"/>
              <a:t>, Job </a:t>
            </a:r>
            <a:r>
              <a:rPr lang="en-US" altLang="zh-CN" sz="1200" b="1" dirty="0"/>
              <a:t>Training, Medical Treatment, Remote Inquiry, and many other aspects</a:t>
            </a:r>
            <a:endParaRPr lang="zh-CN" altLang="en-US" sz="1200" b="1" dirty="0"/>
          </a:p>
        </p:txBody>
      </p:sp>
      <p:sp>
        <p:nvSpPr>
          <p:cNvPr id="4" name="灯片编号占位符 3">
            <a:extLst>
              <a:ext uri="{FF2B5EF4-FFF2-40B4-BE49-F238E27FC236}">
                <a16:creationId xmlns:a16="http://schemas.microsoft.com/office/drawing/2014/main" id="{AA9ACADD-A544-24E9-1EF7-54EB06AB9426}"/>
              </a:ext>
            </a:extLst>
          </p:cNvPr>
          <p:cNvSpPr>
            <a:spLocks noGrp="1"/>
          </p:cNvSpPr>
          <p:nvPr>
            <p:ph type="sldNum" sz="quarter" idx="10"/>
          </p:nvPr>
        </p:nvSpPr>
        <p:spPr/>
        <p:txBody>
          <a:bodyPr/>
          <a:lstStyle/>
          <a:p>
            <a:fld id="{69277A4F-CB6F-45FD-B8FE-556C3C9E50E9}" type="slidenum">
              <a:rPr lang="zh-CN" altLang="en-US" smtClean="0"/>
              <a:t>2</a:t>
            </a:fld>
            <a:endParaRPr lang="zh-CN" altLang="en-US"/>
          </a:p>
        </p:txBody>
      </p:sp>
    </p:spTree>
    <p:extLst>
      <p:ext uri="{BB962C8B-B14F-4D97-AF65-F5344CB8AC3E}">
        <p14:creationId xmlns:p14="http://schemas.microsoft.com/office/powerpoint/2010/main" val="243761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940C5-881E-C77F-6888-9DFA314B272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462C266-3440-9748-43E6-17707B590D1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5244441-A9F5-8C15-3828-5F958570FADC}"/>
              </a:ext>
            </a:extLst>
          </p:cNvPr>
          <p:cNvSpPr>
            <a:spLocks noGrp="1"/>
          </p:cNvSpPr>
          <p:nvPr>
            <p:ph type="body" idx="1"/>
          </p:nvPr>
        </p:nvSpPr>
        <p:spPr/>
        <p:txBody>
          <a:bodyPr/>
          <a:lstStyle/>
          <a:p>
            <a:r>
              <a:rPr lang="en-US" altLang="zh-CN" baseline="0" dirty="0"/>
              <a:t>【click】</a:t>
            </a:r>
          </a:p>
          <a:p>
            <a:r>
              <a:rPr lang="en-US" altLang="zh-CN" baseline="0" dirty="0"/>
              <a:t>A high sampling rate raises the</a:t>
            </a:r>
            <a:r>
              <a:rPr lang="zh-CN" altLang="en-US" baseline="0" dirty="0"/>
              <a:t> </a:t>
            </a:r>
            <a:r>
              <a:rPr lang="en-US" altLang="zh-CN" baseline="0" dirty="0"/>
              <a:t>cost of hardware devices and the threshold for system deployment.</a:t>
            </a:r>
            <a:r>
              <a:rPr lang="zh-CN" altLang="en-US" baseline="0" dirty="0"/>
              <a:t> </a:t>
            </a:r>
            <a:r>
              <a:rPr lang="en-US" altLang="zh-CN" baseline="0" dirty="0"/>
              <a:t>In this experiment, we verified the impact of sampling rate on</a:t>
            </a:r>
          </a:p>
          <a:p>
            <a:r>
              <a:rPr lang="en-US" altLang="zh-CN" baseline="0" dirty="0"/>
              <a:t>keystroke and handwriting recognition.</a:t>
            </a:r>
            <a:r>
              <a:rPr lang="zh-CN" altLang="en-US" baseline="0" dirty="0"/>
              <a:t> </a:t>
            </a:r>
            <a:r>
              <a:rPr lang="en-US" altLang="zh-CN" baseline="0" dirty="0"/>
              <a:t>As</a:t>
            </a:r>
            <a:r>
              <a:rPr lang="zh-CN" altLang="en-US" baseline="0" dirty="0"/>
              <a:t> </a:t>
            </a:r>
            <a:r>
              <a:rPr lang="en-US" altLang="zh-CN" baseline="0" dirty="0"/>
              <a:t>shown</a:t>
            </a:r>
            <a:r>
              <a:rPr lang="zh-CN" altLang="en-US" baseline="0" dirty="0"/>
              <a:t> </a:t>
            </a:r>
            <a:r>
              <a:rPr lang="en-US" altLang="zh-CN" baseline="0" dirty="0"/>
              <a:t>in</a:t>
            </a:r>
            <a:r>
              <a:rPr lang="zh-CN" altLang="en-US" baseline="0" dirty="0"/>
              <a:t> </a:t>
            </a:r>
            <a:r>
              <a:rPr lang="en-US" altLang="zh-CN" baseline="0" dirty="0"/>
              <a:t>the figure has a low sampling rate requirement and can be easily</a:t>
            </a:r>
            <a:r>
              <a:rPr lang="zh-CN" altLang="en-US" baseline="0" dirty="0"/>
              <a:t> </a:t>
            </a:r>
            <a:r>
              <a:rPr lang="en-US" altLang="zh-CN" baseline="0" dirty="0"/>
              <a:t>integrated into other devices as an interactive system.</a:t>
            </a:r>
          </a:p>
          <a:p>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r>
              <a:rPr lang="en-US" altLang="zh-CN" baseline="0" dirty="0"/>
              <a:t>The dataset size of the target user still has an impact on the performance of the system. In this experiment, we verify the effect of the training set size on the</a:t>
            </a:r>
          </a:p>
          <a:p>
            <a:r>
              <a:rPr lang="en-US" altLang="zh-CN" baseline="0" dirty="0"/>
              <a:t>recognition accuracy of the system in transfer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r>
              <a:rPr lang="en-US" altLang="zh-CN" baseline="0" dirty="0"/>
              <a:t>For </a:t>
            </a:r>
            <a:r>
              <a:rPr lang="en-US" altLang="zh-CN" dirty="0"/>
              <a:t>three handwriting inputs</a:t>
            </a:r>
            <a:r>
              <a:rPr lang="en-US" altLang="zh-CN" baseline="0" dirty="0"/>
              <a:t>, the overall training set samples can be reduced by over 110 samples.</a:t>
            </a:r>
          </a:p>
          <a:p>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r>
              <a:rPr lang="en-US" altLang="zh-CN" baseline="0" dirty="0"/>
              <a:t>Finally, we attempt to further reduce the channel size of the capacitive signal. To ensure high recognition accuracy, we used three channels to acquire the capacitance signal.</a:t>
            </a:r>
          </a:p>
        </p:txBody>
      </p:sp>
      <p:sp>
        <p:nvSpPr>
          <p:cNvPr id="4" name="灯片编号占位符 3">
            <a:extLst>
              <a:ext uri="{FF2B5EF4-FFF2-40B4-BE49-F238E27FC236}">
                <a16:creationId xmlns:a16="http://schemas.microsoft.com/office/drawing/2014/main" id="{415A32E8-C25E-D7F2-8F91-79984C504B8D}"/>
              </a:ext>
            </a:extLst>
          </p:cNvPr>
          <p:cNvSpPr>
            <a:spLocks noGrp="1"/>
          </p:cNvSpPr>
          <p:nvPr>
            <p:ph type="sldNum" sz="quarter" idx="10"/>
          </p:nvPr>
        </p:nvSpPr>
        <p:spPr/>
        <p:txBody>
          <a:bodyPr/>
          <a:lstStyle/>
          <a:p>
            <a:fld id="{69277A4F-CB6F-45FD-B8FE-556C3C9E50E9}" type="slidenum">
              <a:rPr lang="zh-CN" altLang="en-US" smtClean="0"/>
              <a:t>20</a:t>
            </a:fld>
            <a:endParaRPr lang="zh-CN" altLang="en-US"/>
          </a:p>
        </p:txBody>
      </p:sp>
    </p:spTree>
    <p:extLst>
      <p:ext uri="{BB962C8B-B14F-4D97-AF65-F5344CB8AC3E}">
        <p14:creationId xmlns:p14="http://schemas.microsoft.com/office/powerpoint/2010/main" val="703672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FC89F-3A08-04B6-4DEC-C538E433877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1A3D81A-D8AA-4512-7997-AC14041E75D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DEC1F05-478B-0AB8-DE0A-5A5887FE2A9C}"/>
              </a:ext>
            </a:extLst>
          </p:cNvPr>
          <p:cNvSpPr>
            <a:spLocks noGrp="1"/>
          </p:cNvSpPr>
          <p:nvPr>
            <p:ph type="body" idx="1"/>
          </p:nvPr>
        </p:nvSpPr>
        <p:spPr/>
        <p:txBody>
          <a:bodyPr/>
          <a:lstStyle/>
          <a:p>
            <a:r>
              <a:rPr lang="en-US" altLang="zh-CN" baseline="0" dirty="0"/>
              <a:t>【click】</a:t>
            </a:r>
          </a:p>
          <a:p>
            <a:r>
              <a:rPr lang="en-US" altLang="zh-CN" baseline="0" dirty="0"/>
              <a:t>Recent researches confirmed the differences in human capacitance between users. Although different users usually differ in terms of writing trajectory, writing speed, etc., the system builds recognition models for these target users.</a:t>
            </a:r>
          </a:p>
          <a:p>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r>
              <a:rPr lang="en-US" altLang="zh-CN" baseline="0" dirty="0"/>
              <a:t>The recognition accuracy of the system in two different environments is shown in Figure and the system does not need to be retrained for different environments.</a:t>
            </a:r>
          </a:p>
          <a:p>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r>
              <a:rPr lang="en-US" altLang="zh-CN" baseline="0" dirty="0"/>
              <a:t>Experimental results indicate that when hand temperature varies from 25◦𝐶 to 36◦𝐶,the accuracies remain stable with recalibration.</a:t>
            </a:r>
          </a:p>
          <a:p>
            <a:endParaRPr lang="en-US" altLang="zh-CN" baseline="0" dirty="0"/>
          </a:p>
          <a:p>
            <a:r>
              <a:rPr lang="en-US" altLang="zh-CN" baseline="0" dirty="0"/>
              <a:t>【click】</a:t>
            </a:r>
          </a:p>
          <a:p>
            <a:r>
              <a:rPr lang="en-US" altLang="zh-CN" baseline="0" dirty="0"/>
              <a:t>For</a:t>
            </a:r>
            <a:r>
              <a:rPr lang="zh-CN" altLang="en-US" baseline="0" dirty="0"/>
              <a:t> </a:t>
            </a:r>
            <a:r>
              <a:rPr lang="en-US" altLang="zh-CN" baseline="0" dirty="0"/>
              <a:t>more</a:t>
            </a:r>
            <a:r>
              <a:rPr lang="zh-CN" altLang="en-US" baseline="0" dirty="0"/>
              <a:t> </a:t>
            </a:r>
            <a:r>
              <a:rPr lang="en-US" altLang="zh-CN" baseline="0" dirty="0"/>
              <a:t>detail</a:t>
            </a:r>
            <a:r>
              <a:rPr lang="zh-CN" altLang="en-US" baseline="0" dirty="0"/>
              <a:t> </a:t>
            </a:r>
            <a:r>
              <a:rPr lang="en-US" altLang="zh-CN" baseline="0" dirty="0"/>
              <a:t>about the evaluation, please refer to our paper.</a:t>
            </a:r>
          </a:p>
          <a:p>
            <a:endParaRPr lang="en-US" altLang="zh-CN" baseline="0" dirty="0"/>
          </a:p>
        </p:txBody>
      </p:sp>
      <p:sp>
        <p:nvSpPr>
          <p:cNvPr id="4" name="灯片编号占位符 3">
            <a:extLst>
              <a:ext uri="{FF2B5EF4-FFF2-40B4-BE49-F238E27FC236}">
                <a16:creationId xmlns:a16="http://schemas.microsoft.com/office/drawing/2014/main" id="{11F26AA1-57AC-415F-E088-4AD4C3673296}"/>
              </a:ext>
            </a:extLst>
          </p:cNvPr>
          <p:cNvSpPr>
            <a:spLocks noGrp="1"/>
          </p:cNvSpPr>
          <p:nvPr>
            <p:ph type="sldNum" sz="quarter" idx="10"/>
          </p:nvPr>
        </p:nvSpPr>
        <p:spPr/>
        <p:txBody>
          <a:bodyPr/>
          <a:lstStyle/>
          <a:p>
            <a:fld id="{69277A4F-CB6F-45FD-B8FE-556C3C9E50E9}" type="slidenum">
              <a:rPr lang="zh-CN" altLang="en-US" smtClean="0"/>
              <a:t>21</a:t>
            </a:fld>
            <a:endParaRPr lang="zh-CN" altLang="en-US"/>
          </a:p>
        </p:txBody>
      </p:sp>
    </p:spTree>
    <p:extLst>
      <p:ext uri="{BB962C8B-B14F-4D97-AF65-F5344CB8AC3E}">
        <p14:creationId xmlns:p14="http://schemas.microsoft.com/office/powerpoint/2010/main" val="3815435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857500" y="950913"/>
            <a:ext cx="4570413" cy="2570162"/>
          </a:xfrm>
        </p:spPr>
      </p:sp>
      <p:sp>
        <p:nvSpPr>
          <p:cNvPr id="3" name="备注占位符 2"/>
          <p:cNvSpPr>
            <a:spLocks noGrp="1"/>
          </p:cNvSpPr>
          <p:nvPr>
            <p:ph type="body" idx="1"/>
          </p:nvPr>
        </p:nvSpPr>
        <p:spPr/>
        <p:txBody>
          <a:bodyPr/>
          <a:lstStyle/>
          <a:p>
            <a:r>
              <a:rPr lang="en-US" altLang="zh-CN" sz="1400" dirty="0"/>
              <a:t>That’ s all, thanks for your attention!</a:t>
            </a:r>
            <a:endParaRPr lang="zh-CN" altLang="en-US" sz="1400" dirty="0"/>
          </a:p>
        </p:txBody>
      </p:sp>
      <p:sp>
        <p:nvSpPr>
          <p:cNvPr id="4" name="灯片编号占位符 3"/>
          <p:cNvSpPr>
            <a:spLocks noGrp="1"/>
          </p:cNvSpPr>
          <p:nvPr>
            <p:ph type="sldNum" sz="quarter" idx="10"/>
          </p:nvPr>
        </p:nvSpPr>
        <p:spPr/>
        <p:txBody>
          <a:bodyPr/>
          <a:lstStyle/>
          <a:p>
            <a:fld id="{26B2F412-0519-4E47-BB1F-83AC89BC7FE0}" type="slidenum">
              <a:rPr lang="zh-CN" altLang="en-US" smtClean="0"/>
              <a:t>22</a:t>
            </a:fld>
            <a:endParaRPr lang="zh-CN" altLang="en-US"/>
          </a:p>
        </p:txBody>
      </p:sp>
    </p:spTree>
    <p:extLst>
      <p:ext uri="{BB962C8B-B14F-4D97-AF65-F5344CB8AC3E}">
        <p14:creationId xmlns:p14="http://schemas.microsoft.com/office/powerpoint/2010/main" val="35344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5702E-0C9F-6172-2C38-1BF8B3438EB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323E429-03D4-9C9E-2791-9E6C79DBAA4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6B65D74-906E-4D38-B996-499CB0D0A6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a:t>
            </a:r>
          </a:p>
          <a:p>
            <a:r>
              <a:rPr lang="en-US" altLang="zh-CN" dirty="0"/>
              <a:t>Text input is critical for AR/VR systems because it enables precision, control, and privacy.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a:t>
            </a:r>
          </a:p>
          <a:p>
            <a:r>
              <a:rPr lang="en-US" altLang="zh-CN" b="1" dirty="0"/>
              <a:t>Firstly</a:t>
            </a:r>
            <a:r>
              <a:rPr lang="en-US" altLang="zh-CN" dirty="0"/>
              <a:t>, it allows for </a:t>
            </a:r>
            <a:r>
              <a:rPr lang="en-US" altLang="zh-CN" b="1" dirty="0"/>
              <a:t>precise communication</a:t>
            </a:r>
            <a:r>
              <a:rPr lang="en-US" altLang="zh-CN" dirty="0"/>
              <a:t>, ensuring accuracy when entering complex commands or detailed messages.</a:t>
            </a:r>
          </a:p>
          <a:p>
            <a:r>
              <a:rPr lang="en-US" altLang="zh-CN" dirty="0"/>
              <a:t>[click]</a:t>
            </a:r>
          </a:p>
          <a:p>
            <a:r>
              <a:rPr lang="en-US" altLang="zh-CN" b="1" dirty="0"/>
              <a:t>Secondly</a:t>
            </a:r>
            <a:r>
              <a:rPr lang="en-US" altLang="zh-CN" dirty="0"/>
              <a:t>, text input offers </a:t>
            </a:r>
            <a:r>
              <a:rPr lang="en-US" altLang="zh-CN" b="1" dirty="0"/>
              <a:t>customization and control</a:t>
            </a:r>
            <a:r>
              <a:rPr lang="en-US" altLang="zh-CN" dirty="0"/>
              <a:t> by letting users modify settings or virtual objects with specific commands.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a:t>
            </a:r>
          </a:p>
          <a:p>
            <a:r>
              <a:rPr lang="en-US" altLang="zh-CN" b="1" dirty="0"/>
              <a:t>Lastly</a:t>
            </a:r>
            <a:r>
              <a:rPr lang="en-US" altLang="zh-CN" dirty="0"/>
              <a:t>, it ensures </a:t>
            </a:r>
            <a:r>
              <a:rPr lang="en-US" altLang="zh-CN" b="1" dirty="0"/>
              <a:t>privacy and accessibility</a:t>
            </a:r>
            <a:r>
              <a:rPr lang="en-US" altLang="zh-CN" dirty="0"/>
              <a:t> in public spaces, allowing users to input sensitive information discreetly.</a:t>
            </a:r>
          </a:p>
          <a:p>
            <a:endParaRPr lang="en-US" altLang="zh-CN" baseline="0" dirty="0"/>
          </a:p>
        </p:txBody>
      </p:sp>
      <p:sp>
        <p:nvSpPr>
          <p:cNvPr id="4" name="灯片编号占位符 3">
            <a:extLst>
              <a:ext uri="{FF2B5EF4-FFF2-40B4-BE49-F238E27FC236}">
                <a16:creationId xmlns:a16="http://schemas.microsoft.com/office/drawing/2014/main" id="{E03630B3-BC60-3DF3-BDDB-F5612357CD6B}"/>
              </a:ext>
            </a:extLst>
          </p:cNvPr>
          <p:cNvSpPr>
            <a:spLocks noGrp="1"/>
          </p:cNvSpPr>
          <p:nvPr>
            <p:ph type="sldNum" sz="quarter" idx="10"/>
          </p:nvPr>
        </p:nvSpPr>
        <p:spPr/>
        <p:txBody>
          <a:bodyPr/>
          <a:lstStyle/>
          <a:p>
            <a:fld id="{69277A4F-CB6F-45FD-B8FE-556C3C9E50E9}" type="slidenum">
              <a:rPr lang="zh-CN" altLang="en-US" smtClean="0"/>
              <a:t>3</a:t>
            </a:fld>
            <a:endParaRPr lang="zh-CN" altLang="en-US"/>
          </a:p>
        </p:txBody>
      </p:sp>
    </p:spTree>
    <p:extLst>
      <p:ext uri="{BB962C8B-B14F-4D97-AF65-F5344CB8AC3E}">
        <p14:creationId xmlns:p14="http://schemas.microsoft.com/office/powerpoint/2010/main" val="1860576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E5EA8-48F6-E7B4-1A13-C1E94C90043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A6871AD-CF17-87E9-CA7A-0BD06D4DEC8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50CD56B-72A5-AED3-A8DC-5688F96EECD8}"/>
              </a:ext>
            </a:extLst>
          </p:cNvPr>
          <p:cNvSpPr>
            <a:spLocks noGrp="1"/>
          </p:cNvSpPr>
          <p:nvPr>
            <p:ph type="body" idx="1"/>
          </p:nvPr>
        </p:nvSpPr>
        <p:spPr/>
        <p:txBody>
          <a:bodyPr/>
          <a:lstStyle/>
          <a:p>
            <a:r>
              <a:rPr lang="en-US" altLang="zh-CN" baseline="0" dirty="0"/>
              <a:t>There are two main types of existing text input systems</a:t>
            </a:r>
          </a:p>
          <a:p>
            <a:br>
              <a:rPr lang="en-US" altLang="zh-CN" baseline="0" dirty="0"/>
            </a:br>
            <a:r>
              <a:rPr lang="en-US" altLang="zh-CN" baseline="0" dirty="0"/>
              <a:t>[click]</a:t>
            </a:r>
          </a:p>
          <a:p>
            <a:r>
              <a:rPr lang="en-US" altLang="zh-CN" dirty="0"/>
              <a:t>Wireless systems rely on signal processing for text input,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endParaRPr lang="en-US" altLang="zh-CN" dirty="0"/>
          </a:p>
          <a:p>
            <a:r>
              <a:rPr lang="en-US" altLang="zh-CN" dirty="0"/>
              <a:t>but both are vulnerable to ambient noise and raise privacy concerns in public spaces.</a:t>
            </a:r>
          </a:p>
          <a:p>
            <a:endParaRPr lang="en-US" altLang="zh-CN" baseline="0" dirty="0"/>
          </a:p>
          <a:p>
            <a:r>
              <a:rPr lang="en-US" altLang="zh-CN" baseline="0" dirty="0"/>
              <a:t>[click]</a:t>
            </a:r>
          </a:p>
          <a:p>
            <a:r>
              <a:rPr lang="en-US" altLang="zh-CN" baseline="0" dirty="0"/>
              <a:t>Inertial sensor-based solutions rely on gloves or rings to enable deployment of sensors on each finger for fine-grained gesture recognition or text </a:t>
            </a:r>
            <a:r>
              <a:rPr lang="en-US" altLang="zh-CN" baseline="0" dirty="0" err="1"/>
              <a:t>handwritting</a:t>
            </a:r>
            <a:r>
              <a:rPr lang="en-US" altLang="zh-CN" baseline="0" dirty="0"/>
              <a:t> input.</a:t>
            </a:r>
            <a:r>
              <a:rPr lang="zh-CN" altLang="en-US" baseline="0" dirty="0"/>
              <a:t>  </a:t>
            </a:r>
            <a:endParaRPr lang="en-US" altLang="zh-CN" baseline="0" dirty="0"/>
          </a:p>
          <a:p>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r>
              <a:rPr lang="en-US" altLang="zh-CN" baseline="0" dirty="0" err="1"/>
              <a:t>Howerever</a:t>
            </a:r>
            <a:r>
              <a:rPr lang="en-US" altLang="zh-CN" baseline="0" dirty="0"/>
              <a:t>, the existing work relies on the sensor matrix and the commonly used pressure sensor matrix suffers from jitter, jumps, and nonlinear artifacts.</a:t>
            </a:r>
          </a:p>
        </p:txBody>
      </p:sp>
      <p:sp>
        <p:nvSpPr>
          <p:cNvPr id="4" name="灯片编号占位符 3">
            <a:extLst>
              <a:ext uri="{FF2B5EF4-FFF2-40B4-BE49-F238E27FC236}">
                <a16:creationId xmlns:a16="http://schemas.microsoft.com/office/drawing/2014/main" id="{0720267B-0368-4F3D-EE0C-0A0F07D020BE}"/>
              </a:ext>
            </a:extLst>
          </p:cNvPr>
          <p:cNvSpPr>
            <a:spLocks noGrp="1"/>
          </p:cNvSpPr>
          <p:nvPr>
            <p:ph type="sldNum" sz="quarter" idx="10"/>
          </p:nvPr>
        </p:nvSpPr>
        <p:spPr/>
        <p:txBody>
          <a:bodyPr/>
          <a:lstStyle/>
          <a:p>
            <a:fld id="{69277A4F-CB6F-45FD-B8FE-556C3C9E50E9}" type="slidenum">
              <a:rPr lang="zh-CN" altLang="en-US" smtClean="0"/>
              <a:t>4</a:t>
            </a:fld>
            <a:endParaRPr lang="zh-CN" altLang="en-US"/>
          </a:p>
        </p:txBody>
      </p:sp>
    </p:spTree>
    <p:extLst>
      <p:ext uri="{BB962C8B-B14F-4D97-AF65-F5344CB8AC3E}">
        <p14:creationId xmlns:p14="http://schemas.microsoft.com/office/powerpoint/2010/main" val="1696887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C77ED-73C4-6A9F-FED8-1C9AB188CD4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2C98B52-7E6D-3577-F928-23E665B5929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C933B7B-7A5E-2850-96CE-40265A03DF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We were inspired by touchscreen input interactions</a:t>
            </a:r>
            <a:r>
              <a:rPr lang="zh-CN" altLang="en-US" baseline="0" dirty="0"/>
              <a:t> </a:t>
            </a:r>
            <a:r>
              <a:rPr lang="en-US" altLang="zh-CN" baseline="0" dirty="0"/>
              <a:t>of the recent researches.</a:t>
            </a:r>
            <a:r>
              <a:rPr lang="zh-CN" altLang="en-US" baseline="0" dirty="0"/>
              <a:t> </a:t>
            </a:r>
            <a:r>
              <a:rPr lang="en-US" altLang="zh-CN" baseline="0" dirty="0"/>
              <a:t>【click】【click】</a:t>
            </a:r>
          </a:p>
          <a:p>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Capacitive touchscreens can sense different fingers and different strengths when touching the screen. 【click】</a:t>
            </a:r>
          </a:p>
          <a:p>
            <a:endParaRPr lang="en-US" altLang="zh-CN" baseline="0" dirty="0"/>
          </a:p>
          <a:p>
            <a:r>
              <a:rPr lang="en-US" altLang="zh-CN" baseline="0" dirty="0"/>
              <a:t>which provided the inspiration for human capacitance to sense hand touch.</a:t>
            </a:r>
            <a:r>
              <a:rPr lang="zh-CN" altLang="en-US" baseline="0" dirty="0"/>
              <a:t> </a:t>
            </a:r>
            <a:r>
              <a:rPr lang="en-US" altLang="zh-CN" baseline="0" dirty="0"/>
              <a:t>And human capacitance is a direction worth exploring.</a:t>
            </a:r>
          </a:p>
          <a:p>
            <a:endParaRPr lang="en-US" altLang="zh-CN" baseline="0" dirty="0"/>
          </a:p>
        </p:txBody>
      </p:sp>
      <p:sp>
        <p:nvSpPr>
          <p:cNvPr id="4" name="灯片编号占位符 3">
            <a:extLst>
              <a:ext uri="{FF2B5EF4-FFF2-40B4-BE49-F238E27FC236}">
                <a16:creationId xmlns:a16="http://schemas.microsoft.com/office/drawing/2014/main" id="{02E79E8B-AB9B-3832-5BA8-B4142A5927D8}"/>
              </a:ext>
            </a:extLst>
          </p:cNvPr>
          <p:cNvSpPr>
            <a:spLocks noGrp="1"/>
          </p:cNvSpPr>
          <p:nvPr>
            <p:ph type="sldNum" sz="quarter" idx="10"/>
          </p:nvPr>
        </p:nvSpPr>
        <p:spPr/>
        <p:txBody>
          <a:bodyPr/>
          <a:lstStyle/>
          <a:p>
            <a:fld id="{69277A4F-CB6F-45FD-B8FE-556C3C9E50E9}" type="slidenum">
              <a:rPr lang="zh-CN" altLang="en-US" smtClean="0"/>
              <a:t>5</a:t>
            </a:fld>
            <a:endParaRPr lang="zh-CN" altLang="en-US"/>
          </a:p>
        </p:txBody>
      </p:sp>
    </p:spTree>
    <p:extLst>
      <p:ext uri="{BB962C8B-B14F-4D97-AF65-F5344CB8AC3E}">
        <p14:creationId xmlns:p14="http://schemas.microsoft.com/office/powerpoint/2010/main" val="4188461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2A1B4-73AD-8FAE-9702-023C1D9EF0F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82A8E91-015B-A605-5907-D94D6992066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60F1EB7-98B9-BA56-35A0-8D6A4228822B}"/>
              </a:ext>
            </a:extLst>
          </p:cNvPr>
          <p:cNvSpPr>
            <a:spLocks noGrp="1"/>
          </p:cNvSpPr>
          <p:nvPr>
            <p:ph type="body" idx="1"/>
          </p:nvPr>
        </p:nvSpPr>
        <p:spPr/>
        <p:txBody>
          <a:bodyPr/>
          <a:lstStyle/>
          <a:p>
            <a:r>
              <a:rPr lang="en-US" altLang="zh-CN" baseline="0" dirty="0"/>
              <a:t>Here</a:t>
            </a:r>
            <a:r>
              <a:rPr lang="zh-CN" altLang="en-US" baseline="0" dirty="0"/>
              <a:t> </a:t>
            </a:r>
            <a:r>
              <a:rPr lang="en-US" altLang="zh-CN" baseline="0" dirty="0"/>
              <a:t>is</a:t>
            </a:r>
            <a:r>
              <a:rPr lang="zh-CN" altLang="en-US" baseline="0" dirty="0"/>
              <a:t> </a:t>
            </a:r>
            <a:r>
              <a:rPr lang="en-US" altLang="zh-CN" baseline="0" dirty="0"/>
              <a:t>our</a:t>
            </a:r>
            <a:r>
              <a:rPr lang="zh-CN" altLang="en-US" baseline="0" dirty="0"/>
              <a:t> </a:t>
            </a:r>
            <a:r>
              <a:rPr lang="en-US" altLang="zh-CN" baseline="0" dirty="0"/>
              <a:t>finding</a:t>
            </a:r>
            <a:r>
              <a:rPr lang="zh-CN" altLang="en-US" baseline="0" dirty="0"/>
              <a:t> </a:t>
            </a:r>
            <a:r>
              <a:rPr lang="en-US" altLang="zh-CN" baseline="0" dirty="0"/>
              <a:t>on</a:t>
            </a:r>
            <a:r>
              <a:rPr lang="zh-CN" altLang="en-US" baseline="0" dirty="0"/>
              <a:t> </a:t>
            </a:r>
            <a:r>
              <a:rPr lang="en-US" altLang="zh-CN" baseline="0" dirty="0"/>
              <a:t>the human capacitance sensing.</a:t>
            </a:r>
          </a:p>
          <a:p>
            <a:r>
              <a:rPr lang="en-US" altLang="zh-CN" baseline="0" dirty="0"/>
              <a:t>【click】</a:t>
            </a:r>
          </a:p>
          <a:p>
            <a:r>
              <a:rPr lang="en-US" altLang="zh-CN" baseline="0" dirty="0"/>
              <a:t>Human tissues possess corresponding electrical properties and can be modelled as capacitive and resistive </a:t>
            </a:r>
            <a:r>
              <a:rPr lang="en-US" altLang="zh-CN" baseline="0" dirty="0" err="1"/>
              <a:t>circuits.【click</a:t>
            </a:r>
            <a:r>
              <a:rPr lang="en-US" altLang="zh-CN" baseline="0" dirty="0"/>
              <a:t>】</a:t>
            </a:r>
          </a:p>
          <a:p>
            <a:r>
              <a:rPr lang="en-US" altLang="zh-CN" baseline="0" dirty="0"/>
              <a:t>The two formulas can be written</a:t>
            </a:r>
            <a:r>
              <a:rPr lang="zh-CN" altLang="en-US" baseline="0" dirty="0"/>
              <a:t> </a:t>
            </a:r>
            <a:r>
              <a:rPr lang="en-US" altLang="zh-CN" baseline="0" dirty="0"/>
              <a:t>as</a:t>
            </a:r>
            <a:r>
              <a:rPr lang="zh-CN" altLang="en-US" baseline="0" dirty="0"/>
              <a:t> </a:t>
            </a:r>
            <a:r>
              <a:rPr lang="en-US" altLang="zh-CN" baseline="0" dirty="0"/>
              <a:t>C-tissue</a:t>
            </a:r>
            <a:r>
              <a:rPr lang="zh-CN" altLang="en-US" baseline="0" dirty="0"/>
              <a:t> </a:t>
            </a:r>
            <a:r>
              <a:rPr lang="en-US" altLang="zh-CN" baseline="0" dirty="0"/>
              <a:t>and</a:t>
            </a:r>
            <a:r>
              <a:rPr lang="zh-CN" altLang="en-US" baseline="0" dirty="0"/>
              <a:t> </a:t>
            </a:r>
            <a:r>
              <a:rPr lang="en-US" altLang="zh-CN" baseline="0" dirty="0"/>
              <a:t>R-tissue.</a:t>
            </a:r>
          </a:p>
          <a:p>
            <a:endParaRPr lang="en-US" altLang="zh-CN" baseline="0" dirty="0"/>
          </a:p>
          <a:p>
            <a:r>
              <a:rPr lang="en-US" altLang="zh-CN" baseline="0" dirty="0"/>
              <a:t>The human body capacitance can be modelled as follows</a:t>
            </a:r>
            <a:r>
              <a:rPr lang="zh-CN" altLang="en-US" baseline="0" dirty="0"/>
              <a:t>：</a:t>
            </a:r>
            <a:r>
              <a:rPr lang="en-US" altLang="zh-CN" baseline="0" dirty="0"/>
              <a:t>【click】 </a:t>
            </a:r>
          </a:p>
          <a:p>
            <a:r>
              <a:rPr lang="en-US" altLang="zh-CN" baseline="0" dirty="0"/>
              <a:t>including the intrinsic capacitance of the human</a:t>
            </a:r>
            <a:r>
              <a:rPr lang="zh-CN" altLang="en-US" baseline="0" dirty="0"/>
              <a:t> </a:t>
            </a:r>
            <a:r>
              <a:rPr lang="en-US" altLang="zh-CN" baseline="0" dirty="0"/>
              <a:t>tissues</a:t>
            </a:r>
            <a:r>
              <a:rPr lang="zh-CN" altLang="en-US" baseline="0" dirty="0"/>
              <a:t> </a:t>
            </a:r>
            <a:r>
              <a:rPr lang="en-US" altLang="zh-CN" baseline="0" dirty="0"/>
              <a:t>【click】</a:t>
            </a:r>
          </a:p>
          <a:p>
            <a:r>
              <a:rPr lang="en-US" altLang="zh-CN" baseline="0" dirty="0"/>
              <a:t>the extrinsic capacitance constructed between the human body and the ground</a:t>
            </a:r>
            <a:r>
              <a:rPr lang="zh-CN" altLang="en-US" baseline="0" dirty="0"/>
              <a:t> </a:t>
            </a:r>
            <a:r>
              <a:rPr lang="en-US" altLang="zh-CN"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and the extrinsic capacitance constructed between</a:t>
            </a:r>
            <a:r>
              <a:rPr lang="zh-CN" altLang="en-US" baseline="0" dirty="0"/>
              <a:t> </a:t>
            </a:r>
            <a:r>
              <a:rPr lang="en-US" altLang="zh-CN" baseline="0" dirty="0"/>
              <a:t>the human body and the </a:t>
            </a:r>
            <a:r>
              <a:rPr lang="en-US" altLang="zh-CN" baseline="0" dirty="0" err="1"/>
              <a:t>electrodes.【click</a:t>
            </a:r>
            <a:r>
              <a:rPr lang="en-US" altLang="zh-CN" baseline="0" dirty="0"/>
              <a:t>】</a:t>
            </a:r>
          </a:p>
          <a:p>
            <a:endParaRPr lang="en-US" altLang="zh-CN" baseline="0" dirty="0"/>
          </a:p>
        </p:txBody>
      </p:sp>
      <p:sp>
        <p:nvSpPr>
          <p:cNvPr id="4" name="灯片编号占位符 3">
            <a:extLst>
              <a:ext uri="{FF2B5EF4-FFF2-40B4-BE49-F238E27FC236}">
                <a16:creationId xmlns:a16="http://schemas.microsoft.com/office/drawing/2014/main" id="{3E2B3292-63FB-A192-12D4-C31798D5FEE6}"/>
              </a:ext>
            </a:extLst>
          </p:cNvPr>
          <p:cNvSpPr>
            <a:spLocks noGrp="1"/>
          </p:cNvSpPr>
          <p:nvPr>
            <p:ph type="sldNum" sz="quarter" idx="10"/>
          </p:nvPr>
        </p:nvSpPr>
        <p:spPr/>
        <p:txBody>
          <a:bodyPr/>
          <a:lstStyle/>
          <a:p>
            <a:fld id="{69277A4F-CB6F-45FD-B8FE-556C3C9E50E9}" type="slidenum">
              <a:rPr lang="zh-CN" altLang="en-US" smtClean="0"/>
              <a:t>6</a:t>
            </a:fld>
            <a:endParaRPr lang="zh-CN" altLang="en-US"/>
          </a:p>
        </p:txBody>
      </p:sp>
    </p:spTree>
    <p:extLst>
      <p:ext uri="{BB962C8B-B14F-4D97-AF65-F5344CB8AC3E}">
        <p14:creationId xmlns:p14="http://schemas.microsoft.com/office/powerpoint/2010/main" val="3306293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C998E-15B9-90E0-E260-672F1DAFD20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00AA114-B0FF-AE53-F5C5-EEED337A1FD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DD440DE-ADC2-8B09-E7D0-6D6041FA72D0}"/>
              </a:ext>
            </a:extLst>
          </p:cNvPr>
          <p:cNvSpPr>
            <a:spLocks noGrp="1"/>
          </p:cNvSpPr>
          <p:nvPr>
            <p:ph type="body" idx="1"/>
          </p:nvPr>
        </p:nvSpPr>
        <p:spPr/>
        <p:txBody>
          <a:bodyPr/>
          <a:lstStyle/>
          <a:p>
            <a:r>
              <a:rPr lang="en-US" altLang="zh-CN" baseline="0" dirty="0"/>
              <a:t>In addition to extrinsic capacitance, we found that intrinsic capacitance can be modulated by contact points on the human </a:t>
            </a:r>
            <a:r>
              <a:rPr lang="en-US" altLang="zh-CN" baseline="0" dirty="0" err="1"/>
              <a:t>body.【click</a:t>
            </a:r>
            <a:r>
              <a:rPr lang="en-US" altLang="zh-CN" baseline="0" dirty="0"/>
              <a:t>】</a:t>
            </a:r>
          </a:p>
          <a:p>
            <a:endParaRPr lang="en-US" altLang="zh-CN" baseline="0" dirty="0"/>
          </a:p>
          <a:p>
            <a:r>
              <a:rPr lang="en-US" altLang="zh-CN" baseline="0" dirty="0"/>
              <a:t>The human tissue is modelled as shown in Figure. </a:t>
            </a:r>
          </a:p>
          <a:p>
            <a:r>
              <a:rPr lang="en-US" altLang="zh-CN"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Changes in the position of the contact points can modulate the two human capacitors in the left </a:t>
            </a:r>
            <a:r>
              <a:rPr lang="en-US" altLang="zh-CN" baseline="0" dirty="0" err="1"/>
              <a:t>arm.【click</a:t>
            </a:r>
            <a:r>
              <a:rPr lang="en-US" altLang="zh-CN"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By touching, the human body capacitance can be transformed into a corresponding capacitive parallel circuit.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Since the equivalent capacitance of human tissue is related to its length and cross-section.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As the position of the touch point changes, the lengths of the corresponding parts of </a:t>
            </a:r>
            <a:r>
              <a:rPr lang="en-US" altLang="zh-CN" baseline="0" dirty="0" err="1"/>
              <a:t>Clu</a:t>
            </a:r>
            <a:r>
              <a:rPr lang="en-US" altLang="zh-CN" baseline="0" dirty="0"/>
              <a:t> and </a:t>
            </a:r>
            <a:r>
              <a:rPr lang="en-US" altLang="zh-CN" baseline="0" dirty="0" err="1"/>
              <a:t>Cll</a:t>
            </a:r>
            <a:r>
              <a:rPr lang="en-US" altLang="zh-CN" baseline="0" dirty="0"/>
              <a:t> in the circuit change, thus changing the human capacitance values of the corresponding tissues.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p>
          <a:p>
            <a:endParaRPr lang="en-US" altLang="zh-CN" baseline="0" dirty="0"/>
          </a:p>
          <a:p>
            <a:endParaRPr lang="en-US" altLang="zh-CN" baseline="0" dirty="0"/>
          </a:p>
        </p:txBody>
      </p:sp>
      <p:sp>
        <p:nvSpPr>
          <p:cNvPr id="4" name="灯片编号占位符 3">
            <a:extLst>
              <a:ext uri="{FF2B5EF4-FFF2-40B4-BE49-F238E27FC236}">
                <a16:creationId xmlns:a16="http://schemas.microsoft.com/office/drawing/2014/main" id="{AEF28F99-2841-31AF-18AD-8DFFE65AD839}"/>
              </a:ext>
            </a:extLst>
          </p:cNvPr>
          <p:cNvSpPr>
            <a:spLocks noGrp="1"/>
          </p:cNvSpPr>
          <p:nvPr>
            <p:ph type="sldNum" sz="quarter" idx="10"/>
          </p:nvPr>
        </p:nvSpPr>
        <p:spPr/>
        <p:txBody>
          <a:bodyPr/>
          <a:lstStyle/>
          <a:p>
            <a:fld id="{69277A4F-CB6F-45FD-B8FE-556C3C9E50E9}" type="slidenum">
              <a:rPr lang="zh-CN" altLang="en-US" smtClean="0"/>
              <a:t>7</a:t>
            </a:fld>
            <a:endParaRPr lang="zh-CN" altLang="en-US"/>
          </a:p>
        </p:txBody>
      </p:sp>
    </p:spTree>
    <p:extLst>
      <p:ext uri="{BB962C8B-B14F-4D97-AF65-F5344CB8AC3E}">
        <p14:creationId xmlns:p14="http://schemas.microsoft.com/office/powerpoint/2010/main" val="3379910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B9519-8E66-B14C-8F9D-0BB80AB90C9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DA5F472-7750-FC65-27F3-3316D3A9BE1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7501B0F-A7F3-D0D2-084E-351502A617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Therefore, we can achieve precise positioning of the touch point by human capacitance.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It can be seen that as the touch point moves from the fingertip to the wrist, the captured body capacitance gradually decreases.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Furthermore, touch point positioning for multiple fingers can be achieved through multiple channels. And</a:t>
            </a:r>
            <a:r>
              <a:rPr lang="zh-CN" altLang="en-US" baseline="0" dirty="0"/>
              <a:t> </a:t>
            </a:r>
            <a:r>
              <a:rPr lang="en-US" altLang="zh-CN" baseline="0" dirty="0"/>
              <a:t>the modulation of human capacitance by touch points is similar across fingers.</a:t>
            </a:r>
          </a:p>
          <a:p>
            <a:endParaRPr lang="en-US" altLang="zh-CN" baseline="0" dirty="0"/>
          </a:p>
        </p:txBody>
      </p:sp>
      <p:sp>
        <p:nvSpPr>
          <p:cNvPr id="4" name="灯片编号占位符 3">
            <a:extLst>
              <a:ext uri="{FF2B5EF4-FFF2-40B4-BE49-F238E27FC236}">
                <a16:creationId xmlns:a16="http://schemas.microsoft.com/office/drawing/2014/main" id="{9BCD970B-EDD0-5492-8ECF-3D72CDB9AB71}"/>
              </a:ext>
            </a:extLst>
          </p:cNvPr>
          <p:cNvSpPr>
            <a:spLocks noGrp="1"/>
          </p:cNvSpPr>
          <p:nvPr>
            <p:ph type="sldNum" sz="quarter" idx="10"/>
          </p:nvPr>
        </p:nvSpPr>
        <p:spPr/>
        <p:txBody>
          <a:bodyPr/>
          <a:lstStyle/>
          <a:p>
            <a:fld id="{69277A4F-CB6F-45FD-B8FE-556C3C9E50E9}" type="slidenum">
              <a:rPr lang="zh-CN" altLang="en-US" smtClean="0"/>
              <a:t>8</a:t>
            </a:fld>
            <a:endParaRPr lang="zh-CN" altLang="en-US"/>
          </a:p>
        </p:txBody>
      </p:sp>
    </p:spTree>
    <p:extLst>
      <p:ext uri="{BB962C8B-B14F-4D97-AF65-F5344CB8AC3E}">
        <p14:creationId xmlns:p14="http://schemas.microsoft.com/office/powerpoint/2010/main" val="2007457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1D624-4F67-032C-98B7-7CC2E71A6D1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1E25A18-9CD3-A835-D6AF-DE0B461F5A2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664B1C8-4D21-CDA7-5209-279630BBE160}"/>
              </a:ext>
            </a:extLst>
          </p:cNvPr>
          <p:cNvSpPr>
            <a:spLocks noGrp="1"/>
          </p:cNvSpPr>
          <p:nvPr>
            <p:ph type="body" idx="1"/>
          </p:nvPr>
        </p:nvSpPr>
        <p:spPr/>
        <p:txBody>
          <a:bodyPr/>
          <a:lstStyle/>
          <a:p>
            <a:r>
              <a:rPr lang="en-US" altLang="zh-CN" baseline="0" dirty="0"/>
              <a:t>We set up 4 button positions for each of three fingers to implement a traditional 9-grid keyboard</a:t>
            </a:r>
            <a:r>
              <a:rPr lang="zh-CN" altLang="en-US" baseline="0" dirty="0"/>
              <a:t> </a:t>
            </a:r>
            <a:r>
              <a:rPr lang="en-US" altLang="zh-CN" baseline="0" dirty="0"/>
              <a:t>on</a:t>
            </a:r>
            <a:r>
              <a:rPr lang="zh-CN" altLang="en-US" baseline="0" dirty="0"/>
              <a:t> </a:t>
            </a:r>
            <a:r>
              <a:rPr lang="en-US" altLang="zh-CN" baseline="0" dirty="0"/>
              <a:t>the hand.</a:t>
            </a:r>
          </a:p>
        </p:txBody>
      </p:sp>
      <p:sp>
        <p:nvSpPr>
          <p:cNvPr id="4" name="灯片编号占位符 3">
            <a:extLst>
              <a:ext uri="{FF2B5EF4-FFF2-40B4-BE49-F238E27FC236}">
                <a16:creationId xmlns:a16="http://schemas.microsoft.com/office/drawing/2014/main" id="{0E9C1C79-F502-0556-2D3C-ABE3ECB38471}"/>
              </a:ext>
            </a:extLst>
          </p:cNvPr>
          <p:cNvSpPr>
            <a:spLocks noGrp="1"/>
          </p:cNvSpPr>
          <p:nvPr>
            <p:ph type="sldNum" sz="quarter" idx="10"/>
          </p:nvPr>
        </p:nvSpPr>
        <p:spPr/>
        <p:txBody>
          <a:bodyPr/>
          <a:lstStyle/>
          <a:p>
            <a:fld id="{69277A4F-CB6F-45FD-B8FE-556C3C9E50E9}" type="slidenum">
              <a:rPr lang="zh-CN" altLang="en-US" smtClean="0"/>
              <a:t>9</a:t>
            </a:fld>
            <a:endParaRPr lang="zh-CN" altLang="en-US"/>
          </a:p>
        </p:txBody>
      </p:sp>
    </p:spTree>
    <p:extLst>
      <p:ext uri="{BB962C8B-B14F-4D97-AF65-F5344CB8AC3E}">
        <p14:creationId xmlns:p14="http://schemas.microsoft.com/office/powerpoint/2010/main" val="2968153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166E12-B5B3-47E2-AD5D-0168D3A7806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937639-276F-464C-8B92-DBC80E76A7FD}" type="slidenum">
              <a:rPr lang="zh-CN" altLang="en-US" smtClean="0"/>
              <a:t>‹#›</a:t>
            </a:fld>
            <a:endParaRPr lang="zh-CN" altLang="en-US"/>
          </a:p>
        </p:txBody>
      </p:sp>
    </p:spTree>
    <p:extLst>
      <p:ext uri="{BB962C8B-B14F-4D97-AF65-F5344CB8AC3E}">
        <p14:creationId xmlns:p14="http://schemas.microsoft.com/office/powerpoint/2010/main" val="1590798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166E12-B5B3-47E2-AD5D-0168D3A7806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937639-276F-464C-8B92-DBC80E76A7FD}" type="slidenum">
              <a:rPr lang="zh-CN" altLang="en-US" smtClean="0"/>
              <a:t>‹#›</a:t>
            </a:fld>
            <a:endParaRPr lang="zh-CN" altLang="en-US"/>
          </a:p>
        </p:txBody>
      </p:sp>
    </p:spTree>
    <p:extLst>
      <p:ext uri="{BB962C8B-B14F-4D97-AF65-F5344CB8AC3E}">
        <p14:creationId xmlns:p14="http://schemas.microsoft.com/office/powerpoint/2010/main" val="301174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166E12-B5B3-47E2-AD5D-0168D3A7806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937639-276F-464C-8B92-DBC80E76A7FD}" type="slidenum">
              <a:rPr lang="zh-CN" altLang="en-US" smtClean="0"/>
              <a:t>‹#›</a:t>
            </a:fld>
            <a:endParaRPr lang="zh-CN" altLang="en-US"/>
          </a:p>
        </p:txBody>
      </p:sp>
    </p:spTree>
    <p:extLst>
      <p:ext uri="{BB962C8B-B14F-4D97-AF65-F5344CB8AC3E}">
        <p14:creationId xmlns:p14="http://schemas.microsoft.com/office/powerpoint/2010/main" val="314250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166E12-B5B3-47E2-AD5D-0168D3A7806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937639-276F-464C-8B92-DBC80E76A7FD}" type="slidenum">
              <a:rPr lang="zh-CN" altLang="en-US" smtClean="0"/>
              <a:t>‹#›</a:t>
            </a:fld>
            <a:endParaRPr lang="zh-CN" altLang="en-US"/>
          </a:p>
        </p:txBody>
      </p:sp>
    </p:spTree>
    <p:extLst>
      <p:ext uri="{BB962C8B-B14F-4D97-AF65-F5344CB8AC3E}">
        <p14:creationId xmlns:p14="http://schemas.microsoft.com/office/powerpoint/2010/main" val="1273368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166E12-B5B3-47E2-AD5D-0168D3A78062}" type="datetimeFigureOut">
              <a:rPr lang="zh-CN" altLang="en-US" smtClean="0"/>
              <a:t>2024/11/4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1937639-276F-464C-8B92-DBC80E76A7FD}" type="slidenum">
              <a:rPr lang="zh-CN" altLang="en-US" smtClean="0"/>
              <a:t>‹#›</a:t>
            </a:fld>
            <a:endParaRPr lang="zh-CN" altLang="en-US"/>
          </a:p>
        </p:txBody>
      </p:sp>
    </p:spTree>
    <p:extLst>
      <p:ext uri="{BB962C8B-B14F-4D97-AF65-F5344CB8AC3E}">
        <p14:creationId xmlns:p14="http://schemas.microsoft.com/office/powerpoint/2010/main" val="1294277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166E12-B5B3-47E2-AD5D-0168D3A78062}" type="datetimeFigureOut">
              <a:rPr lang="zh-CN" altLang="en-US" smtClean="0"/>
              <a:t>2024/11/4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937639-276F-464C-8B92-DBC80E76A7FD}" type="slidenum">
              <a:rPr lang="zh-CN" altLang="en-US" smtClean="0"/>
              <a:t>‹#›</a:t>
            </a:fld>
            <a:endParaRPr lang="zh-CN" altLang="en-US"/>
          </a:p>
        </p:txBody>
      </p:sp>
    </p:spTree>
    <p:extLst>
      <p:ext uri="{BB962C8B-B14F-4D97-AF65-F5344CB8AC3E}">
        <p14:creationId xmlns:p14="http://schemas.microsoft.com/office/powerpoint/2010/main" val="3934565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166E12-B5B3-47E2-AD5D-0168D3A78062}" type="datetimeFigureOut">
              <a:rPr lang="zh-CN" altLang="en-US" smtClean="0"/>
              <a:t>2024/11/4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1937639-276F-464C-8B92-DBC80E76A7FD}" type="slidenum">
              <a:rPr lang="zh-CN" altLang="en-US" smtClean="0"/>
              <a:t>‹#›</a:t>
            </a:fld>
            <a:endParaRPr lang="zh-CN" altLang="en-US"/>
          </a:p>
        </p:txBody>
      </p:sp>
    </p:spTree>
    <p:extLst>
      <p:ext uri="{BB962C8B-B14F-4D97-AF65-F5344CB8AC3E}">
        <p14:creationId xmlns:p14="http://schemas.microsoft.com/office/powerpoint/2010/main" val="3038337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166E12-B5B3-47E2-AD5D-0168D3A78062}" type="datetimeFigureOut">
              <a:rPr lang="zh-CN" altLang="en-US" smtClean="0"/>
              <a:t>2024/11/4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1937639-276F-464C-8B92-DBC80E76A7FD}" type="slidenum">
              <a:rPr lang="zh-CN" altLang="en-US" smtClean="0"/>
              <a:t>‹#›</a:t>
            </a:fld>
            <a:endParaRPr lang="zh-CN" altLang="en-US"/>
          </a:p>
        </p:txBody>
      </p:sp>
    </p:spTree>
    <p:extLst>
      <p:ext uri="{BB962C8B-B14F-4D97-AF65-F5344CB8AC3E}">
        <p14:creationId xmlns:p14="http://schemas.microsoft.com/office/powerpoint/2010/main" val="532650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166E12-B5B3-47E2-AD5D-0168D3A78062}" type="datetimeFigureOut">
              <a:rPr lang="zh-CN" altLang="en-US" smtClean="0"/>
              <a:t>2024/11/4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1937639-276F-464C-8B92-DBC80E76A7FD}" type="slidenum">
              <a:rPr lang="zh-CN" altLang="en-US" smtClean="0"/>
              <a:t>‹#›</a:t>
            </a:fld>
            <a:endParaRPr lang="zh-CN" altLang="en-US"/>
          </a:p>
        </p:txBody>
      </p:sp>
    </p:spTree>
    <p:extLst>
      <p:ext uri="{BB962C8B-B14F-4D97-AF65-F5344CB8AC3E}">
        <p14:creationId xmlns:p14="http://schemas.microsoft.com/office/powerpoint/2010/main" val="3889506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166E12-B5B3-47E2-AD5D-0168D3A78062}" type="datetimeFigureOut">
              <a:rPr lang="zh-CN" altLang="en-US" smtClean="0"/>
              <a:t>2024/11/4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937639-276F-464C-8B92-DBC80E76A7FD}" type="slidenum">
              <a:rPr lang="zh-CN" altLang="en-US" smtClean="0"/>
              <a:t>‹#›</a:t>
            </a:fld>
            <a:endParaRPr lang="zh-CN" altLang="en-US"/>
          </a:p>
        </p:txBody>
      </p:sp>
    </p:spTree>
    <p:extLst>
      <p:ext uri="{BB962C8B-B14F-4D97-AF65-F5344CB8AC3E}">
        <p14:creationId xmlns:p14="http://schemas.microsoft.com/office/powerpoint/2010/main" val="497463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166E12-B5B3-47E2-AD5D-0168D3A78062}" type="datetimeFigureOut">
              <a:rPr lang="zh-CN" altLang="en-US" smtClean="0"/>
              <a:t>2024/11/4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1937639-276F-464C-8B92-DBC80E76A7FD}" type="slidenum">
              <a:rPr lang="zh-CN" altLang="en-US" smtClean="0"/>
              <a:t>‹#›</a:t>
            </a:fld>
            <a:endParaRPr lang="zh-CN" altLang="en-US"/>
          </a:p>
        </p:txBody>
      </p:sp>
    </p:spTree>
    <p:extLst>
      <p:ext uri="{BB962C8B-B14F-4D97-AF65-F5344CB8AC3E}">
        <p14:creationId xmlns:p14="http://schemas.microsoft.com/office/powerpoint/2010/main" val="3401737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166E12-B5B3-47E2-AD5D-0168D3A78062}" type="datetimeFigureOut">
              <a:rPr lang="zh-CN" altLang="en-US" smtClean="0"/>
              <a:t>2024/11/4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937639-276F-464C-8B92-DBC80E76A7FD}" type="slidenum">
              <a:rPr lang="zh-CN" altLang="en-US" smtClean="0"/>
              <a:t>‹#›</a:t>
            </a:fld>
            <a:endParaRPr lang="zh-CN" altLang="en-US"/>
          </a:p>
        </p:txBody>
      </p:sp>
    </p:spTree>
    <p:extLst>
      <p:ext uri="{BB962C8B-B14F-4D97-AF65-F5344CB8AC3E}">
        <p14:creationId xmlns:p14="http://schemas.microsoft.com/office/powerpoint/2010/main" val="3642590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3.emf"/><Relationship Id="rId4" Type="http://schemas.openxmlformats.org/officeDocument/2006/relationships/image" Target="../media/image27.emf"/><Relationship Id="rId9" Type="http://schemas.openxmlformats.org/officeDocument/2006/relationships/image" Target="../media/image32.emf"/></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7457" y="2295323"/>
            <a:ext cx="11517086" cy="1254497"/>
          </a:xfrm>
        </p:spPr>
        <p:txBody>
          <a:bodyPr>
            <a:noAutofit/>
          </a:bodyPr>
          <a:lstStyle/>
          <a:p>
            <a:r>
              <a:rPr lang="en-US" altLang="zh-CN" sz="4000" b="1" i="1" dirty="0" err="1">
                <a:latin typeface="Helvetica" panose="020B0604020202030204" pitchFamily="34" charset="0"/>
              </a:rPr>
              <a:t>HandPad</a:t>
            </a:r>
            <a:r>
              <a:rPr lang="en-US" altLang="zh-CN" sz="4000" b="1" dirty="0">
                <a:latin typeface="Helvetica" panose="020B0604020202030204" pitchFamily="34" charset="0"/>
              </a:rPr>
              <a:t>:</a:t>
            </a:r>
            <a:r>
              <a:rPr lang="en-US" altLang="zh-CN" sz="4000" b="1" i="1" dirty="0">
                <a:latin typeface="Helvetica" panose="020B0604020202030204" pitchFamily="34" charset="0"/>
              </a:rPr>
              <a:t> </a:t>
            </a:r>
            <a:r>
              <a:rPr lang="en-US" altLang="zh-CN" sz="4000" b="1" dirty="0">
                <a:latin typeface="Helvetica" panose="020B0604020202030204" pitchFamily="34" charset="0"/>
              </a:rPr>
              <a:t>Enabling On-the-Go Writing on Your Hand via Human Capacitance</a:t>
            </a:r>
            <a:endParaRPr lang="en-US" sz="4000" b="1" dirty="0">
              <a:latin typeface="Helvetica" panose="020B0604020202030204" pitchFamily="34"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29" y="17400"/>
            <a:ext cx="1753565" cy="1754189"/>
          </a:xfrm>
          <a:prstGeom prst="rect">
            <a:avLst/>
          </a:prstGeom>
        </p:spPr>
      </p:pic>
      <p:sp>
        <p:nvSpPr>
          <p:cNvPr id="3" name="Subtitle 2"/>
          <p:cNvSpPr>
            <a:spLocks noGrp="1"/>
          </p:cNvSpPr>
          <p:nvPr>
            <p:ph type="subTitle" idx="1"/>
          </p:nvPr>
        </p:nvSpPr>
        <p:spPr>
          <a:xfrm>
            <a:off x="1551160" y="3549820"/>
            <a:ext cx="9089680" cy="2300595"/>
          </a:xfrm>
        </p:spPr>
        <p:txBody>
          <a:bodyPr>
            <a:normAutofit/>
          </a:bodyPr>
          <a:lstStyle/>
          <a:p>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Yu Lu</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Hao Pan</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Dian Ding</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a:t>
            </a:r>
            <a:r>
              <a:rPr lang="en-US" altLang="zh-CN" dirty="0" err="1">
                <a:latin typeface="Times New Roman" panose="02020603050405020304" pitchFamily="18" charset="0"/>
                <a:ea typeface="汉仪大圣体简" panose="00020600040101010101" pitchFamily="18" charset="-122"/>
                <a:cs typeface="Times New Roman" panose="02020603050405020304" pitchFamily="18" charset="0"/>
              </a:rPr>
              <a:t>Yijie</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Li</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a:t>
            </a:r>
            <a:r>
              <a:rPr lang="en-US" altLang="zh-CN" dirty="0" err="1">
                <a:latin typeface="Times New Roman" panose="02020603050405020304" pitchFamily="18" charset="0"/>
                <a:ea typeface="汉仪大圣体简" panose="00020600040101010101" pitchFamily="18" charset="-122"/>
                <a:cs typeface="Times New Roman" panose="02020603050405020304" pitchFamily="18" charset="0"/>
              </a:rPr>
              <a:t>Juntao</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Zhou</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a:t>
            </a:r>
          </a:p>
          <a:p>
            <a:r>
              <a:rPr lang="en-US" altLang="zh-CN" dirty="0" err="1">
                <a:latin typeface="Times New Roman" panose="02020603050405020304" pitchFamily="18" charset="0"/>
                <a:ea typeface="汉仪大圣体简" panose="00020600040101010101" pitchFamily="18" charset="-122"/>
                <a:cs typeface="Times New Roman" panose="02020603050405020304" pitchFamily="18" charset="0"/>
              </a:rPr>
              <a:t>Yongjian</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Fu </a:t>
            </a:r>
            <a:r>
              <a:rPr lang="en-US" altLang="zh-CN" sz="2400" kern="1200" baseline="30000" dirty="0">
                <a:solidFill>
                  <a:srgbClr val="000000"/>
                </a:solidFill>
                <a:effectLst/>
                <a:latin typeface="微软雅黑" panose="020B0503020204020204" pitchFamily="34" charset="-122"/>
                <a:ea typeface="微软雅黑" panose="020B0503020204020204" pitchFamily="34" charset="-122"/>
                <a:cs typeface="Segoe UI Semibold" panose="020B0702040204020203" pitchFamily="34"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a:t>
            </a:r>
            <a:r>
              <a:rPr lang="en-US" altLang="zh-CN" dirty="0" err="1">
                <a:latin typeface="Times New Roman" panose="02020603050405020304" pitchFamily="18" charset="0"/>
                <a:ea typeface="汉仪大圣体简" panose="00020600040101010101" pitchFamily="18" charset="-122"/>
                <a:cs typeface="Times New Roman" panose="02020603050405020304" pitchFamily="18" charset="0"/>
              </a:rPr>
              <a:t>Yongzhao</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Zhang</a:t>
            </a:r>
            <a:r>
              <a:rPr lang="en-US" altLang="zh-CN" sz="2400" kern="1200" baseline="30000" dirty="0">
                <a:solidFill>
                  <a:srgbClr val="000000"/>
                </a:solidFill>
                <a:effectLst/>
                <a:latin typeface="Segoe UI Semibold" panose="020B0702040204020203" pitchFamily="34" charset="0"/>
                <a:ea typeface="微软雅黑" panose="020B0503020204020204" pitchFamily="34" charset="-122"/>
                <a:cs typeface="Segoe UI Semibold" panose="020B0702040204020203" pitchFamily="34"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Yi-Chao Chen</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a:t>
            </a:r>
            <a:r>
              <a:rPr lang="en-US" altLang="zh-CN" dirty="0" err="1">
                <a:latin typeface="Times New Roman" panose="02020603050405020304" pitchFamily="18" charset="0"/>
                <a:ea typeface="汉仪大圣体简" panose="00020600040101010101" pitchFamily="18" charset="-122"/>
                <a:cs typeface="Times New Roman" panose="02020603050405020304" pitchFamily="18" charset="0"/>
              </a:rPr>
              <a:t>Guangtao</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Xue</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p>
          <a:p>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Shanghai Jiao Tong University</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endParaRPr lang="en-US" altLang="zh-CN" dirty="0">
              <a:latin typeface="Times New Roman" panose="02020603050405020304" pitchFamily="18" charset="0"/>
              <a:ea typeface="汉仪大圣体简" panose="00020600040101010101" pitchFamily="18" charset="-122"/>
              <a:cs typeface="Times New Roman" panose="02020603050405020304" pitchFamily="18" charset="0"/>
            </a:endParaRPr>
          </a:p>
          <a:p>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Central South University</a:t>
            </a:r>
            <a:r>
              <a:rPr lang="en-US" altLang="zh-CN" sz="2400" kern="1200" baseline="30000" dirty="0">
                <a:solidFill>
                  <a:srgbClr val="000000"/>
                </a:solidFill>
                <a:effectLst/>
                <a:latin typeface="微软雅黑" panose="020B0503020204020204" pitchFamily="34" charset="-122"/>
                <a:ea typeface="微软雅黑" panose="020B0503020204020204" pitchFamily="34" charset="-122"/>
                <a:cs typeface="Segoe UI Semibold" panose="020B0702040204020203" pitchFamily="34" charset="0"/>
              </a:rPr>
              <a:t> ♦</a:t>
            </a:r>
            <a:endParaRPr lang="en-US" altLang="zh-CN" dirty="0">
              <a:latin typeface="Times New Roman" panose="02020603050405020304" pitchFamily="18" charset="0"/>
              <a:ea typeface="汉仪大圣体简" panose="00020600040101010101" pitchFamily="18" charset="-122"/>
              <a:cs typeface="Times New Roman" panose="02020603050405020304" pitchFamily="18" charset="0"/>
            </a:endParaRPr>
          </a:p>
          <a:p>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University of Electronic Science and Technology of China</a:t>
            </a:r>
            <a:r>
              <a:rPr lang="en-US" altLang="zh-CN" sz="2400" kern="1200" baseline="30000" dirty="0">
                <a:solidFill>
                  <a:srgbClr val="000000"/>
                </a:solidFill>
                <a:effectLst/>
                <a:latin typeface="Segoe UI Semibold" panose="020B0702040204020203" pitchFamily="34" charset="0"/>
                <a:ea typeface="微软雅黑" panose="020B0503020204020204" pitchFamily="34" charset="-122"/>
                <a:cs typeface="Segoe UI Semibold" panose="020B0702040204020203" pitchFamily="34" charset="0"/>
              </a:rPr>
              <a:t>‡</a:t>
            </a:r>
            <a:endParaRPr lang="en-US" altLang="zh-CN" dirty="0">
              <a:latin typeface="Times New Roman" panose="02020603050405020304" pitchFamily="18" charset="0"/>
              <a:ea typeface="汉仪大圣体简" panose="00020600040101010101" pitchFamily="18" charset="-122"/>
              <a:cs typeface="Times New Roman" panose="02020603050405020304" pitchFamily="18" charset="0"/>
            </a:endParaRPr>
          </a:p>
        </p:txBody>
      </p:sp>
      <p:pic>
        <p:nvPicPr>
          <p:cNvPr id="1030" name="Picture 6" descr="中南大学校徽_word文档在线阅读与下载_免费文档">
            <a:extLst>
              <a:ext uri="{FF2B5EF4-FFF2-40B4-BE49-F238E27FC236}">
                <a16:creationId xmlns:a16="http://schemas.microsoft.com/office/drawing/2014/main" id="{EF84E48A-4C4E-E494-4F8F-AE2871AB79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30" b="-4673"/>
          <a:stretch/>
        </p:blipFill>
        <p:spPr bwMode="auto">
          <a:xfrm>
            <a:off x="8324463" y="38109"/>
            <a:ext cx="1753565" cy="17127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电子科大校徽,电子科大,华中科技大学校徽(第4页)_大山谷图库">
            <a:extLst>
              <a:ext uri="{FF2B5EF4-FFF2-40B4-BE49-F238E27FC236}">
                <a16:creationId xmlns:a16="http://schemas.microsoft.com/office/drawing/2014/main" id="{738288B5-B8C2-43BB-21D9-E665D061AA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2173" y="17400"/>
            <a:ext cx="1762716" cy="1754189"/>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B2CA18BB-3B02-085A-E07D-D6868F2DC724}"/>
              </a:ext>
            </a:extLst>
          </p:cNvPr>
          <p:cNvPicPr>
            <a:picLocks noChangeAspect="1"/>
          </p:cNvPicPr>
          <p:nvPr/>
        </p:nvPicPr>
        <p:blipFill>
          <a:blip r:embed="rId6">
            <a:clrChange>
              <a:clrFrom>
                <a:srgbClr val="8320FF"/>
              </a:clrFrom>
              <a:clrTo>
                <a:srgbClr val="8320FF">
                  <a:alpha val="0"/>
                </a:srgbClr>
              </a:clrTo>
            </a:clrChange>
          </a:blip>
          <a:stretch>
            <a:fillRect/>
          </a:stretch>
        </p:blipFill>
        <p:spPr>
          <a:xfrm>
            <a:off x="0" y="0"/>
            <a:ext cx="2041544" cy="1480525"/>
          </a:xfrm>
          <a:prstGeom prst="rect">
            <a:avLst/>
          </a:prstGeom>
        </p:spPr>
      </p:pic>
    </p:spTree>
    <p:extLst>
      <p:ext uri="{BB962C8B-B14F-4D97-AF65-F5344CB8AC3E}">
        <p14:creationId xmlns:p14="http://schemas.microsoft.com/office/powerpoint/2010/main" val="1123975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A9592-6099-FC65-5DE4-102DDE317F0F}"/>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E74251BA-85A1-04CA-19A0-330C139A1A1E}"/>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Feasibility</a:t>
            </a:r>
            <a:endParaRPr lang="zh-CN" altLang="en-US" sz="3600" b="1" dirty="0">
              <a:latin typeface="Helvetica" panose="020B0604020202030204" pitchFamily="34" charset="0"/>
            </a:endParaRPr>
          </a:p>
        </p:txBody>
      </p:sp>
      <p:sp>
        <p:nvSpPr>
          <p:cNvPr id="9" name="Title 1">
            <a:extLst>
              <a:ext uri="{FF2B5EF4-FFF2-40B4-BE49-F238E27FC236}">
                <a16:creationId xmlns:a16="http://schemas.microsoft.com/office/drawing/2014/main" id="{D655FFDE-E0E5-ADD5-5782-E95CDF3397C7}"/>
              </a:ext>
            </a:extLst>
          </p:cNvPr>
          <p:cNvSpPr txBox="1">
            <a:spLocks/>
          </p:cNvSpPr>
          <p:nvPr/>
        </p:nvSpPr>
        <p:spPr>
          <a:xfrm>
            <a:off x="-77316" y="957903"/>
            <a:ext cx="12552599"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Helvetica" panose="020B0604020202030204" pitchFamily="34" charset="0"/>
              </a:rPr>
              <a:t>Human</a:t>
            </a:r>
            <a:r>
              <a:rPr lang="zh-CN" altLang="en-US" sz="3200" b="1" dirty="0">
                <a:latin typeface="Helvetica" panose="020B0604020202030204" pitchFamily="34" charset="0"/>
              </a:rPr>
              <a:t> </a:t>
            </a:r>
            <a:r>
              <a:rPr lang="en-US" altLang="zh-CN" sz="3200" b="1" dirty="0">
                <a:latin typeface="Helvetica" panose="020B0604020202030204" pitchFamily="34" charset="0"/>
              </a:rPr>
              <a:t>Capacitance</a:t>
            </a:r>
            <a:r>
              <a:rPr lang="zh-CN" altLang="en-US" sz="3200" b="1" dirty="0">
                <a:latin typeface="Helvetica" panose="020B0604020202030204" pitchFamily="34" charset="0"/>
              </a:rPr>
              <a:t> </a:t>
            </a:r>
            <a:r>
              <a:rPr lang="en-US" altLang="zh-CN" sz="3200" b="1" dirty="0">
                <a:solidFill>
                  <a:srgbClr val="C00000"/>
                </a:solidFill>
                <a:latin typeface="Helvetica" panose="020B0604020202030204" pitchFamily="34" charset="0"/>
              </a:rPr>
              <a:t>Modulated</a:t>
            </a:r>
            <a:r>
              <a:rPr lang="zh-CN" altLang="en-US" sz="3200" b="1" dirty="0">
                <a:solidFill>
                  <a:srgbClr val="C00000"/>
                </a:solidFill>
                <a:latin typeface="Helvetica" panose="020B0604020202030204" pitchFamily="34" charset="0"/>
              </a:rPr>
              <a:t> </a:t>
            </a:r>
            <a:r>
              <a:rPr lang="en-US" altLang="zh-CN" sz="3200" b="1" dirty="0">
                <a:solidFill>
                  <a:srgbClr val="C00000"/>
                </a:solidFill>
                <a:latin typeface="Helvetica" panose="020B0604020202030204" pitchFamily="34" charset="0"/>
              </a:rPr>
              <a:t>by</a:t>
            </a:r>
            <a:r>
              <a:rPr lang="zh-CN" altLang="en-US" sz="3200" b="1" dirty="0">
                <a:solidFill>
                  <a:srgbClr val="C00000"/>
                </a:solidFill>
                <a:latin typeface="Helvetica" panose="020B0604020202030204" pitchFamily="34" charset="0"/>
              </a:rPr>
              <a:t> </a:t>
            </a:r>
            <a:r>
              <a:rPr lang="en-US" altLang="zh-CN" sz="3200" b="1" dirty="0">
                <a:solidFill>
                  <a:srgbClr val="C00000"/>
                </a:solidFill>
                <a:latin typeface="Helvetica" panose="020B0604020202030204" pitchFamily="34" charset="0"/>
              </a:rPr>
              <a:t>Touching</a:t>
            </a:r>
            <a:r>
              <a:rPr lang="zh-CN" altLang="en-US" sz="3200" b="1" dirty="0">
                <a:solidFill>
                  <a:srgbClr val="C00000"/>
                </a:solidFill>
                <a:latin typeface="Helvetica" panose="020B0604020202030204" pitchFamily="34" charset="0"/>
              </a:rPr>
              <a:t> </a:t>
            </a:r>
            <a:r>
              <a:rPr lang="en-US" altLang="zh-CN" sz="3200" b="1" dirty="0">
                <a:solidFill>
                  <a:srgbClr val="C00000"/>
                </a:solidFill>
                <a:latin typeface="Helvetica" panose="020B0604020202030204" pitchFamily="34" charset="0"/>
              </a:rPr>
              <a:t>Point</a:t>
            </a:r>
            <a:endParaRPr lang="en-US" sz="3200" b="1" dirty="0">
              <a:solidFill>
                <a:srgbClr val="C00000"/>
              </a:solidFill>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37150926-1E23-0EFC-18CC-0949F634A775}"/>
              </a:ext>
            </a:extLst>
          </p:cNvPr>
          <p:cNvPicPr>
            <a:picLocks noChangeAspect="1"/>
          </p:cNvPicPr>
          <p:nvPr/>
        </p:nvPicPr>
        <p:blipFill>
          <a:blip r:embed="rId3"/>
          <a:stretch>
            <a:fillRect/>
          </a:stretch>
        </p:blipFill>
        <p:spPr>
          <a:xfrm>
            <a:off x="6096000" y="2266845"/>
            <a:ext cx="5437414" cy="4075663"/>
          </a:xfrm>
          <a:prstGeom prst="rect">
            <a:avLst/>
          </a:prstGeom>
        </p:spPr>
      </p:pic>
      <p:pic>
        <p:nvPicPr>
          <p:cNvPr id="5" name="图片 4">
            <a:extLst>
              <a:ext uri="{FF2B5EF4-FFF2-40B4-BE49-F238E27FC236}">
                <a16:creationId xmlns:a16="http://schemas.microsoft.com/office/drawing/2014/main" id="{D5C0E6B5-731B-DDB9-B4F3-C0DEB9D033FF}"/>
              </a:ext>
            </a:extLst>
          </p:cNvPr>
          <p:cNvPicPr>
            <a:picLocks noChangeAspect="1"/>
          </p:cNvPicPr>
          <p:nvPr/>
        </p:nvPicPr>
        <p:blipFill>
          <a:blip r:embed="rId4"/>
          <a:stretch>
            <a:fillRect/>
          </a:stretch>
        </p:blipFill>
        <p:spPr>
          <a:xfrm>
            <a:off x="6096000" y="2266845"/>
            <a:ext cx="5437414" cy="4075663"/>
          </a:xfrm>
          <a:prstGeom prst="rect">
            <a:avLst/>
          </a:prstGeom>
        </p:spPr>
      </p:pic>
      <p:pic>
        <p:nvPicPr>
          <p:cNvPr id="8" name="图片 7">
            <a:extLst>
              <a:ext uri="{FF2B5EF4-FFF2-40B4-BE49-F238E27FC236}">
                <a16:creationId xmlns:a16="http://schemas.microsoft.com/office/drawing/2014/main" id="{F8832770-C5AF-EBE2-7978-ADDB1ECD7783}"/>
              </a:ext>
            </a:extLst>
          </p:cNvPr>
          <p:cNvPicPr>
            <a:picLocks noChangeAspect="1"/>
          </p:cNvPicPr>
          <p:nvPr/>
        </p:nvPicPr>
        <p:blipFill>
          <a:blip r:embed="rId5"/>
          <a:stretch>
            <a:fillRect/>
          </a:stretch>
        </p:blipFill>
        <p:spPr>
          <a:xfrm>
            <a:off x="6096000" y="2266844"/>
            <a:ext cx="5437414" cy="4075663"/>
          </a:xfrm>
          <a:prstGeom prst="rect">
            <a:avLst/>
          </a:prstGeom>
        </p:spPr>
      </p:pic>
      <p:pic>
        <p:nvPicPr>
          <p:cNvPr id="11" name="图片 10">
            <a:extLst>
              <a:ext uri="{FF2B5EF4-FFF2-40B4-BE49-F238E27FC236}">
                <a16:creationId xmlns:a16="http://schemas.microsoft.com/office/drawing/2014/main" id="{26A1BA47-A075-B846-B648-19C6AEE585A2}"/>
              </a:ext>
            </a:extLst>
          </p:cNvPr>
          <p:cNvPicPr>
            <a:picLocks noChangeAspect="1"/>
          </p:cNvPicPr>
          <p:nvPr/>
        </p:nvPicPr>
        <p:blipFill>
          <a:blip r:embed="rId6"/>
          <a:stretch>
            <a:fillRect/>
          </a:stretch>
        </p:blipFill>
        <p:spPr>
          <a:xfrm>
            <a:off x="549245" y="2266847"/>
            <a:ext cx="5437414" cy="4075663"/>
          </a:xfrm>
          <a:prstGeom prst="rect">
            <a:avLst/>
          </a:prstGeom>
        </p:spPr>
      </p:pic>
      <p:pic>
        <p:nvPicPr>
          <p:cNvPr id="13" name="图片 12">
            <a:extLst>
              <a:ext uri="{FF2B5EF4-FFF2-40B4-BE49-F238E27FC236}">
                <a16:creationId xmlns:a16="http://schemas.microsoft.com/office/drawing/2014/main" id="{0A61A80A-225B-94B8-018D-819ED75B71B2}"/>
              </a:ext>
            </a:extLst>
          </p:cNvPr>
          <p:cNvPicPr>
            <a:picLocks noChangeAspect="1"/>
          </p:cNvPicPr>
          <p:nvPr/>
        </p:nvPicPr>
        <p:blipFill>
          <a:blip r:embed="rId7"/>
          <a:stretch>
            <a:fillRect/>
          </a:stretch>
        </p:blipFill>
        <p:spPr>
          <a:xfrm>
            <a:off x="549245" y="2266846"/>
            <a:ext cx="5437414" cy="4075663"/>
          </a:xfrm>
          <a:prstGeom prst="rect">
            <a:avLst/>
          </a:prstGeom>
        </p:spPr>
      </p:pic>
      <p:pic>
        <p:nvPicPr>
          <p:cNvPr id="15" name="图片 14">
            <a:extLst>
              <a:ext uri="{FF2B5EF4-FFF2-40B4-BE49-F238E27FC236}">
                <a16:creationId xmlns:a16="http://schemas.microsoft.com/office/drawing/2014/main" id="{60DE33C6-21CC-500C-78B3-7CB0AF8809D0}"/>
              </a:ext>
            </a:extLst>
          </p:cNvPr>
          <p:cNvPicPr>
            <a:picLocks noChangeAspect="1"/>
          </p:cNvPicPr>
          <p:nvPr/>
        </p:nvPicPr>
        <p:blipFill>
          <a:blip r:embed="rId8"/>
          <a:stretch>
            <a:fillRect/>
          </a:stretch>
        </p:blipFill>
        <p:spPr>
          <a:xfrm>
            <a:off x="543645" y="2280700"/>
            <a:ext cx="5437414" cy="4075663"/>
          </a:xfrm>
          <a:prstGeom prst="rect">
            <a:avLst/>
          </a:prstGeom>
        </p:spPr>
      </p:pic>
      <p:pic>
        <p:nvPicPr>
          <p:cNvPr id="25" name="图片 24">
            <a:extLst>
              <a:ext uri="{FF2B5EF4-FFF2-40B4-BE49-F238E27FC236}">
                <a16:creationId xmlns:a16="http://schemas.microsoft.com/office/drawing/2014/main" id="{F5178CFE-E81F-6AAE-5ABA-F2CB33CC45A4}"/>
              </a:ext>
            </a:extLst>
          </p:cNvPr>
          <p:cNvPicPr>
            <a:picLocks noChangeAspect="1"/>
          </p:cNvPicPr>
          <p:nvPr/>
        </p:nvPicPr>
        <p:blipFill>
          <a:blip r:embed="rId9"/>
          <a:srcRect l="58068" t="61066" r="11278" b="18716"/>
          <a:stretch/>
        </p:blipFill>
        <p:spPr>
          <a:xfrm>
            <a:off x="3483979" y="4444678"/>
            <a:ext cx="1666755" cy="821804"/>
          </a:xfrm>
          <a:prstGeom prst="rect">
            <a:avLst/>
          </a:prstGeom>
        </p:spPr>
      </p:pic>
      <p:pic>
        <p:nvPicPr>
          <p:cNvPr id="17" name="图片 16">
            <a:extLst>
              <a:ext uri="{FF2B5EF4-FFF2-40B4-BE49-F238E27FC236}">
                <a16:creationId xmlns:a16="http://schemas.microsoft.com/office/drawing/2014/main" id="{B2ECB5D3-833C-4D71-6796-B417F444B253}"/>
              </a:ext>
            </a:extLst>
          </p:cNvPr>
          <p:cNvPicPr>
            <a:picLocks noChangeAspect="1"/>
          </p:cNvPicPr>
          <p:nvPr/>
        </p:nvPicPr>
        <p:blipFill>
          <a:blip r:embed="rId9"/>
          <a:srcRect l="13756" t="8337" r="71556" b="69452"/>
          <a:stretch/>
        </p:blipFill>
        <p:spPr>
          <a:xfrm>
            <a:off x="1296365" y="2616425"/>
            <a:ext cx="798653" cy="902826"/>
          </a:xfrm>
          <a:prstGeom prst="rect">
            <a:avLst/>
          </a:prstGeom>
        </p:spPr>
      </p:pic>
      <p:pic>
        <p:nvPicPr>
          <p:cNvPr id="16" name="图片 15">
            <a:extLst>
              <a:ext uri="{FF2B5EF4-FFF2-40B4-BE49-F238E27FC236}">
                <a16:creationId xmlns:a16="http://schemas.microsoft.com/office/drawing/2014/main" id="{D9DE95EB-E378-8097-DA55-46D32D0A3AA3}"/>
              </a:ext>
            </a:extLst>
          </p:cNvPr>
          <p:cNvPicPr>
            <a:picLocks noChangeAspect="1"/>
          </p:cNvPicPr>
          <p:nvPr/>
        </p:nvPicPr>
        <p:blipFill>
          <a:blip r:embed="rId10"/>
          <a:srcRect l="13811" t="8448" r="69518" b="68927"/>
          <a:stretch/>
        </p:blipFill>
        <p:spPr>
          <a:xfrm>
            <a:off x="6874213" y="2686544"/>
            <a:ext cx="906455" cy="919653"/>
          </a:xfrm>
          <a:prstGeom prst="rect">
            <a:avLst/>
          </a:prstGeom>
        </p:spPr>
      </p:pic>
      <p:pic>
        <p:nvPicPr>
          <p:cNvPr id="18" name="图片 17">
            <a:extLst>
              <a:ext uri="{FF2B5EF4-FFF2-40B4-BE49-F238E27FC236}">
                <a16:creationId xmlns:a16="http://schemas.microsoft.com/office/drawing/2014/main" id="{3670F4F7-CCA1-91B6-5443-8BC93ED2700F}"/>
              </a:ext>
            </a:extLst>
          </p:cNvPr>
          <p:cNvPicPr>
            <a:picLocks noChangeAspect="1"/>
          </p:cNvPicPr>
          <p:nvPr/>
        </p:nvPicPr>
        <p:blipFill>
          <a:blip r:embed="rId10"/>
          <a:srcRect l="58169" t="60988" r="11486" b="18500"/>
          <a:stretch/>
        </p:blipFill>
        <p:spPr>
          <a:xfrm>
            <a:off x="9235936" y="4432764"/>
            <a:ext cx="1649994" cy="833718"/>
          </a:xfrm>
          <a:prstGeom prst="rect">
            <a:avLst/>
          </a:prstGeom>
        </p:spPr>
      </p:pic>
    </p:spTree>
    <p:extLst>
      <p:ext uri="{BB962C8B-B14F-4D97-AF65-F5344CB8AC3E}">
        <p14:creationId xmlns:p14="http://schemas.microsoft.com/office/powerpoint/2010/main" val="424132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C1C70-BAF3-D73D-7283-18DCB803A984}"/>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A55EAD2C-DA51-0021-2D6A-0A2EA9874893}"/>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System</a:t>
            </a:r>
            <a:r>
              <a:rPr lang="zh-CN" altLang="en-US" sz="3600" b="1" dirty="0">
                <a:latin typeface="Helvetica" panose="020B0604020202030204" pitchFamily="34" charset="0"/>
              </a:rPr>
              <a:t> </a:t>
            </a:r>
            <a:r>
              <a:rPr lang="en-US" altLang="zh-CN" sz="3600" b="1" dirty="0">
                <a:latin typeface="Helvetica" panose="020B0604020202030204" pitchFamily="34" charset="0"/>
              </a:rPr>
              <a:t>Setup</a:t>
            </a:r>
            <a:endParaRPr lang="zh-CN" altLang="en-US" sz="3600" b="1" dirty="0">
              <a:latin typeface="Helvetica" panose="020B0604020202030204" pitchFamily="34" charset="0"/>
            </a:endParaRPr>
          </a:p>
        </p:txBody>
      </p:sp>
      <p:sp>
        <p:nvSpPr>
          <p:cNvPr id="39" name="文本框 38">
            <a:extLst>
              <a:ext uri="{FF2B5EF4-FFF2-40B4-BE49-F238E27FC236}">
                <a16:creationId xmlns:a16="http://schemas.microsoft.com/office/drawing/2014/main" id="{67F8E88F-83B5-D529-5104-E63E51077A18}"/>
              </a:ext>
            </a:extLst>
          </p:cNvPr>
          <p:cNvSpPr txBox="1"/>
          <p:nvPr/>
        </p:nvSpPr>
        <p:spPr>
          <a:xfrm>
            <a:off x="-111579" y="1175497"/>
            <a:ext cx="12415157" cy="593624"/>
          </a:xfrm>
          <a:prstGeom prst="rect">
            <a:avLst/>
          </a:prstGeom>
        </p:spPr>
        <p:txBody>
          <a:bodyPr vert="horz" lIns="91440" tIns="45720" rIns="91440" bIns="45720" rtlCol="0" anchor="ctr">
            <a:noAutofit/>
          </a:bodyPr>
          <a:lstStyle>
            <a:defPPr>
              <a:defRPr lang="zh-CN"/>
            </a:defPPr>
            <a:lvl1pPr algn="ctr">
              <a:lnSpc>
                <a:spcPct val="90000"/>
              </a:lnSpc>
              <a:spcBef>
                <a:spcPct val="0"/>
              </a:spcBef>
              <a:buNone/>
              <a:defRPr sz="3600" b="1">
                <a:latin typeface="Helvetica" panose="020B0604020202030204" pitchFamily="34" charset="0"/>
                <a:ea typeface="+mj-ea"/>
                <a:cs typeface="+mj-cs"/>
              </a:defRPr>
            </a:lvl1pPr>
          </a:lstStyle>
          <a:p>
            <a:r>
              <a:rPr lang="en-US" altLang="zh-CN" sz="3600" b="1" dirty="0">
                <a:latin typeface="Helvetica" panose="020B0604020202030204" pitchFamily="34" charset="0"/>
                <a:ea typeface="+mj-ea"/>
                <a:cs typeface="+mj-cs"/>
              </a:rPr>
              <a:t>capacitive sensing system</a:t>
            </a:r>
            <a:r>
              <a:rPr lang="zh-CN" altLang="en-US" sz="3600" b="1" dirty="0">
                <a:latin typeface="Helvetica" panose="020B0604020202030204" pitchFamily="34" charset="0"/>
                <a:ea typeface="+mj-ea"/>
                <a:cs typeface="+mj-cs"/>
              </a:rPr>
              <a:t> </a:t>
            </a:r>
            <a:r>
              <a:rPr lang="en-US" altLang="zh-CN" sz="3600" b="1" dirty="0">
                <a:latin typeface="Helvetica" panose="020B0604020202030204" pitchFamily="34" charset="0"/>
                <a:ea typeface="+mj-ea"/>
                <a:cs typeface="+mj-cs"/>
              </a:rPr>
              <a:t>for </a:t>
            </a:r>
            <a:r>
              <a:rPr lang="en-US" altLang="zh-CN" sz="3600" b="1" dirty="0">
                <a:solidFill>
                  <a:srgbClr val="C00000"/>
                </a:solidFill>
                <a:latin typeface="Helvetica" panose="020B0604020202030204" pitchFamily="34" charset="0"/>
                <a:ea typeface="+mj-ea"/>
                <a:cs typeface="+mj-cs"/>
              </a:rPr>
              <a:t>handwriting interface</a:t>
            </a:r>
          </a:p>
        </p:txBody>
      </p:sp>
      <p:pic>
        <p:nvPicPr>
          <p:cNvPr id="3" name="图片 2">
            <a:extLst>
              <a:ext uri="{FF2B5EF4-FFF2-40B4-BE49-F238E27FC236}">
                <a16:creationId xmlns:a16="http://schemas.microsoft.com/office/drawing/2014/main" id="{63200D8B-36FB-065E-7357-804E18E847CA}"/>
              </a:ext>
            </a:extLst>
          </p:cNvPr>
          <p:cNvPicPr>
            <a:picLocks noChangeAspect="1"/>
          </p:cNvPicPr>
          <p:nvPr/>
        </p:nvPicPr>
        <p:blipFill>
          <a:blip r:embed="rId3"/>
          <a:srcRect l="9769" r="9355"/>
          <a:stretch/>
        </p:blipFill>
        <p:spPr>
          <a:xfrm>
            <a:off x="433137" y="2049072"/>
            <a:ext cx="6537158" cy="4041485"/>
          </a:xfrm>
          <a:prstGeom prst="rect">
            <a:avLst/>
          </a:prstGeom>
        </p:spPr>
      </p:pic>
      <p:pic>
        <p:nvPicPr>
          <p:cNvPr id="5" name="图片 4">
            <a:extLst>
              <a:ext uri="{FF2B5EF4-FFF2-40B4-BE49-F238E27FC236}">
                <a16:creationId xmlns:a16="http://schemas.microsoft.com/office/drawing/2014/main" id="{ECEC1961-0028-21E2-1708-D034B0822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400" y="1984038"/>
            <a:ext cx="3385714" cy="4171552"/>
          </a:xfrm>
          <a:prstGeom prst="rect">
            <a:avLst/>
          </a:prstGeom>
        </p:spPr>
      </p:pic>
      <p:sp>
        <p:nvSpPr>
          <p:cNvPr id="2" name="圆角矩形 1">
            <a:extLst>
              <a:ext uri="{FF2B5EF4-FFF2-40B4-BE49-F238E27FC236}">
                <a16:creationId xmlns:a16="http://schemas.microsoft.com/office/drawing/2014/main" id="{EADB05E2-33D0-9888-DE07-97365B3048CD}"/>
              </a:ext>
            </a:extLst>
          </p:cNvPr>
          <p:cNvSpPr/>
          <p:nvPr/>
        </p:nvSpPr>
        <p:spPr>
          <a:xfrm>
            <a:off x="706582" y="2049072"/>
            <a:ext cx="5915891" cy="1262164"/>
          </a:xfrm>
          <a:prstGeom prst="round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0650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System Overview</a:t>
            </a:r>
            <a:endParaRPr lang="zh-CN" altLang="en-US" sz="3600" b="1" dirty="0">
              <a:latin typeface="Helvetica" panose="020B0604020202030204" pitchFamily="34" charset="0"/>
            </a:endParaRPr>
          </a:p>
        </p:txBody>
      </p:sp>
      <p:pic>
        <p:nvPicPr>
          <p:cNvPr id="5" name="图片 4">
            <a:extLst>
              <a:ext uri="{FF2B5EF4-FFF2-40B4-BE49-F238E27FC236}">
                <a16:creationId xmlns:a16="http://schemas.microsoft.com/office/drawing/2014/main" id="{3AFDD920-FE4B-7AA9-FFC3-0CA742AF0347}"/>
              </a:ext>
            </a:extLst>
          </p:cNvPr>
          <p:cNvPicPr>
            <a:picLocks noChangeAspect="1"/>
          </p:cNvPicPr>
          <p:nvPr/>
        </p:nvPicPr>
        <p:blipFill>
          <a:blip r:embed="rId3"/>
          <a:stretch>
            <a:fillRect/>
          </a:stretch>
        </p:blipFill>
        <p:spPr>
          <a:xfrm>
            <a:off x="0" y="1435600"/>
            <a:ext cx="12192000" cy="3986800"/>
          </a:xfrm>
          <a:prstGeom prst="rect">
            <a:avLst/>
          </a:prstGeom>
        </p:spPr>
      </p:pic>
    </p:spTree>
    <p:extLst>
      <p:ext uri="{BB962C8B-B14F-4D97-AF65-F5344CB8AC3E}">
        <p14:creationId xmlns:p14="http://schemas.microsoft.com/office/powerpoint/2010/main" val="2979039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19C69-C310-F7F1-D5C1-DCA44A81B853}"/>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DA2BFC7C-06D1-F01B-6C5B-92F4F0238D21}"/>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Signal</a:t>
            </a:r>
            <a:r>
              <a:rPr lang="zh-CN" altLang="en-US" sz="3600" b="1" dirty="0">
                <a:latin typeface="Helvetica" panose="020B0604020202030204" pitchFamily="34" charset="0"/>
              </a:rPr>
              <a:t> </a:t>
            </a:r>
            <a:r>
              <a:rPr lang="en-US" altLang="zh-CN" sz="3600" b="1" dirty="0">
                <a:latin typeface="Helvetica" panose="020B0604020202030204" pitchFamily="34" charset="0"/>
              </a:rPr>
              <a:t>Preprocess</a:t>
            </a:r>
            <a:endParaRPr lang="zh-CN" altLang="en-US" sz="3600" b="1" dirty="0">
              <a:latin typeface="Helvetica" panose="020B0604020202030204" pitchFamily="34" charset="0"/>
            </a:endParaRPr>
          </a:p>
        </p:txBody>
      </p:sp>
      <p:pic>
        <p:nvPicPr>
          <p:cNvPr id="4" name="图片 3">
            <a:extLst>
              <a:ext uri="{FF2B5EF4-FFF2-40B4-BE49-F238E27FC236}">
                <a16:creationId xmlns:a16="http://schemas.microsoft.com/office/drawing/2014/main" id="{6234212C-27B2-D914-0B02-492A1BDD029E}"/>
              </a:ext>
            </a:extLst>
          </p:cNvPr>
          <p:cNvPicPr>
            <a:picLocks noChangeAspect="1"/>
          </p:cNvPicPr>
          <p:nvPr/>
        </p:nvPicPr>
        <p:blipFill>
          <a:blip r:embed="rId3"/>
          <a:stretch>
            <a:fillRect/>
          </a:stretch>
        </p:blipFill>
        <p:spPr>
          <a:xfrm>
            <a:off x="1075120" y="1662440"/>
            <a:ext cx="5206430" cy="3892020"/>
          </a:xfrm>
          <a:prstGeom prst="rect">
            <a:avLst/>
          </a:prstGeom>
        </p:spPr>
      </p:pic>
      <p:sp>
        <p:nvSpPr>
          <p:cNvPr id="5" name="Title 1">
            <a:extLst>
              <a:ext uri="{FF2B5EF4-FFF2-40B4-BE49-F238E27FC236}">
                <a16:creationId xmlns:a16="http://schemas.microsoft.com/office/drawing/2014/main" id="{1D618C93-0CB9-08DF-2B46-0CF2B85075AF}"/>
              </a:ext>
            </a:extLst>
          </p:cNvPr>
          <p:cNvSpPr txBox="1">
            <a:spLocks/>
          </p:cNvSpPr>
          <p:nvPr/>
        </p:nvSpPr>
        <p:spPr>
          <a:xfrm>
            <a:off x="6610190" y="1662440"/>
            <a:ext cx="4778829" cy="1289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atin typeface="Helvetica" panose="020B0604020202030204" pitchFamily="34" charset="0"/>
              </a:rPr>
              <a:t>1.</a:t>
            </a:r>
            <a:r>
              <a:rPr lang="zh-CN" altLang="en-US" sz="3600" b="1" dirty="0">
                <a:latin typeface="Helvetica" panose="020B0604020202030204" pitchFamily="34" charset="0"/>
              </a:rPr>
              <a:t> </a:t>
            </a:r>
            <a:r>
              <a:rPr lang="en-US" altLang="zh-CN" sz="3600" b="1" dirty="0">
                <a:latin typeface="Helvetica" panose="020B0604020202030204" pitchFamily="34" charset="0"/>
              </a:rPr>
              <a:t>Finger Model</a:t>
            </a:r>
          </a:p>
        </p:txBody>
      </p:sp>
      <p:pic>
        <p:nvPicPr>
          <p:cNvPr id="10" name="图片 9">
            <a:extLst>
              <a:ext uri="{FF2B5EF4-FFF2-40B4-BE49-F238E27FC236}">
                <a16:creationId xmlns:a16="http://schemas.microsoft.com/office/drawing/2014/main" id="{4640433E-8BD0-49C6-4CAA-CB55D0919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4814" y="2615407"/>
            <a:ext cx="3447948" cy="996517"/>
          </a:xfrm>
          <a:prstGeom prst="rect">
            <a:avLst/>
          </a:prstGeom>
        </p:spPr>
      </p:pic>
      <p:sp>
        <p:nvSpPr>
          <p:cNvPr id="11" name="Title 1">
            <a:extLst>
              <a:ext uri="{FF2B5EF4-FFF2-40B4-BE49-F238E27FC236}">
                <a16:creationId xmlns:a16="http://schemas.microsoft.com/office/drawing/2014/main" id="{AA89E774-D72C-98B6-31DE-BBB7E0FBF06E}"/>
              </a:ext>
            </a:extLst>
          </p:cNvPr>
          <p:cNvSpPr txBox="1">
            <a:spLocks/>
          </p:cNvSpPr>
          <p:nvPr/>
        </p:nvSpPr>
        <p:spPr>
          <a:xfrm>
            <a:off x="6610190" y="3717551"/>
            <a:ext cx="4778829" cy="1289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atin typeface="Helvetica" panose="020B0604020202030204" pitchFamily="34" charset="0"/>
              </a:rPr>
              <a:t>2.</a:t>
            </a:r>
            <a:r>
              <a:rPr lang="zh-CN" altLang="en-US" sz="3600" b="1" dirty="0">
                <a:latin typeface="Helvetica" panose="020B0604020202030204" pitchFamily="34" charset="0"/>
              </a:rPr>
              <a:t> </a:t>
            </a:r>
            <a:r>
              <a:rPr lang="en-US" altLang="zh-CN" sz="3600" b="1" dirty="0">
                <a:latin typeface="Helvetica" panose="020B0604020202030204" pitchFamily="34" charset="0"/>
              </a:rPr>
              <a:t>Preprocess</a:t>
            </a:r>
          </a:p>
        </p:txBody>
      </p:sp>
      <p:sp>
        <p:nvSpPr>
          <p:cNvPr id="17" name="文本框 16">
            <a:extLst>
              <a:ext uri="{FF2B5EF4-FFF2-40B4-BE49-F238E27FC236}">
                <a16:creationId xmlns:a16="http://schemas.microsoft.com/office/drawing/2014/main" id="{0522F338-F4E7-417D-E598-88CDE99642DC}"/>
              </a:ext>
            </a:extLst>
          </p:cNvPr>
          <p:cNvSpPr txBox="1"/>
          <p:nvPr/>
        </p:nvSpPr>
        <p:spPr>
          <a:xfrm>
            <a:off x="7741090" y="4872394"/>
            <a:ext cx="3833133" cy="646331"/>
          </a:xfrm>
          <a:prstGeom prst="rect">
            <a:avLst/>
          </a:prstGeom>
          <a:noFill/>
        </p:spPr>
        <p:txBody>
          <a:bodyPr wrap="square">
            <a:spAutoFit/>
          </a:bodyPr>
          <a:lstStyle/>
          <a:p>
            <a:r>
              <a:rPr lang="en-US" altLang="zh-CN" sz="3600" i="1" dirty="0">
                <a:solidFill>
                  <a:srgbClr val="C00000"/>
                </a:solidFill>
                <a:latin typeface="Helvetica" panose="020B0604020202030204" pitchFamily="34" charset="0"/>
                <a:ea typeface="Microsoft YaHei" panose="020B0503020204020204" pitchFamily="34" charset="-122"/>
              </a:rPr>
              <a:t>Gaussian</a:t>
            </a:r>
            <a:r>
              <a:rPr lang="zh-CN" altLang="en-US" sz="3600" i="1" dirty="0">
                <a:solidFill>
                  <a:srgbClr val="C00000"/>
                </a:solidFill>
                <a:latin typeface="Helvetica" panose="020B0604020202030204" pitchFamily="34" charset="0"/>
                <a:ea typeface="Microsoft YaHei" panose="020B0503020204020204" pitchFamily="34" charset="-122"/>
              </a:rPr>
              <a:t> </a:t>
            </a:r>
            <a:r>
              <a:rPr lang="en-US" altLang="zh-CN" sz="3600" i="1" dirty="0">
                <a:solidFill>
                  <a:srgbClr val="C00000"/>
                </a:solidFill>
                <a:latin typeface="Helvetica" panose="020B0604020202030204" pitchFamily="34" charset="0"/>
                <a:ea typeface="Microsoft YaHei" panose="020B0503020204020204" pitchFamily="34" charset="-122"/>
              </a:rPr>
              <a:t>Filter</a:t>
            </a:r>
            <a:endParaRPr lang="zh-CN" altLang="en-US" sz="3600" i="1" dirty="0">
              <a:solidFill>
                <a:srgbClr val="C00000"/>
              </a:solidFill>
            </a:endParaRPr>
          </a:p>
        </p:txBody>
      </p:sp>
    </p:spTree>
    <p:extLst>
      <p:ext uri="{BB962C8B-B14F-4D97-AF65-F5344CB8AC3E}">
        <p14:creationId xmlns:p14="http://schemas.microsoft.com/office/powerpoint/2010/main" val="38808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Keystroke</a:t>
            </a:r>
          </a:p>
        </p:txBody>
      </p:sp>
      <p:pic>
        <p:nvPicPr>
          <p:cNvPr id="11" name="图片 10">
            <a:extLst>
              <a:ext uri="{FF2B5EF4-FFF2-40B4-BE49-F238E27FC236}">
                <a16:creationId xmlns:a16="http://schemas.microsoft.com/office/drawing/2014/main" id="{B2D1E475-ABFA-051B-A46E-02D080FEB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6" y="1567482"/>
            <a:ext cx="6797067" cy="4294476"/>
          </a:xfrm>
          <a:prstGeom prst="rect">
            <a:avLst/>
          </a:prstGeom>
        </p:spPr>
      </p:pic>
      <p:sp>
        <p:nvSpPr>
          <p:cNvPr id="12" name="Title 1">
            <a:extLst>
              <a:ext uri="{FF2B5EF4-FFF2-40B4-BE49-F238E27FC236}">
                <a16:creationId xmlns:a16="http://schemas.microsoft.com/office/drawing/2014/main" id="{C655D9DB-9C60-22A5-FADD-EF297C66D085}"/>
              </a:ext>
            </a:extLst>
          </p:cNvPr>
          <p:cNvSpPr txBox="1">
            <a:spLocks/>
          </p:cNvSpPr>
          <p:nvPr/>
        </p:nvSpPr>
        <p:spPr>
          <a:xfrm>
            <a:off x="7892143" y="1567482"/>
            <a:ext cx="4778829" cy="1289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atin typeface="Helvetica" panose="020B0604020202030204" pitchFamily="34" charset="0"/>
              </a:rPr>
              <a:t>1. Calibration</a:t>
            </a:r>
          </a:p>
        </p:txBody>
      </p:sp>
      <p:sp>
        <p:nvSpPr>
          <p:cNvPr id="13" name="Title 1">
            <a:extLst>
              <a:ext uri="{FF2B5EF4-FFF2-40B4-BE49-F238E27FC236}">
                <a16:creationId xmlns:a16="http://schemas.microsoft.com/office/drawing/2014/main" id="{318EEA7E-4B7D-B7CE-2DDC-3857BEF475A9}"/>
              </a:ext>
            </a:extLst>
          </p:cNvPr>
          <p:cNvSpPr txBox="1">
            <a:spLocks/>
          </p:cNvSpPr>
          <p:nvPr/>
        </p:nvSpPr>
        <p:spPr>
          <a:xfrm>
            <a:off x="7892143" y="3321905"/>
            <a:ext cx="3717471"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atin typeface="Helvetica" panose="020B0604020202030204" pitchFamily="34" charset="0"/>
              </a:rPr>
              <a:t>2. Keystroke</a:t>
            </a:r>
            <a:endParaRPr lang="en-US" sz="3600" b="1" dirty="0">
              <a:latin typeface="Microsoft YaHei" panose="020B0503020204020204" pitchFamily="34" charset="-122"/>
              <a:ea typeface="Microsoft YaHei" panose="020B0503020204020204" pitchFamily="34" charset="-122"/>
            </a:endParaRPr>
          </a:p>
        </p:txBody>
      </p:sp>
      <p:sp>
        <p:nvSpPr>
          <p:cNvPr id="15" name="文本框 14">
            <a:extLst>
              <a:ext uri="{FF2B5EF4-FFF2-40B4-BE49-F238E27FC236}">
                <a16:creationId xmlns:a16="http://schemas.microsoft.com/office/drawing/2014/main" id="{593E53F7-E71B-B005-F7C6-EEAD8A1771E1}"/>
              </a:ext>
            </a:extLst>
          </p:cNvPr>
          <p:cNvSpPr txBox="1"/>
          <p:nvPr/>
        </p:nvSpPr>
        <p:spPr>
          <a:xfrm>
            <a:off x="8513037" y="2534273"/>
            <a:ext cx="3833133" cy="646331"/>
          </a:xfrm>
          <a:prstGeom prst="rect">
            <a:avLst/>
          </a:prstGeom>
          <a:noFill/>
        </p:spPr>
        <p:txBody>
          <a:bodyPr wrap="square">
            <a:spAutoFit/>
          </a:bodyPr>
          <a:lstStyle/>
          <a:p>
            <a:r>
              <a:rPr lang="en-US" altLang="zh-CN" sz="3600" i="1" dirty="0">
                <a:solidFill>
                  <a:srgbClr val="C00000"/>
                </a:solidFill>
                <a:latin typeface="Helvetica" panose="020B0604020202030204" pitchFamily="34" charset="0"/>
                <a:ea typeface="Microsoft YaHei" panose="020B0503020204020204" pitchFamily="34" charset="-122"/>
              </a:rPr>
              <a:t>Finger</a:t>
            </a:r>
            <a:r>
              <a:rPr lang="zh-CN" altLang="en-US" sz="3600" i="1" dirty="0">
                <a:solidFill>
                  <a:srgbClr val="C00000"/>
                </a:solidFill>
                <a:latin typeface="Helvetica" panose="020B0604020202030204" pitchFamily="34" charset="0"/>
                <a:ea typeface="Microsoft YaHei" panose="020B0503020204020204" pitchFamily="34" charset="-122"/>
              </a:rPr>
              <a:t> </a:t>
            </a:r>
            <a:r>
              <a:rPr lang="en-US" altLang="zh-CN" sz="3600" i="1" dirty="0">
                <a:solidFill>
                  <a:srgbClr val="C00000"/>
                </a:solidFill>
                <a:latin typeface="Helvetica" panose="020B0604020202030204" pitchFamily="34" charset="0"/>
                <a:ea typeface="Microsoft YaHei" panose="020B0503020204020204" pitchFamily="34" charset="-122"/>
              </a:rPr>
              <a:t>Model</a:t>
            </a:r>
            <a:endParaRPr lang="zh-CN" altLang="en-US" sz="3600" i="1" dirty="0">
              <a:solidFill>
                <a:srgbClr val="C00000"/>
              </a:solidFill>
            </a:endParaRPr>
          </a:p>
        </p:txBody>
      </p:sp>
      <p:sp>
        <p:nvSpPr>
          <p:cNvPr id="16" name="文本框 15">
            <a:extLst>
              <a:ext uri="{FF2B5EF4-FFF2-40B4-BE49-F238E27FC236}">
                <a16:creationId xmlns:a16="http://schemas.microsoft.com/office/drawing/2014/main" id="{C2DFCDEB-FA7B-B235-308B-2CA77907EBB4}"/>
              </a:ext>
            </a:extLst>
          </p:cNvPr>
          <p:cNvSpPr txBox="1"/>
          <p:nvPr/>
        </p:nvSpPr>
        <p:spPr>
          <a:xfrm>
            <a:off x="8513037" y="4179536"/>
            <a:ext cx="3833133" cy="1754326"/>
          </a:xfrm>
          <a:prstGeom prst="rect">
            <a:avLst/>
          </a:prstGeom>
          <a:noFill/>
        </p:spPr>
        <p:txBody>
          <a:bodyPr wrap="square">
            <a:spAutoFit/>
          </a:bodyPr>
          <a:lstStyle/>
          <a:p>
            <a:r>
              <a:rPr lang="en-US" altLang="zh-CN" sz="3600" i="1" dirty="0">
                <a:solidFill>
                  <a:srgbClr val="C00000"/>
                </a:solidFill>
                <a:latin typeface="Helvetica" panose="020B0604020202030204" pitchFamily="34" charset="0"/>
                <a:ea typeface="Microsoft YaHei" panose="020B0503020204020204" pitchFamily="34" charset="-122"/>
              </a:rPr>
              <a:t>Preprocess</a:t>
            </a:r>
            <a:br>
              <a:rPr lang="en-US" altLang="zh-CN" sz="3600" i="1" dirty="0">
                <a:solidFill>
                  <a:srgbClr val="C00000"/>
                </a:solidFill>
                <a:latin typeface="Helvetica" panose="020B0604020202030204" pitchFamily="34" charset="0"/>
                <a:ea typeface="Microsoft YaHei" panose="020B0503020204020204" pitchFamily="34" charset="-122"/>
              </a:rPr>
            </a:br>
            <a:r>
              <a:rPr lang="en-US" altLang="zh-CN" sz="3600" i="1" dirty="0">
                <a:solidFill>
                  <a:srgbClr val="C00000"/>
                </a:solidFill>
                <a:latin typeface="Helvetica" panose="020B0604020202030204" pitchFamily="34" charset="0"/>
                <a:ea typeface="Microsoft YaHei" panose="020B0503020204020204" pitchFamily="34" charset="-122"/>
              </a:rPr>
              <a:t>Segmentation</a:t>
            </a:r>
          </a:p>
          <a:p>
            <a:r>
              <a:rPr lang="en-US" altLang="zh-CN" sz="3600" i="1" dirty="0">
                <a:solidFill>
                  <a:srgbClr val="C00000"/>
                </a:solidFill>
                <a:latin typeface="Helvetica" panose="020B0604020202030204" pitchFamily="34" charset="0"/>
                <a:ea typeface="Microsoft YaHei" panose="020B0503020204020204" pitchFamily="34" charset="-122"/>
              </a:rPr>
              <a:t>Recognition</a:t>
            </a:r>
            <a:endParaRPr lang="zh-CN" altLang="en-US" sz="3600" i="1" dirty="0">
              <a:solidFill>
                <a:srgbClr val="C00000"/>
              </a:solidFill>
              <a:latin typeface="Helvetica" panose="020B0604020202030204" pitchFamily="34" charset="0"/>
              <a:ea typeface="Microsoft YaHei" panose="020B0503020204020204" pitchFamily="34" charset="-122"/>
            </a:endParaRPr>
          </a:p>
        </p:txBody>
      </p:sp>
      <p:sp>
        <p:nvSpPr>
          <p:cNvPr id="2" name="圆角矩形 1">
            <a:extLst>
              <a:ext uri="{FF2B5EF4-FFF2-40B4-BE49-F238E27FC236}">
                <a16:creationId xmlns:a16="http://schemas.microsoft.com/office/drawing/2014/main" id="{483462A5-E193-FEBE-F419-E6E3B98F15D6}"/>
              </a:ext>
            </a:extLst>
          </p:cNvPr>
          <p:cNvSpPr/>
          <p:nvPr/>
        </p:nvSpPr>
        <p:spPr>
          <a:xfrm>
            <a:off x="956930" y="1382233"/>
            <a:ext cx="2913321" cy="4551629"/>
          </a:xfrm>
          <a:prstGeom prst="round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53369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8FB11-7F40-DA9C-AA5A-97BCB35E9A10}"/>
            </a:ext>
          </a:extLst>
        </p:cNvPr>
        <p:cNvGrpSpPr/>
        <p:nvPr/>
      </p:nvGrpSpPr>
      <p:grpSpPr>
        <a:xfrm>
          <a:off x="0" y="0"/>
          <a:ext cx="0" cy="0"/>
          <a:chOff x="0" y="0"/>
          <a:chExt cx="0" cy="0"/>
        </a:xfrm>
      </p:grpSpPr>
      <p:pic>
        <p:nvPicPr>
          <p:cNvPr id="24" name="图片 23">
            <a:extLst>
              <a:ext uri="{FF2B5EF4-FFF2-40B4-BE49-F238E27FC236}">
                <a16:creationId xmlns:a16="http://schemas.microsoft.com/office/drawing/2014/main" id="{362FC417-B71D-8152-C374-4D75AF98200C}"/>
              </a:ext>
            </a:extLst>
          </p:cNvPr>
          <p:cNvPicPr>
            <a:picLocks noChangeAspect="1"/>
          </p:cNvPicPr>
          <p:nvPr/>
        </p:nvPicPr>
        <p:blipFill>
          <a:blip r:embed="rId3"/>
          <a:stretch>
            <a:fillRect/>
          </a:stretch>
        </p:blipFill>
        <p:spPr>
          <a:xfrm>
            <a:off x="5606901" y="2797081"/>
            <a:ext cx="5736152" cy="4103444"/>
          </a:xfrm>
          <a:prstGeom prst="rect">
            <a:avLst/>
          </a:prstGeom>
        </p:spPr>
      </p:pic>
      <p:sp>
        <p:nvSpPr>
          <p:cNvPr id="7" name="矩形 6">
            <a:extLst>
              <a:ext uri="{FF2B5EF4-FFF2-40B4-BE49-F238E27FC236}">
                <a16:creationId xmlns:a16="http://schemas.microsoft.com/office/drawing/2014/main" id="{6521C38B-089A-34C7-1B01-6B2BFEC26C91}"/>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Handwriting Input</a:t>
            </a:r>
            <a:endParaRPr lang="zh-CN" altLang="en-US" sz="3600" b="1" dirty="0">
              <a:latin typeface="Helvetica" panose="020B0604020202030204" pitchFamily="34" charset="0"/>
            </a:endParaRPr>
          </a:p>
        </p:txBody>
      </p:sp>
      <p:sp>
        <p:nvSpPr>
          <p:cNvPr id="2" name="Title 1">
            <a:extLst>
              <a:ext uri="{FF2B5EF4-FFF2-40B4-BE49-F238E27FC236}">
                <a16:creationId xmlns:a16="http://schemas.microsoft.com/office/drawing/2014/main" id="{C7B7033A-70BD-5030-B5CE-D6D3D87D6035}"/>
              </a:ext>
            </a:extLst>
          </p:cNvPr>
          <p:cNvSpPr txBox="1">
            <a:spLocks/>
          </p:cNvSpPr>
          <p:nvPr/>
        </p:nvSpPr>
        <p:spPr>
          <a:xfrm>
            <a:off x="413657" y="895546"/>
            <a:ext cx="9220200" cy="1289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atin typeface="Helvetica" panose="020B0604020202030204" pitchFamily="34" charset="0"/>
              </a:rPr>
              <a:t>1. Dataset</a:t>
            </a:r>
            <a:r>
              <a:rPr lang="zh-CN" altLang="en-US" sz="3600" b="1" dirty="0">
                <a:latin typeface="Helvetica" panose="020B0604020202030204" pitchFamily="34" charset="0"/>
              </a:rPr>
              <a:t> </a:t>
            </a:r>
            <a:r>
              <a:rPr lang="en-US" altLang="zh-CN" sz="3600" b="1" dirty="0">
                <a:latin typeface="Helvetica" panose="020B0604020202030204" pitchFamily="34" charset="0"/>
              </a:rPr>
              <a:t>Collection</a:t>
            </a:r>
            <a:r>
              <a:rPr lang="en-US" altLang="zh-CN" sz="3600" i="1" dirty="0">
                <a:latin typeface="Helvetica" panose="020B0604020202030204" pitchFamily="34" charset="0"/>
              </a:rPr>
              <a:t> </a:t>
            </a:r>
            <a:r>
              <a:rPr lang="en-US" altLang="zh-CN" sz="2800" i="1" dirty="0">
                <a:latin typeface="Helvetica" panose="020B0604020202030204" pitchFamily="34" charset="0"/>
              </a:rPr>
              <a:t>(underlying dataset)</a:t>
            </a:r>
            <a:endParaRPr lang="en-US" altLang="zh-CN" sz="3600" b="1" dirty="0">
              <a:latin typeface="Helvetica" panose="020B0604020202030204" pitchFamily="34" charset="0"/>
            </a:endParaRPr>
          </a:p>
        </p:txBody>
      </p:sp>
      <p:pic>
        <p:nvPicPr>
          <p:cNvPr id="4" name="图片 3">
            <a:extLst>
              <a:ext uri="{FF2B5EF4-FFF2-40B4-BE49-F238E27FC236}">
                <a16:creationId xmlns:a16="http://schemas.microsoft.com/office/drawing/2014/main" id="{0F8337F5-E9FA-4C63-F071-FE03AE0AC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787" y="2032243"/>
            <a:ext cx="3560075" cy="4386383"/>
          </a:xfrm>
          <a:prstGeom prst="rect">
            <a:avLst/>
          </a:prstGeom>
        </p:spPr>
      </p:pic>
      <p:sp>
        <p:nvSpPr>
          <p:cNvPr id="5" name="Title 1">
            <a:extLst>
              <a:ext uri="{FF2B5EF4-FFF2-40B4-BE49-F238E27FC236}">
                <a16:creationId xmlns:a16="http://schemas.microsoft.com/office/drawing/2014/main" id="{048B6455-B2E2-16D1-4EE0-2F1B2D3C5A7E}"/>
              </a:ext>
            </a:extLst>
          </p:cNvPr>
          <p:cNvSpPr txBox="1">
            <a:spLocks/>
          </p:cNvSpPr>
          <p:nvPr/>
        </p:nvSpPr>
        <p:spPr>
          <a:xfrm>
            <a:off x="5470969" y="1463190"/>
            <a:ext cx="6264729" cy="1289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atin typeface="Helvetica" panose="020B0604020202030204" pitchFamily="34" charset="0"/>
              </a:rPr>
              <a:t>Handwriting</a:t>
            </a:r>
            <a:r>
              <a:rPr lang="zh-CN" altLang="en-US" sz="3600" b="1" dirty="0">
                <a:latin typeface="Helvetica" panose="020B0604020202030204" pitchFamily="34" charset="0"/>
              </a:rPr>
              <a:t> </a:t>
            </a:r>
            <a:r>
              <a:rPr lang="en-US" altLang="zh-CN" sz="3600" b="1" dirty="0">
                <a:latin typeface="Helvetica" panose="020B0604020202030204" pitchFamily="34" charset="0"/>
              </a:rPr>
              <a:t>Number (0 - 9)</a:t>
            </a:r>
          </a:p>
        </p:txBody>
      </p:sp>
      <p:sp>
        <p:nvSpPr>
          <p:cNvPr id="16" name="Title 1">
            <a:extLst>
              <a:ext uri="{FF2B5EF4-FFF2-40B4-BE49-F238E27FC236}">
                <a16:creationId xmlns:a16="http://schemas.microsoft.com/office/drawing/2014/main" id="{6536B4D1-C084-1FC0-F34B-EA27C4266A94}"/>
              </a:ext>
            </a:extLst>
          </p:cNvPr>
          <p:cNvSpPr txBox="1">
            <a:spLocks/>
          </p:cNvSpPr>
          <p:nvPr/>
        </p:nvSpPr>
        <p:spPr>
          <a:xfrm>
            <a:off x="5470969" y="2032243"/>
            <a:ext cx="6008017" cy="1289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atin typeface="Helvetica" panose="020B0604020202030204" pitchFamily="34" charset="0"/>
              </a:rPr>
              <a:t>Handwriting</a:t>
            </a:r>
            <a:r>
              <a:rPr lang="zh-CN" altLang="en-US" sz="3600" b="1" dirty="0">
                <a:latin typeface="Helvetica" panose="020B0604020202030204" pitchFamily="34" charset="0"/>
              </a:rPr>
              <a:t> </a:t>
            </a:r>
            <a:r>
              <a:rPr lang="en-US" altLang="zh-CN" sz="3600" b="1" dirty="0">
                <a:latin typeface="Helvetica" panose="020B0604020202030204" pitchFamily="34" charset="0"/>
              </a:rPr>
              <a:t>Letter (A - Z)</a:t>
            </a:r>
          </a:p>
        </p:txBody>
      </p:sp>
      <p:sp>
        <p:nvSpPr>
          <p:cNvPr id="19" name="Title 1">
            <a:extLst>
              <a:ext uri="{FF2B5EF4-FFF2-40B4-BE49-F238E27FC236}">
                <a16:creationId xmlns:a16="http://schemas.microsoft.com/office/drawing/2014/main" id="{B7BFEEFB-6609-23C0-0636-6BAF9F0484D4}"/>
              </a:ext>
            </a:extLst>
          </p:cNvPr>
          <p:cNvSpPr txBox="1">
            <a:spLocks/>
          </p:cNvSpPr>
          <p:nvPr/>
        </p:nvSpPr>
        <p:spPr>
          <a:xfrm>
            <a:off x="5470968" y="2643821"/>
            <a:ext cx="6323855" cy="1289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atin typeface="Helvetica" panose="020B0604020202030204" pitchFamily="34" charset="0"/>
              </a:rPr>
              <a:t>Handwriting</a:t>
            </a:r>
            <a:r>
              <a:rPr lang="zh-CN" altLang="en-US" sz="3600" b="1" dirty="0">
                <a:latin typeface="Helvetica" panose="020B0604020202030204" pitchFamily="34" charset="0"/>
              </a:rPr>
              <a:t> </a:t>
            </a:r>
            <a:r>
              <a:rPr lang="en-US" altLang="zh-CN" sz="3600" b="1" dirty="0">
                <a:latin typeface="Helvetica" panose="020B0604020202030204" pitchFamily="34" charset="0"/>
              </a:rPr>
              <a:t>Chinese Stroke</a:t>
            </a:r>
          </a:p>
        </p:txBody>
      </p:sp>
      <p:sp>
        <p:nvSpPr>
          <p:cNvPr id="25" name="Title 1">
            <a:extLst>
              <a:ext uri="{FF2B5EF4-FFF2-40B4-BE49-F238E27FC236}">
                <a16:creationId xmlns:a16="http://schemas.microsoft.com/office/drawing/2014/main" id="{40654593-0C7F-966C-7AB5-4D83A90D1A26}"/>
              </a:ext>
            </a:extLst>
          </p:cNvPr>
          <p:cNvSpPr txBox="1">
            <a:spLocks/>
          </p:cNvSpPr>
          <p:nvPr/>
        </p:nvSpPr>
        <p:spPr>
          <a:xfrm>
            <a:off x="5313049" y="5827367"/>
            <a:ext cx="6323855" cy="1289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i="1" dirty="0">
                <a:solidFill>
                  <a:srgbClr val="C00000"/>
                </a:solidFill>
                <a:latin typeface="Helvetica" panose="020B0604020202030204" pitchFamily="34" charset="0"/>
              </a:rPr>
              <a:t>26 strokes to 19 classes</a:t>
            </a:r>
          </a:p>
        </p:txBody>
      </p:sp>
    </p:spTree>
    <p:extLst>
      <p:ext uri="{BB962C8B-B14F-4D97-AF65-F5344CB8AC3E}">
        <p14:creationId xmlns:p14="http://schemas.microsoft.com/office/powerpoint/2010/main" val="398409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9"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A40EF-69C9-0B90-32CA-893FE3E0AB4B}"/>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17BFFA2F-B3C8-3756-3086-AC8D1DB2AF6E}"/>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Handwriting Input</a:t>
            </a:r>
            <a:endParaRPr lang="zh-CN" altLang="en-US" sz="3600" b="1" dirty="0">
              <a:latin typeface="Helvetica" panose="020B0604020202030204" pitchFamily="34" charset="0"/>
            </a:endParaRPr>
          </a:p>
        </p:txBody>
      </p:sp>
      <p:sp>
        <p:nvSpPr>
          <p:cNvPr id="2" name="Title 1">
            <a:extLst>
              <a:ext uri="{FF2B5EF4-FFF2-40B4-BE49-F238E27FC236}">
                <a16:creationId xmlns:a16="http://schemas.microsoft.com/office/drawing/2014/main" id="{1CB6FEC4-543A-B67E-E03A-FD5BFA70F4A4}"/>
              </a:ext>
            </a:extLst>
          </p:cNvPr>
          <p:cNvSpPr txBox="1">
            <a:spLocks/>
          </p:cNvSpPr>
          <p:nvPr/>
        </p:nvSpPr>
        <p:spPr>
          <a:xfrm>
            <a:off x="413657" y="895546"/>
            <a:ext cx="6264729" cy="1289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atin typeface="Helvetica" panose="020B0604020202030204" pitchFamily="34" charset="0"/>
              </a:rPr>
              <a:t>2. Signal Recognition</a:t>
            </a:r>
          </a:p>
        </p:txBody>
      </p:sp>
      <p:pic>
        <p:nvPicPr>
          <p:cNvPr id="6" name="图片 5">
            <a:extLst>
              <a:ext uri="{FF2B5EF4-FFF2-40B4-BE49-F238E27FC236}">
                <a16:creationId xmlns:a16="http://schemas.microsoft.com/office/drawing/2014/main" id="{5F39C6D0-996C-D5A9-0541-8E4DACAD7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0" y="2050412"/>
            <a:ext cx="7772400" cy="3520726"/>
          </a:xfrm>
          <a:prstGeom prst="rect">
            <a:avLst/>
          </a:prstGeom>
        </p:spPr>
      </p:pic>
      <p:sp>
        <p:nvSpPr>
          <p:cNvPr id="8" name="Title 1">
            <a:extLst>
              <a:ext uri="{FF2B5EF4-FFF2-40B4-BE49-F238E27FC236}">
                <a16:creationId xmlns:a16="http://schemas.microsoft.com/office/drawing/2014/main" id="{C681199F-50F1-6B20-9C9E-7D28950F1D7E}"/>
              </a:ext>
            </a:extLst>
          </p:cNvPr>
          <p:cNvSpPr txBox="1">
            <a:spLocks/>
          </p:cNvSpPr>
          <p:nvPr/>
        </p:nvSpPr>
        <p:spPr>
          <a:xfrm>
            <a:off x="7253806" y="1859677"/>
            <a:ext cx="5273720" cy="1289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atin typeface="Helvetica" panose="020B0604020202030204" pitchFamily="34" charset="0"/>
              </a:rPr>
              <a:t>2. Domain Adversarial</a:t>
            </a:r>
          </a:p>
        </p:txBody>
      </p:sp>
      <p:sp>
        <p:nvSpPr>
          <p:cNvPr id="13" name="文本框 12">
            <a:extLst>
              <a:ext uri="{FF2B5EF4-FFF2-40B4-BE49-F238E27FC236}">
                <a16:creationId xmlns:a16="http://schemas.microsoft.com/office/drawing/2014/main" id="{001DF06A-77F1-EAB6-2792-124993A9FAFB}"/>
              </a:ext>
            </a:extLst>
          </p:cNvPr>
          <p:cNvSpPr txBox="1"/>
          <p:nvPr/>
        </p:nvSpPr>
        <p:spPr>
          <a:xfrm>
            <a:off x="7784278" y="2774714"/>
            <a:ext cx="6270170" cy="646331"/>
          </a:xfrm>
          <a:prstGeom prst="rect">
            <a:avLst/>
          </a:prstGeom>
          <a:noFill/>
        </p:spPr>
        <p:txBody>
          <a:bodyPr wrap="square">
            <a:spAutoFit/>
          </a:bodyPr>
          <a:lstStyle/>
          <a:p>
            <a:r>
              <a:rPr lang="en-US" altLang="zh-CN" sz="3600" b="1" dirty="0">
                <a:latin typeface="Helvetica" panose="020B0604020202030204" pitchFamily="34" charset="0"/>
                <a:ea typeface="+mj-ea"/>
                <a:cs typeface="+mj-cs"/>
              </a:rPr>
              <a:t>Neural Network </a:t>
            </a:r>
            <a:endParaRPr lang="zh-CN" altLang="en-US" sz="3600" b="1" dirty="0">
              <a:latin typeface="Helvetica" panose="020B0604020202030204" pitchFamily="34" charset="0"/>
              <a:ea typeface="+mj-ea"/>
              <a:cs typeface="+mj-cs"/>
            </a:endParaRPr>
          </a:p>
        </p:txBody>
      </p:sp>
      <p:sp>
        <p:nvSpPr>
          <p:cNvPr id="14" name="Title 1">
            <a:extLst>
              <a:ext uri="{FF2B5EF4-FFF2-40B4-BE49-F238E27FC236}">
                <a16:creationId xmlns:a16="http://schemas.microsoft.com/office/drawing/2014/main" id="{9410671E-A78A-798E-81CF-B58B8800D705}"/>
              </a:ext>
            </a:extLst>
          </p:cNvPr>
          <p:cNvSpPr txBox="1">
            <a:spLocks/>
          </p:cNvSpPr>
          <p:nvPr/>
        </p:nvSpPr>
        <p:spPr>
          <a:xfrm>
            <a:off x="7253806" y="4926159"/>
            <a:ext cx="5273720" cy="1289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atin typeface="Helvetica" panose="020B0604020202030204" pitchFamily="34" charset="0"/>
              </a:rPr>
              <a:t>3. Sequence Matching</a:t>
            </a:r>
          </a:p>
        </p:txBody>
      </p:sp>
      <p:sp>
        <p:nvSpPr>
          <p:cNvPr id="15" name="文本框 14">
            <a:extLst>
              <a:ext uri="{FF2B5EF4-FFF2-40B4-BE49-F238E27FC236}">
                <a16:creationId xmlns:a16="http://schemas.microsoft.com/office/drawing/2014/main" id="{FF5F19E8-3862-B7B6-B09B-AFC8F63A8D62}"/>
              </a:ext>
            </a:extLst>
          </p:cNvPr>
          <p:cNvSpPr txBox="1"/>
          <p:nvPr/>
        </p:nvSpPr>
        <p:spPr>
          <a:xfrm>
            <a:off x="7941441" y="3342125"/>
            <a:ext cx="4265366" cy="646331"/>
          </a:xfrm>
          <a:prstGeom prst="rect">
            <a:avLst/>
          </a:prstGeom>
          <a:noFill/>
        </p:spPr>
        <p:txBody>
          <a:bodyPr wrap="square">
            <a:spAutoFit/>
          </a:bodyPr>
          <a:lstStyle/>
          <a:p>
            <a:r>
              <a:rPr lang="en-US" altLang="zh-CN" sz="3600" i="1" dirty="0">
                <a:solidFill>
                  <a:srgbClr val="C00000"/>
                </a:solidFill>
                <a:latin typeface="Helvetica" panose="020B0604020202030204" pitchFamily="34" charset="0"/>
                <a:ea typeface="Microsoft YaHei" panose="020B0503020204020204" pitchFamily="34" charset="-122"/>
              </a:rPr>
              <a:t>Target User</a:t>
            </a:r>
            <a:endParaRPr lang="zh-CN" altLang="en-US" sz="3600" i="1" dirty="0">
              <a:solidFill>
                <a:srgbClr val="C00000"/>
              </a:solidFill>
            </a:endParaRPr>
          </a:p>
        </p:txBody>
      </p:sp>
      <p:sp>
        <p:nvSpPr>
          <p:cNvPr id="18" name="文本框 17">
            <a:extLst>
              <a:ext uri="{FF2B5EF4-FFF2-40B4-BE49-F238E27FC236}">
                <a16:creationId xmlns:a16="http://schemas.microsoft.com/office/drawing/2014/main" id="{E9FAA9DD-EFF7-4D15-F1AF-5CF341E8BB45}"/>
              </a:ext>
            </a:extLst>
          </p:cNvPr>
          <p:cNvSpPr txBox="1"/>
          <p:nvPr/>
        </p:nvSpPr>
        <p:spPr>
          <a:xfrm>
            <a:off x="7926634" y="4547994"/>
            <a:ext cx="4265366" cy="646331"/>
          </a:xfrm>
          <a:prstGeom prst="rect">
            <a:avLst/>
          </a:prstGeom>
          <a:noFill/>
        </p:spPr>
        <p:txBody>
          <a:bodyPr wrap="square">
            <a:spAutoFit/>
          </a:bodyPr>
          <a:lstStyle/>
          <a:p>
            <a:r>
              <a:rPr lang="en-US" altLang="zh-CN" sz="3600" i="1" dirty="0">
                <a:solidFill>
                  <a:srgbClr val="C00000"/>
                </a:solidFill>
                <a:latin typeface="Helvetica" panose="020B0604020202030204" pitchFamily="34" charset="0"/>
                <a:ea typeface="Microsoft YaHei" panose="020B0503020204020204" pitchFamily="34" charset="-122"/>
              </a:rPr>
              <a:t>Domain Transfer</a:t>
            </a:r>
            <a:endParaRPr lang="zh-CN" altLang="en-US" sz="3600" i="1" dirty="0">
              <a:solidFill>
                <a:srgbClr val="C00000"/>
              </a:solidFill>
            </a:endParaRPr>
          </a:p>
        </p:txBody>
      </p:sp>
      <p:sp>
        <p:nvSpPr>
          <p:cNvPr id="20" name="文本框 19">
            <a:extLst>
              <a:ext uri="{FF2B5EF4-FFF2-40B4-BE49-F238E27FC236}">
                <a16:creationId xmlns:a16="http://schemas.microsoft.com/office/drawing/2014/main" id="{928F29E2-6EEB-1506-C5F9-A13CAA154621}"/>
              </a:ext>
            </a:extLst>
          </p:cNvPr>
          <p:cNvSpPr txBox="1"/>
          <p:nvPr/>
        </p:nvSpPr>
        <p:spPr>
          <a:xfrm>
            <a:off x="7941441" y="5892950"/>
            <a:ext cx="4265366" cy="646331"/>
          </a:xfrm>
          <a:prstGeom prst="rect">
            <a:avLst/>
          </a:prstGeom>
          <a:noFill/>
        </p:spPr>
        <p:txBody>
          <a:bodyPr wrap="square">
            <a:spAutoFit/>
          </a:bodyPr>
          <a:lstStyle/>
          <a:p>
            <a:r>
              <a:rPr lang="en-US" altLang="zh-CN" sz="3600" i="1" dirty="0">
                <a:solidFill>
                  <a:srgbClr val="C00000"/>
                </a:solidFill>
                <a:latin typeface="Helvetica" panose="020B0604020202030204" pitchFamily="34" charset="0"/>
                <a:ea typeface="Microsoft YaHei" panose="020B0503020204020204" pitchFamily="34" charset="-122"/>
              </a:rPr>
              <a:t>Chinese Character</a:t>
            </a:r>
            <a:endParaRPr lang="zh-CN" altLang="en-US" sz="3600" i="1" dirty="0">
              <a:solidFill>
                <a:srgbClr val="C00000"/>
              </a:solidFill>
            </a:endParaRPr>
          </a:p>
        </p:txBody>
      </p:sp>
      <p:sp>
        <p:nvSpPr>
          <p:cNvPr id="3" name="Title 1">
            <a:extLst>
              <a:ext uri="{FF2B5EF4-FFF2-40B4-BE49-F238E27FC236}">
                <a16:creationId xmlns:a16="http://schemas.microsoft.com/office/drawing/2014/main" id="{C1EBCC6D-077B-F0E9-FC01-A52464DE586E}"/>
              </a:ext>
            </a:extLst>
          </p:cNvPr>
          <p:cNvSpPr txBox="1">
            <a:spLocks/>
          </p:cNvSpPr>
          <p:nvPr/>
        </p:nvSpPr>
        <p:spPr>
          <a:xfrm>
            <a:off x="7253806" y="1034299"/>
            <a:ext cx="5273720" cy="1289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atin typeface="Helvetica" panose="020B0604020202030204" pitchFamily="34" charset="0"/>
              </a:rPr>
              <a:t>1. Underlying</a:t>
            </a:r>
            <a:r>
              <a:rPr lang="zh-CN" altLang="en-US" sz="3600" b="1" dirty="0">
                <a:latin typeface="Helvetica" panose="020B0604020202030204" pitchFamily="34" charset="0"/>
              </a:rPr>
              <a:t> </a:t>
            </a:r>
            <a:r>
              <a:rPr lang="en-US" altLang="zh-CN" sz="3600" b="1" dirty="0">
                <a:latin typeface="Helvetica" panose="020B0604020202030204" pitchFamily="34" charset="0"/>
              </a:rPr>
              <a:t>Model</a:t>
            </a:r>
          </a:p>
        </p:txBody>
      </p:sp>
      <p:sp>
        <p:nvSpPr>
          <p:cNvPr id="4" name="文本框 3">
            <a:extLst>
              <a:ext uri="{FF2B5EF4-FFF2-40B4-BE49-F238E27FC236}">
                <a16:creationId xmlns:a16="http://schemas.microsoft.com/office/drawing/2014/main" id="{9F73D1CF-5D14-AA5A-409E-649D5E1E7C50}"/>
              </a:ext>
            </a:extLst>
          </p:cNvPr>
          <p:cNvSpPr txBox="1"/>
          <p:nvPr/>
        </p:nvSpPr>
        <p:spPr>
          <a:xfrm>
            <a:off x="8041868" y="3976131"/>
            <a:ext cx="4136732" cy="523220"/>
          </a:xfrm>
          <a:prstGeom prst="rect">
            <a:avLst/>
          </a:prstGeom>
          <a:noFill/>
          <a:ln w="38100">
            <a:solidFill>
              <a:srgbClr val="C00000"/>
            </a:solidFill>
          </a:ln>
        </p:spPr>
        <p:txBody>
          <a:bodyPr wrap="square">
            <a:spAutoFit/>
          </a:bodyPr>
          <a:lstStyle/>
          <a:p>
            <a:r>
              <a:rPr lang="en-US" altLang="zh-CN" sz="2800" i="1" dirty="0">
                <a:solidFill>
                  <a:srgbClr val="C00000"/>
                </a:solidFill>
                <a:latin typeface="Helvetica" panose="020B0604020202030204" pitchFamily="34" charset="0"/>
                <a:ea typeface="Microsoft YaHei" panose="020B0503020204020204" pitchFamily="34" charset="-122"/>
              </a:rPr>
              <a:t>3</a:t>
            </a:r>
            <a:r>
              <a:rPr lang="zh-CN" altLang="en-US" sz="2800" i="1" dirty="0">
                <a:solidFill>
                  <a:srgbClr val="C00000"/>
                </a:solidFill>
                <a:latin typeface="Helvetica" panose="020B0604020202030204" pitchFamily="34" charset="0"/>
                <a:ea typeface="Microsoft YaHei" panose="020B0503020204020204" pitchFamily="34" charset="-122"/>
              </a:rPr>
              <a:t> </a:t>
            </a:r>
            <a:r>
              <a:rPr lang="en-US" altLang="zh-CN" sz="2800" i="1" dirty="0">
                <a:solidFill>
                  <a:srgbClr val="C00000"/>
                </a:solidFill>
                <a:latin typeface="Helvetica" panose="020B0604020202030204" pitchFamily="34" charset="0"/>
                <a:ea typeface="Microsoft YaHei" panose="020B0503020204020204" pitchFamily="34" charset="-122"/>
              </a:rPr>
              <a:t>samples</a:t>
            </a:r>
            <a:r>
              <a:rPr lang="zh-CN" altLang="en-US" sz="2800" i="1" dirty="0">
                <a:solidFill>
                  <a:srgbClr val="C00000"/>
                </a:solidFill>
                <a:latin typeface="Helvetica" panose="020B0604020202030204" pitchFamily="34" charset="0"/>
                <a:ea typeface="Microsoft YaHei" panose="020B0503020204020204" pitchFamily="34" charset="-122"/>
              </a:rPr>
              <a:t> </a:t>
            </a:r>
            <a:r>
              <a:rPr lang="en-US" altLang="zh-CN" sz="2800" i="1" dirty="0">
                <a:solidFill>
                  <a:srgbClr val="C00000"/>
                </a:solidFill>
                <a:latin typeface="Helvetica" panose="020B0604020202030204" pitchFamily="34" charset="0"/>
                <a:ea typeface="Microsoft YaHei" panose="020B0503020204020204" pitchFamily="34" charset="-122"/>
              </a:rPr>
              <a:t>for</a:t>
            </a:r>
            <a:r>
              <a:rPr lang="zh-CN" altLang="en-US" sz="2800" i="1" dirty="0">
                <a:solidFill>
                  <a:srgbClr val="C00000"/>
                </a:solidFill>
                <a:latin typeface="Helvetica" panose="020B0604020202030204" pitchFamily="34" charset="0"/>
                <a:ea typeface="Microsoft YaHei" panose="020B0503020204020204" pitchFamily="34" charset="-122"/>
              </a:rPr>
              <a:t> </a:t>
            </a:r>
            <a:r>
              <a:rPr lang="en-US" altLang="zh-CN" sz="2800" i="1" dirty="0">
                <a:solidFill>
                  <a:srgbClr val="C00000"/>
                </a:solidFill>
                <a:latin typeface="Helvetica" panose="020B0604020202030204" pitchFamily="34" charset="0"/>
                <a:ea typeface="Microsoft YaHei" panose="020B0503020204020204" pitchFamily="34" charset="-122"/>
              </a:rPr>
              <a:t>each</a:t>
            </a:r>
            <a:r>
              <a:rPr lang="zh-CN" altLang="en-US" sz="2800" i="1" dirty="0">
                <a:solidFill>
                  <a:srgbClr val="C00000"/>
                </a:solidFill>
                <a:latin typeface="Helvetica" panose="020B0604020202030204" pitchFamily="34" charset="0"/>
                <a:ea typeface="Microsoft YaHei" panose="020B0503020204020204" pitchFamily="34" charset="-122"/>
              </a:rPr>
              <a:t> </a:t>
            </a:r>
            <a:r>
              <a:rPr lang="en-US" altLang="zh-CN" sz="2800" i="1" dirty="0">
                <a:solidFill>
                  <a:srgbClr val="C00000"/>
                </a:solidFill>
                <a:latin typeface="Helvetica" panose="020B0604020202030204" pitchFamily="34" charset="0"/>
                <a:ea typeface="Microsoft YaHei" panose="020B0503020204020204" pitchFamily="34" charset="-122"/>
              </a:rPr>
              <a:t>input</a:t>
            </a:r>
            <a:endParaRPr lang="zh-CN" altLang="en-US" sz="2800" i="1" dirty="0">
              <a:solidFill>
                <a:srgbClr val="C00000"/>
              </a:solidFill>
            </a:endParaRPr>
          </a:p>
        </p:txBody>
      </p:sp>
      <p:sp>
        <p:nvSpPr>
          <p:cNvPr id="9" name="文本框 8">
            <a:extLst>
              <a:ext uri="{FF2B5EF4-FFF2-40B4-BE49-F238E27FC236}">
                <a16:creationId xmlns:a16="http://schemas.microsoft.com/office/drawing/2014/main" id="{7CD99FC6-38A8-DFBE-E208-DC498145DA52}"/>
              </a:ext>
            </a:extLst>
          </p:cNvPr>
          <p:cNvSpPr txBox="1"/>
          <p:nvPr/>
        </p:nvSpPr>
        <p:spPr>
          <a:xfrm>
            <a:off x="7941441" y="3945725"/>
            <a:ext cx="2741540" cy="646331"/>
          </a:xfrm>
          <a:prstGeom prst="rect">
            <a:avLst/>
          </a:prstGeom>
          <a:noFill/>
        </p:spPr>
        <p:txBody>
          <a:bodyPr wrap="square">
            <a:spAutoFit/>
          </a:bodyPr>
          <a:lstStyle/>
          <a:p>
            <a:r>
              <a:rPr lang="en-US" altLang="zh-CN" sz="3600" i="1" dirty="0">
                <a:solidFill>
                  <a:srgbClr val="C00000"/>
                </a:solidFill>
                <a:latin typeface="Helvetica" panose="020B0604020202030204" pitchFamily="34" charset="0"/>
                <a:ea typeface="Microsoft YaHei" panose="020B0503020204020204" pitchFamily="34" charset="-122"/>
              </a:rPr>
              <a:t>Dataset</a:t>
            </a:r>
            <a:endParaRPr lang="zh-CN" altLang="en-US" sz="3600" i="1" dirty="0">
              <a:solidFill>
                <a:srgbClr val="C00000"/>
              </a:solidFill>
            </a:endParaRPr>
          </a:p>
        </p:txBody>
      </p:sp>
    </p:spTree>
    <p:extLst>
      <p:ext uri="{BB962C8B-B14F-4D97-AF65-F5344CB8AC3E}">
        <p14:creationId xmlns:p14="http://schemas.microsoft.com/office/powerpoint/2010/main" val="142076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8" grpId="0"/>
      <p:bldP spid="20" grpId="0"/>
      <p:bldP spid="3" grpId="0"/>
      <p:bldP spid="4" grpId="0" animBg="1"/>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Evaluation - </a:t>
            </a:r>
            <a:r>
              <a:rPr lang="en-US" altLang="zh-CN" sz="3200" b="1" i="1" dirty="0">
                <a:latin typeface="Helvetica" panose="020B0604020202030204" pitchFamily="34" charset="0"/>
              </a:rPr>
              <a:t>Keystroke</a:t>
            </a:r>
            <a:endParaRPr lang="zh-CN" altLang="en-US" sz="3600" b="1" i="1" dirty="0">
              <a:latin typeface="Helvetica" panose="020B0604020202030204" pitchFamily="34" charset="0"/>
            </a:endParaRPr>
          </a:p>
        </p:txBody>
      </p:sp>
      <p:sp>
        <p:nvSpPr>
          <p:cNvPr id="26" name="文本框 25">
            <a:extLst>
              <a:ext uri="{FF2B5EF4-FFF2-40B4-BE49-F238E27FC236}">
                <a16:creationId xmlns:a16="http://schemas.microsoft.com/office/drawing/2014/main" id="{932B2543-084C-AF28-4905-DA77C79724ED}"/>
              </a:ext>
            </a:extLst>
          </p:cNvPr>
          <p:cNvSpPr txBox="1"/>
          <p:nvPr/>
        </p:nvSpPr>
        <p:spPr>
          <a:xfrm>
            <a:off x="9401664" y="2496460"/>
            <a:ext cx="65" cy="276999"/>
          </a:xfrm>
          <a:prstGeom prst="rect">
            <a:avLst/>
          </a:prstGeom>
          <a:noFill/>
        </p:spPr>
        <p:txBody>
          <a:bodyPr wrap="none" lIns="0" tIns="0" rIns="0" bIns="0" rtlCol="0">
            <a:spAutoFit/>
          </a:bodyPr>
          <a:lstStyle/>
          <a:p>
            <a:endParaRPr lang="zh-CN" altLang="en-US" dirty="0"/>
          </a:p>
        </p:txBody>
      </p:sp>
      <p:pic>
        <p:nvPicPr>
          <p:cNvPr id="3" name="图片 2">
            <a:extLst>
              <a:ext uri="{FF2B5EF4-FFF2-40B4-BE49-F238E27FC236}">
                <a16:creationId xmlns:a16="http://schemas.microsoft.com/office/drawing/2014/main" id="{A8364832-CBAD-5AFC-5463-48AF75766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627" y="1621951"/>
            <a:ext cx="5044481" cy="4093030"/>
          </a:xfrm>
          <a:prstGeom prst="rect">
            <a:avLst/>
          </a:prstGeom>
        </p:spPr>
      </p:pic>
      <p:sp>
        <p:nvSpPr>
          <p:cNvPr id="5" name="文本框 4">
            <a:extLst>
              <a:ext uri="{FF2B5EF4-FFF2-40B4-BE49-F238E27FC236}">
                <a16:creationId xmlns:a16="http://schemas.microsoft.com/office/drawing/2014/main" id="{133414CB-A266-E0A0-C49C-29A9B177EB50}"/>
              </a:ext>
            </a:extLst>
          </p:cNvPr>
          <p:cNvSpPr txBox="1"/>
          <p:nvPr/>
        </p:nvSpPr>
        <p:spPr>
          <a:xfrm>
            <a:off x="5623283" y="5782486"/>
            <a:ext cx="6251170" cy="593624"/>
          </a:xfrm>
          <a:prstGeom prst="rect">
            <a:avLst/>
          </a:prstGeom>
        </p:spPr>
        <p:txBody>
          <a:bodyPr vert="horz" lIns="91440" tIns="45720" rIns="91440" bIns="45720" rtlCol="0" anchor="ctr">
            <a:noAutofit/>
          </a:bodyPr>
          <a:lstStyle>
            <a:defPPr>
              <a:defRPr lang="zh-CN"/>
            </a:defPPr>
            <a:lvl1pPr algn="ctr">
              <a:lnSpc>
                <a:spcPct val="90000"/>
              </a:lnSpc>
              <a:spcBef>
                <a:spcPct val="0"/>
              </a:spcBef>
              <a:buNone/>
              <a:defRPr sz="3600" b="1">
                <a:latin typeface="Helvetica" panose="020B0604020202030204" pitchFamily="34" charset="0"/>
                <a:ea typeface="+mj-ea"/>
                <a:cs typeface="+mj-cs"/>
              </a:defRPr>
            </a:lvl1pPr>
          </a:lstStyle>
          <a:p>
            <a:r>
              <a:rPr lang="en-US" altLang="zh-CN" sz="3200" dirty="0">
                <a:solidFill>
                  <a:srgbClr val="C00000"/>
                </a:solidFill>
              </a:rPr>
              <a:t>Average</a:t>
            </a:r>
            <a:r>
              <a:rPr lang="zh-CN" altLang="en-US" sz="3200" dirty="0">
                <a:solidFill>
                  <a:srgbClr val="C00000"/>
                </a:solidFill>
              </a:rPr>
              <a:t> </a:t>
            </a:r>
            <a:r>
              <a:rPr lang="en-US" altLang="zh-CN" sz="3200" dirty="0">
                <a:solidFill>
                  <a:srgbClr val="C00000"/>
                </a:solidFill>
              </a:rPr>
              <a:t>Accuracy: 100%</a:t>
            </a:r>
            <a:endParaRPr lang="zh-CN" altLang="en-US" sz="3200" dirty="0">
              <a:solidFill>
                <a:srgbClr val="C00000"/>
              </a:solidFill>
            </a:endParaRPr>
          </a:p>
        </p:txBody>
      </p:sp>
      <p:pic>
        <p:nvPicPr>
          <p:cNvPr id="6" name="图片 5">
            <a:extLst>
              <a:ext uri="{FF2B5EF4-FFF2-40B4-BE49-F238E27FC236}">
                <a16:creationId xmlns:a16="http://schemas.microsoft.com/office/drawing/2014/main" id="{B38B430B-D8DD-6FE4-E515-B9088E879B21}"/>
              </a:ext>
            </a:extLst>
          </p:cNvPr>
          <p:cNvPicPr>
            <a:picLocks noChangeAspect="1"/>
          </p:cNvPicPr>
          <p:nvPr/>
        </p:nvPicPr>
        <p:blipFill>
          <a:blip r:embed="rId4">
            <a:extLst>
              <a:ext uri="{28A0092B-C50C-407E-A947-70E740481C1C}">
                <a14:useLocalDpi xmlns:a14="http://schemas.microsoft.com/office/drawing/2010/main" val="0"/>
              </a:ext>
            </a:extLst>
          </a:blip>
          <a:srcRect l="51794"/>
          <a:stretch/>
        </p:blipFill>
        <p:spPr>
          <a:xfrm>
            <a:off x="1669895" y="1309516"/>
            <a:ext cx="3599664" cy="4717900"/>
          </a:xfrm>
          <a:prstGeom prst="rect">
            <a:avLst/>
          </a:prstGeom>
        </p:spPr>
      </p:pic>
      <p:sp>
        <p:nvSpPr>
          <p:cNvPr id="2" name="圆角矩形 1">
            <a:extLst>
              <a:ext uri="{FF2B5EF4-FFF2-40B4-BE49-F238E27FC236}">
                <a16:creationId xmlns:a16="http://schemas.microsoft.com/office/drawing/2014/main" id="{E8A8F9C6-FE55-7570-D2C9-398EB949F733}"/>
              </a:ext>
            </a:extLst>
          </p:cNvPr>
          <p:cNvSpPr/>
          <p:nvPr/>
        </p:nvSpPr>
        <p:spPr>
          <a:xfrm>
            <a:off x="2584938" y="1811215"/>
            <a:ext cx="1740877" cy="2391508"/>
          </a:xfrm>
          <a:prstGeom prst="round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圆角矩形 3">
            <a:extLst>
              <a:ext uri="{FF2B5EF4-FFF2-40B4-BE49-F238E27FC236}">
                <a16:creationId xmlns:a16="http://schemas.microsoft.com/office/drawing/2014/main" id="{4632D885-B445-F05E-A472-CF9CCE85FD7E}"/>
              </a:ext>
            </a:extLst>
          </p:cNvPr>
          <p:cNvSpPr/>
          <p:nvPr/>
        </p:nvSpPr>
        <p:spPr>
          <a:xfrm>
            <a:off x="2599288" y="4343400"/>
            <a:ext cx="1740877" cy="1205084"/>
          </a:xfrm>
          <a:prstGeom prst="round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66346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17F57-D6F9-9DA4-C239-24CFBB83FED3}"/>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E8823EE1-49D4-ECDB-FC26-6611C149B2B5}"/>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Evaluation - </a:t>
            </a:r>
            <a:r>
              <a:rPr lang="en-US" altLang="zh-CN" sz="3200" b="1" i="1" dirty="0">
                <a:latin typeface="Helvetica" panose="020B0604020202030204" pitchFamily="34" charset="0"/>
              </a:rPr>
              <a:t>Letter and Number</a:t>
            </a:r>
            <a:endParaRPr lang="zh-CN" altLang="en-US" sz="3600" b="1" i="1" dirty="0">
              <a:latin typeface="Helvetica" panose="020B0604020202030204" pitchFamily="34" charset="0"/>
            </a:endParaRPr>
          </a:p>
        </p:txBody>
      </p:sp>
      <p:pic>
        <p:nvPicPr>
          <p:cNvPr id="12" name="图片 11">
            <a:extLst>
              <a:ext uri="{FF2B5EF4-FFF2-40B4-BE49-F238E27FC236}">
                <a16:creationId xmlns:a16="http://schemas.microsoft.com/office/drawing/2014/main" id="{4862E91F-DF40-6E74-B4AC-9A211CD1F628}"/>
              </a:ext>
            </a:extLst>
          </p:cNvPr>
          <p:cNvPicPr>
            <a:picLocks noChangeAspect="1"/>
          </p:cNvPicPr>
          <p:nvPr/>
        </p:nvPicPr>
        <p:blipFill>
          <a:blip r:embed="rId3">
            <a:extLst>
              <a:ext uri="{28A0092B-C50C-407E-A947-70E740481C1C}">
                <a14:useLocalDpi xmlns:a14="http://schemas.microsoft.com/office/drawing/2010/main" val="0"/>
              </a:ext>
            </a:extLst>
          </a:blip>
          <a:srcRect r="67462"/>
          <a:stretch/>
        </p:blipFill>
        <p:spPr>
          <a:xfrm>
            <a:off x="2479656" y="1182018"/>
            <a:ext cx="1549592" cy="1148240"/>
          </a:xfrm>
          <a:prstGeom prst="rect">
            <a:avLst/>
          </a:prstGeom>
        </p:spPr>
      </p:pic>
      <p:pic>
        <p:nvPicPr>
          <p:cNvPr id="14" name="图片 13">
            <a:extLst>
              <a:ext uri="{FF2B5EF4-FFF2-40B4-BE49-F238E27FC236}">
                <a16:creationId xmlns:a16="http://schemas.microsoft.com/office/drawing/2014/main" id="{55F55A0D-95CC-31B1-BB4E-A8BE711D7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359" y="2539682"/>
            <a:ext cx="3657008" cy="3028003"/>
          </a:xfrm>
          <a:prstGeom prst="rect">
            <a:avLst/>
          </a:prstGeom>
        </p:spPr>
      </p:pic>
      <p:pic>
        <p:nvPicPr>
          <p:cNvPr id="16" name="图片 15">
            <a:extLst>
              <a:ext uri="{FF2B5EF4-FFF2-40B4-BE49-F238E27FC236}">
                <a16:creationId xmlns:a16="http://schemas.microsoft.com/office/drawing/2014/main" id="{EBDF3B4F-2C24-E769-0535-AA48DA649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3635" y="2620570"/>
            <a:ext cx="3598496" cy="2837838"/>
          </a:xfrm>
          <a:prstGeom prst="rect">
            <a:avLst/>
          </a:prstGeom>
        </p:spPr>
      </p:pic>
      <p:pic>
        <p:nvPicPr>
          <p:cNvPr id="20" name="图片 19">
            <a:extLst>
              <a:ext uri="{FF2B5EF4-FFF2-40B4-BE49-F238E27FC236}">
                <a16:creationId xmlns:a16="http://schemas.microsoft.com/office/drawing/2014/main" id="{A042CCC7-B591-3FD9-CFB0-9627C870F5AA}"/>
              </a:ext>
            </a:extLst>
          </p:cNvPr>
          <p:cNvPicPr>
            <a:picLocks noChangeAspect="1"/>
          </p:cNvPicPr>
          <p:nvPr/>
        </p:nvPicPr>
        <p:blipFill>
          <a:blip r:embed="rId3">
            <a:extLst>
              <a:ext uri="{28A0092B-C50C-407E-A947-70E740481C1C}">
                <a14:useLocalDpi xmlns:a14="http://schemas.microsoft.com/office/drawing/2010/main" val="0"/>
              </a:ext>
            </a:extLst>
          </a:blip>
          <a:srcRect l="34917" r="32545"/>
          <a:stretch/>
        </p:blipFill>
        <p:spPr>
          <a:xfrm>
            <a:off x="8356681" y="1177562"/>
            <a:ext cx="1549592" cy="1148240"/>
          </a:xfrm>
          <a:prstGeom prst="rect">
            <a:avLst/>
          </a:prstGeom>
        </p:spPr>
      </p:pic>
      <p:sp>
        <p:nvSpPr>
          <p:cNvPr id="22" name="文本框 21">
            <a:extLst>
              <a:ext uri="{FF2B5EF4-FFF2-40B4-BE49-F238E27FC236}">
                <a16:creationId xmlns:a16="http://schemas.microsoft.com/office/drawing/2014/main" id="{B11B6D5D-24F6-B812-A69D-D2C81AB8B740}"/>
              </a:ext>
            </a:extLst>
          </p:cNvPr>
          <p:cNvSpPr txBox="1"/>
          <p:nvPr/>
        </p:nvSpPr>
        <p:spPr>
          <a:xfrm>
            <a:off x="1300195" y="5728156"/>
            <a:ext cx="3908514" cy="593624"/>
          </a:xfrm>
          <a:prstGeom prst="rect">
            <a:avLst/>
          </a:prstGeom>
        </p:spPr>
        <p:txBody>
          <a:bodyPr vert="horz" lIns="91440" tIns="45720" rIns="91440" bIns="45720" rtlCol="0" anchor="ctr">
            <a:noAutofit/>
          </a:bodyPr>
          <a:lstStyle>
            <a:defPPr>
              <a:defRPr lang="zh-CN"/>
            </a:defPPr>
            <a:lvl1pPr algn="ctr">
              <a:lnSpc>
                <a:spcPct val="90000"/>
              </a:lnSpc>
              <a:spcBef>
                <a:spcPct val="0"/>
              </a:spcBef>
              <a:buNone/>
              <a:defRPr sz="3600" b="1">
                <a:latin typeface="Helvetica" panose="020B0604020202030204" pitchFamily="34" charset="0"/>
                <a:ea typeface="+mj-ea"/>
                <a:cs typeface="+mj-cs"/>
              </a:defRPr>
            </a:lvl1pPr>
          </a:lstStyle>
          <a:p>
            <a:r>
              <a:rPr lang="en-US" altLang="zh-CN" sz="2400" dirty="0">
                <a:solidFill>
                  <a:srgbClr val="C00000"/>
                </a:solidFill>
              </a:rPr>
              <a:t>Letter</a:t>
            </a:r>
            <a:r>
              <a:rPr lang="zh-CN" altLang="en-US" sz="2400" dirty="0">
                <a:solidFill>
                  <a:srgbClr val="C00000"/>
                </a:solidFill>
              </a:rPr>
              <a:t> </a:t>
            </a:r>
            <a:r>
              <a:rPr lang="en-US" altLang="zh-CN" sz="2400" dirty="0">
                <a:solidFill>
                  <a:srgbClr val="C00000"/>
                </a:solidFill>
              </a:rPr>
              <a:t>Accuracy</a:t>
            </a:r>
          </a:p>
          <a:p>
            <a:r>
              <a:rPr lang="en-US" altLang="zh-CN" sz="2400" dirty="0">
                <a:solidFill>
                  <a:srgbClr val="C00000"/>
                </a:solidFill>
              </a:rPr>
              <a:t> 99.1%</a:t>
            </a:r>
            <a:endParaRPr lang="zh-CN" altLang="en-US" sz="2400" dirty="0">
              <a:solidFill>
                <a:srgbClr val="C00000"/>
              </a:solidFill>
            </a:endParaRPr>
          </a:p>
        </p:txBody>
      </p:sp>
      <p:sp>
        <p:nvSpPr>
          <p:cNvPr id="23" name="文本框 22">
            <a:extLst>
              <a:ext uri="{FF2B5EF4-FFF2-40B4-BE49-F238E27FC236}">
                <a16:creationId xmlns:a16="http://schemas.microsoft.com/office/drawing/2014/main" id="{F8E3158E-1E32-0A67-293A-C5B8F22072E4}"/>
              </a:ext>
            </a:extLst>
          </p:cNvPr>
          <p:cNvSpPr txBox="1"/>
          <p:nvPr/>
        </p:nvSpPr>
        <p:spPr>
          <a:xfrm>
            <a:off x="7273635" y="5728156"/>
            <a:ext cx="3908514" cy="593624"/>
          </a:xfrm>
          <a:prstGeom prst="rect">
            <a:avLst/>
          </a:prstGeom>
        </p:spPr>
        <p:txBody>
          <a:bodyPr vert="horz" lIns="91440" tIns="45720" rIns="91440" bIns="45720" rtlCol="0" anchor="ctr">
            <a:noAutofit/>
          </a:bodyPr>
          <a:lstStyle>
            <a:defPPr>
              <a:defRPr lang="zh-CN"/>
            </a:defPPr>
            <a:lvl1pPr algn="ctr">
              <a:lnSpc>
                <a:spcPct val="90000"/>
              </a:lnSpc>
              <a:spcBef>
                <a:spcPct val="0"/>
              </a:spcBef>
              <a:buNone/>
              <a:defRPr sz="3600" b="1">
                <a:latin typeface="Helvetica" panose="020B0604020202030204" pitchFamily="34" charset="0"/>
                <a:ea typeface="+mj-ea"/>
                <a:cs typeface="+mj-cs"/>
              </a:defRPr>
            </a:lvl1pPr>
          </a:lstStyle>
          <a:p>
            <a:r>
              <a:rPr lang="en-US" altLang="zh-CN" sz="2400" dirty="0">
                <a:solidFill>
                  <a:srgbClr val="C00000"/>
                </a:solidFill>
              </a:rPr>
              <a:t>Number</a:t>
            </a:r>
            <a:r>
              <a:rPr lang="zh-CN" altLang="en-US" sz="2400" dirty="0">
                <a:solidFill>
                  <a:srgbClr val="C00000"/>
                </a:solidFill>
              </a:rPr>
              <a:t> </a:t>
            </a:r>
            <a:r>
              <a:rPr lang="en-US" altLang="zh-CN" sz="2400" dirty="0">
                <a:solidFill>
                  <a:srgbClr val="C00000"/>
                </a:solidFill>
              </a:rPr>
              <a:t>Accuracy</a:t>
            </a:r>
          </a:p>
          <a:p>
            <a:r>
              <a:rPr lang="en-US" altLang="zh-CN" sz="2400" dirty="0">
                <a:solidFill>
                  <a:srgbClr val="C00000"/>
                </a:solidFill>
              </a:rPr>
              <a:t> 97.6%</a:t>
            </a:r>
            <a:endParaRPr lang="zh-CN" altLang="en-US" sz="2400" dirty="0">
              <a:solidFill>
                <a:srgbClr val="C00000"/>
              </a:solidFill>
            </a:endParaRPr>
          </a:p>
        </p:txBody>
      </p:sp>
    </p:spTree>
    <p:extLst>
      <p:ext uri="{BB962C8B-B14F-4D97-AF65-F5344CB8AC3E}">
        <p14:creationId xmlns:p14="http://schemas.microsoft.com/office/powerpoint/2010/main" val="70655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7D6B0-E8CF-8C82-EBA2-0D79013435C0}"/>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AE98AD52-93AF-CB1B-B550-47916AA4DFA7}"/>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Evaluation – </a:t>
            </a:r>
            <a:r>
              <a:rPr lang="en-US" altLang="zh-CN" sz="3200" b="1" i="1" dirty="0">
                <a:latin typeface="Helvetica" panose="020B0604020202030204" pitchFamily="34" charset="0"/>
              </a:rPr>
              <a:t>Chinese Character</a:t>
            </a:r>
            <a:endParaRPr lang="zh-CN" altLang="en-US" sz="3600" b="1" i="1" dirty="0">
              <a:latin typeface="Helvetica" panose="020B0604020202030204" pitchFamily="34" charset="0"/>
            </a:endParaRPr>
          </a:p>
        </p:txBody>
      </p:sp>
      <p:sp>
        <p:nvSpPr>
          <p:cNvPr id="26" name="文本框 25">
            <a:extLst>
              <a:ext uri="{FF2B5EF4-FFF2-40B4-BE49-F238E27FC236}">
                <a16:creationId xmlns:a16="http://schemas.microsoft.com/office/drawing/2014/main" id="{4030ABD9-A681-E9E1-470C-4113FFCA46C7}"/>
              </a:ext>
            </a:extLst>
          </p:cNvPr>
          <p:cNvSpPr txBox="1"/>
          <p:nvPr/>
        </p:nvSpPr>
        <p:spPr>
          <a:xfrm>
            <a:off x="9401664" y="2496460"/>
            <a:ext cx="65" cy="276999"/>
          </a:xfrm>
          <a:prstGeom prst="rect">
            <a:avLst/>
          </a:prstGeom>
          <a:noFill/>
        </p:spPr>
        <p:txBody>
          <a:bodyPr wrap="none" lIns="0" tIns="0" rIns="0" bIns="0" rtlCol="0">
            <a:spAutoFit/>
          </a:bodyPr>
          <a:lstStyle/>
          <a:p>
            <a:endParaRPr lang="zh-CN" altLang="en-US" dirty="0"/>
          </a:p>
        </p:txBody>
      </p:sp>
      <p:sp>
        <p:nvSpPr>
          <p:cNvPr id="9" name="文本框 8">
            <a:extLst>
              <a:ext uri="{FF2B5EF4-FFF2-40B4-BE49-F238E27FC236}">
                <a16:creationId xmlns:a16="http://schemas.microsoft.com/office/drawing/2014/main" id="{214AE2F0-3E1A-3D4D-26BC-142E786BE3B8}"/>
              </a:ext>
            </a:extLst>
          </p:cNvPr>
          <p:cNvSpPr txBox="1"/>
          <p:nvPr/>
        </p:nvSpPr>
        <p:spPr>
          <a:xfrm>
            <a:off x="7447406" y="5870535"/>
            <a:ext cx="3908514" cy="593624"/>
          </a:xfrm>
          <a:prstGeom prst="rect">
            <a:avLst/>
          </a:prstGeom>
        </p:spPr>
        <p:txBody>
          <a:bodyPr vert="horz" lIns="91440" tIns="45720" rIns="91440" bIns="45720" rtlCol="0" anchor="ctr">
            <a:noAutofit/>
          </a:bodyPr>
          <a:lstStyle>
            <a:defPPr>
              <a:defRPr lang="zh-CN"/>
            </a:defPPr>
            <a:lvl1pPr algn="ctr">
              <a:lnSpc>
                <a:spcPct val="90000"/>
              </a:lnSpc>
              <a:spcBef>
                <a:spcPct val="0"/>
              </a:spcBef>
              <a:buNone/>
              <a:defRPr sz="3600" b="1">
                <a:latin typeface="Helvetica" panose="020B0604020202030204" pitchFamily="34" charset="0"/>
                <a:ea typeface="+mj-ea"/>
                <a:cs typeface="+mj-cs"/>
              </a:defRPr>
            </a:lvl1pPr>
          </a:lstStyle>
          <a:p>
            <a:r>
              <a:rPr lang="en-US" altLang="zh-CN" sz="2400" dirty="0">
                <a:solidFill>
                  <a:srgbClr val="C00000"/>
                </a:solidFill>
              </a:rPr>
              <a:t>Character</a:t>
            </a:r>
            <a:r>
              <a:rPr lang="zh-CN" altLang="en-US" sz="2400" dirty="0">
                <a:solidFill>
                  <a:srgbClr val="C00000"/>
                </a:solidFill>
              </a:rPr>
              <a:t> </a:t>
            </a:r>
            <a:r>
              <a:rPr lang="en-US" altLang="zh-CN" sz="2400" dirty="0">
                <a:solidFill>
                  <a:srgbClr val="C00000"/>
                </a:solidFill>
              </a:rPr>
              <a:t>Accuracy</a:t>
            </a:r>
          </a:p>
          <a:p>
            <a:r>
              <a:rPr lang="en-US" altLang="zh-CN" sz="2400" dirty="0">
                <a:solidFill>
                  <a:srgbClr val="C00000"/>
                </a:solidFill>
              </a:rPr>
              <a:t> 97.9%</a:t>
            </a:r>
            <a:r>
              <a:rPr lang="zh-CN" altLang="en-US" sz="2400" dirty="0">
                <a:solidFill>
                  <a:srgbClr val="C00000"/>
                </a:solidFill>
              </a:rPr>
              <a:t> </a:t>
            </a:r>
          </a:p>
        </p:txBody>
      </p:sp>
      <p:pic>
        <p:nvPicPr>
          <p:cNvPr id="4" name="图片 3">
            <a:extLst>
              <a:ext uri="{FF2B5EF4-FFF2-40B4-BE49-F238E27FC236}">
                <a16:creationId xmlns:a16="http://schemas.microsoft.com/office/drawing/2014/main" id="{22481304-3D93-534E-AA8E-15068A1DE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432" y="1951810"/>
            <a:ext cx="5062463" cy="3763913"/>
          </a:xfrm>
          <a:prstGeom prst="rect">
            <a:avLst/>
          </a:prstGeom>
        </p:spPr>
      </p:pic>
      <p:sp>
        <p:nvSpPr>
          <p:cNvPr id="5" name="文本框 4">
            <a:extLst>
              <a:ext uri="{FF2B5EF4-FFF2-40B4-BE49-F238E27FC236}">
                <a16:creationId xmlns:a16="http://schemas.microsoft.com/office/drawing/2014/main" id="{72C4B8F9-434A-E118-882A-D681BE7E3CB2}"/>
              </a:ext>
            </a:extLst>
          </p:cNvPr>
          <p:cNvSpPr txBox="1"/>
          <p:nvPr/>
        </p:nvSpPr>
        <p:spPr>
          <a:xfrm>
            <a:off x="1974095" y="2184120"/>
            <a:ext cx="65" cy="276999"/>
          </a:xfrm>
          <a:prstGeom prst="rect">
            <a:avLst/>
          </a:prstGeom>
          <a:noFill/>
        </p:spPr>
        <p:txBody>
          <a:bodyPr wrap="none" lIns="0" tIns="0" rIns="0" bIns="0" rtlCol="0">
            <a:spAutoFit/>
          </a:bodyPr>
          <a:lstStyle/>
          <a:p>
            <a:endParaRPr lang="zh-CN" altLang="en-US" dirty="0"/>
          </a:p>
        </p:txBody>
      </p:sp>
      <p:pic>
        <p:nvPicPr>
          <p:cNvPr id="6" name="图片 5">
            <a:extLst>
              <a:ext uri="{FF2B5EF4-FFF2-40B4-BE49-F238E27FC236}">
                <a16:creationId xmlns:a16="http://schemas.microsoft.com/office/drawing/2014/main" id="{E194E053-7B60-1980-43B0-FBFAEFB10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756" y="2051161"/>
            <a:ext cx="4536229" cy="3664562"/>
          </a:xfrm>
          <a:prstGeom prst="rect">
            <a:avLst/>
          </a:prstGeom>
        </p:spPr>
      </p:pic>
      <p:pic>
        <p:nvPicPr>
          <p:cNvPr id="10" name="图片 9">
            <a:extLst>
              <a:ext uri="{FF2B5EF4-FFF2-40B4-BE49-F238E27FC236}">
                <a16:creationId xmlns:a16="http://schemas.microsoft.com/office/drawing/2014/main" id="{117D8A57-31D4-15CC-7717-5297C95E4036}"/>
              </a:ext>
            </a:extLst>
          </p:cNvPr>
          <p:cNvPicPr>
            <a:picLocks noChangeAspect="1"/>
          </p:cNvPicPr>
          <p:nvPr/>
        </p:nvPicPr>
        <p:blipFill>
          <a:blip r:embed="rId5">
            <a:extLst>
              <a:ext uri="{28A0092B-C50C-407E-A947-70E740481C1C}">
                <a14:useLocalDpi xmlns:a14="http://schemas.microsoft.com/office/drawing/2010/main" val="0"/>
              </a:ext>
            </a:extLst>
          </a:blip>
          <a:srcRect l="69308" r="1890"/>
          <a:stretch/>
        </p:blipFill>
        <p:spPr>
          <a:xfrm>
            <a:off x="2708034" y="1078844"/>
            <a:ext cx="1371675" cy="1148240"/>
          </a:xfrm>
          <a:prstGeom prst="rect">
            <a:avLst/>
          </a:prstGeom>
        </p:spPr>
      </p:pic>
      <p:sp>
        <p:nvSpPr>
          <p:cNvPr id="11" name="文本框 10">
            <a:extLst>
              <a:ext uri="{FF2B5EF4-FFF2-40B4-BE49-F238E27FC236}">
                <a16:creationId xmlns:a16="http://schemas.microsoft.com/office/drawing/2014/main" id="{A64C8507-FBCF-5B13-01C1-ABAE11D36BFA}"/>
              </a:ext>
            </a:extLst>
          </p:cNvPr>
          <p:cNvSpPr txBox="1"/>
          <p:nvPr/>
        </p:nvSpPr>
        <p:spPr>
          <a:xfrm>
            <a:off x="1439614" y="5870535"/>
            <a:ext cx="3908514" cy="593624"/>
          </a:xfrm>
          <a:prstGeom prst="rect">
            <a:avLst/>
          </a:prstGeom>
        </p:spPr>
        <p:txBody>
          <a:bodyPr vert="horz" lIns="91440" tIns="45720" rIns="91440" bIns="45720" rtlCol="0" anchor="ctr">
            <a:noAutofit/>
          </a:bodyPr>
          <a:lstStyle>
            <a:defPPr>
              <a:defRPr lang="zh-CN"/>
            </a:defPPr>
            <a:lvl1pPr algn="ctr">
              <a:lnSpc>
                <a:spcPct val="90000"/>
              </a:lnSpc>
              <a:spcBef>
                <a:spcPct val="0"/>
              </a:spcBef>
              <a:buNone/>
              <a:defRPr sz="3600" b="1">
                <a:latin typeface="Helvetica" panose="020B0604020202030204" pitchFamily="34" charset="0"/>
                <a:ea typeface="+mj-ea"/>
                <a:cs typeface="+mj-cs"/>
              </a:defRPr>
            </a:lvl1pPr>
          </a:lstStyle>
          <a:p>
            <a:r>
              <a:rPr lang="en-US" altLang="zh-CN" sz="2400" dirty="0">
                <a:solidFill>
                  <a:srgbClr val="C00000"/>
                </a:solidFill>
              </a:rPr>
              <a:t>Stroke</a:t>
            </a:r>
            <a:r>
              <a:rPr lang="zh-CN" altLang="en-US" sz="2400" dirty="0">
                <a:solidFill>
                  <a:srgbClr val="C00000"/>
                </a:solidFill>
              </a:rPr>
              <a:t> </a:t>
            </a:r>
            <a:r>
              <a:rPr lang="en-US" altLang="zh-CN" sz="2400" dirty="0">
                <a:solidFill>
                  <a:srgbClr val="C00000"/>
                </a:solidFill>
              </a:rPr>
              <a:t>Accuracy</a:t>
            </a:r>
          </a:p>
          <a:p>
            <a:r>
              <a:rPr lang="en-US" altLang="zh-CN" sz="2400" dirty="0">
                <a:solidFill>
                  <a:srgbClr val="C00000"/>
                </a:solidFill>
              </a:rPr>
              <a:t> 94.6%</a:t>
            </a:r>
            <a:endParaRPr lang="zh-CN" altLang="en-US" sz="2400" dirty="0">
              <a:solidFill>
                <a:srgbClr val="C00000"/>
              </a:solidFill>
            </a:endParaRPr>
          </a:p>
        </p:txBody>
      </p:sp>
      <p:sp>
        <p:nvSpPr>
          <p:cNvPr id="2" name="文本框 1">
            <a:extLst>
              <a:ext uri="{FF2B5EF4-FFF2-40B4-BE49-F238E27FC236}">
                <a16:creationId xmlns:a16="http://schemas.microsoft.com/office/drawing/2014/main" id="{43142C7B-4885-EC43-EC78-E7DE8DC0C6CC}"/>
              </a:ext>
            </a:extLst>
          </p:cNvPr>
          <p:cNvSpPr txBox="1"/>
          <p:nvPr/>
        </p:nvSpPr>
        <p:spPr>
          <a:xfrm>
            <a:off x="7447406" y="1563399"/>
            <a:ext cx="3908514" cy="593624"/>
          </a:xfrm>
          <a:prstGeom prst="rect">
            <a:avLst/>
          </a:prstGeom>
        </p:spPr>
        <p:txBody>
          <a:bodyPr vert="horz" lIns="91440" tIns="45720" rIns="91440" bIns="45720" rtlCol="0" anchor="ctr">
            <a:noAutofit/>
          </a:bodyPr>
          <a:lstStyle>
            <a:defPPr>
              <a:defRPr lang="zh-CN"/>
            </a:defPPr>
            <a:lvl1pPr algn="ctr">
              <a:lnSpc>
                <a:spcPct val="90000"/>
              </a:lnSpc>
              <a:spcBef>
                <a:spcPct val="0"/>
              </a:spcBef>
              <a:buNone/>
              <a:defRPr sz="3600" b="1">
                <a:latin typeface="Helvetica" panose="020B0604020202030204" pitchFamily="34" charset="0"/>
                <a:ea typeface="+mj-ea"/>
                <a:cs typeface="+mj-cs"/>
              </a:defRPr>
            </a:lvl1pPr>
          </a:lstStyle>
          <a:p>
            <a:r>
              <a:rPr lang="en-US" altLang="zh-CN" sz="2400" dirty="0">
                <a:solidFill>
                  <a:srgbClr val="C00000"/>
                </a:solidFill>
              </a:rPr>
              <a:t>20795 Chinese Character</a:t>
            </a:r>
            <a:r>
              <a:rPr lang="zh-CN" altLang="en-US" sz="2400" dirty="0">
                <a:solidFill>
                  <a:srgbClr val="C00000"/>
                </a:solidFill>
              </a:rPr>
              <a:t> </a:t>
            </a:r>
          </a:p>
        </p:txBody>
      </p:sp>
    </p:spTree>
    <p:extLst>
      <p:ext uri="{BB962C8B-B14F-4D97-AF65-F5344CB8AC3E}">
        <p14:creationId xmlns:p14="http://schemas.microsoft.com/office/powerpoint/2010/main" val="121522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0717C-BD48-4B8F-1540-24C5E7EB0FC7}"/>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BF2FC1E3-CB56-1333-6E4F-6C1C73ACA4B9}"/>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Background</a:t>
            </a:r>
            <a:endParaRPr lang="zh-CN" altLang="en-US" sz="3600" b="1" dirty="0">
              <a:latin typeface="Helvetica" panose="020B0604020202030204" pitchFamily="34" charset="0"/>
            </a:endParaRPr>
          </a:p>
        </p:txBody>
      </p:sp>
      <p:grpSp>
        <p:nvGrpSpPr>
          <p:cNvPr id="2" name="组合 15">
            <a:extLst>
              <a:ext uri="{FF2B5EF4-FFF2-40B4-BE49-F238E27FC236}">
                <a16:creationId xmlns:a16="http://schemas.microsoft.com/office/drawing/2014/main" id="{D5022FAA-23A0-4910-E369-C3C8ABFF552E}"/>
              </a:ext>
            </a:extLst>
          </p:cNvPr>
          <p:cNvGrpSpPr/>
          <p:nvPr/>
        </p:nvGrpSpPr>
        <p:grpSpPr>
          <a:xfrm>
            <a:off x="6149789" y="3896790"/>
            <a:ext cx="5173209" cy="2943280"/>
            <a:chOff x="6033242" y="3387708"/>
            <a:chExt cx="5118848" cy="3416827"/>
          </a:xfrm>
        </p:grpSpPr>
        <p:pic>
          <p:nvPicPr>
            <p:cNvPr id="3" name="图片 14">
              <a:extLst>
                <a:ext uri="{FF2B5EF4-FFF2-40B4-BE49-F238E27FC236}">
                  <a16:creationId xmlns:a16="http://schemas.microsoft.com/office/drawing/2014/main" id="{5BE93004-550D-A6FA-3F1D-9FC031AC0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246" y="3387708"/>
              <a:ext cx="5118844" cy="3416827"/>
            </a:xfrm>
            <a:prstGeom prst="rect">
              <a:avLst/>
            </a:prstGeom>
          </p:spPr>
        </p:pic>
        <p:sp>
          <p:nvSpPr>
            <p:cNvPr id="4" name="文本框 11">
              <a:extLst>
                <a:ext uri="{FF2B5EF4-FFF2-40B4-BE49-F238E27FC236}">
                  <a16:creationId xmlns:a16="http://schemas.microsoft.com/office/drawing/2014/main" id="{3DFB2FFF-7165-FE52-9AD0-376A75E1F630}"/>
                </a:ext>
              </a:extLst>
            </p:cNvPr>
            <p:cNvSpPr txBox="1"/>
            <p:nvPr/>
          </p:nvSpPr>
          <p:spPr>
            <a:xfrm>
              <a:off x="6033242" y="6404425"/>
              <a:ext cx="5112000" cy="40011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altLang="zh-CN" sz="2000" b="1" dirty="0"/>
                <a:t>Medical Treatment and Remote Inquiry</a:t>
              </a:r>
              <a:endParaRPr lang="zh-CN" altLang="en-US" sz="2000" b="1" dirty="0"/>
            </a:p>
          </p:txBody>
        </p:sp>
      </p:grpSp>
      <p:grpSp>
        <p:nvGrpSpPr>
          <p:cNvPr id="11" name="组合 1">
            <a:extLst>
              <a:ext uri="{FF2B5EF4-FFF2-40B4-BE49-F238E27FC236}">
                <a16:creationId xmlns:a16="http://schemas.microsoft.com/office/drawing/2014/main" id="{B00C71C9-2F18-04F8-8BBF-D7E0C1E1DD2A}"/>
              </a:ext>
            </a:extLst>
          </p:cNvPr>
          <p:cNvGrpSpPr/>
          <p:nvPr/>
        </p:nvGrpSpPr>
        <p:grpSpPr>
          <a:xfrm>
            <a:off x="932325" y="892797"/>
            <a:ext cx="5173208" cy="2888127"/>
            <a:chOff x="-2" y="-8337"/>
            <a:chExt cx="5674660" cy="3783106"/>
          </a:xfrm>
        </p:grpSpPr>
        <p:pic>
          <p:nvPicPr>
            <p:cNvPr id="12" name="图片 2">
              <a:extLst>
                <a:ext uri="{FF2B5EF4-FFF2-40B4-BE49-F238E27FC236}">
                  <a16:creationId xmlns:a16="http://schemas.microsoft.com/office/drawing/2014/main" id="{D51D3F55-CFDF-4A51-FF8A-0B45B6C6F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337"/>
              <a:ext cx="5674659" cy="3783106"/>
            </a:xfrm>
            <a:prstGeom prst="rect">
              <a:avLst/>
            </a:prstGeom>
          </p:spPr>
        </p:pic>
        <p:sp>
          <p:nvSpPr>
            <p:cNvPr id="13" name="文本框 5">
              <a:extLst>
                <a:ext uri="{FF2B5EF4-FFF2-40B4-BE49-F238E27FC236}">
                  <a16:creationId xmlns:a16="http://schemas.microsoft.com/office/drawing/2014/main" id="{F4082488-2D09-7FDB-3048-2326FA6E6E9E}"/>
                </a:ext>
              </a:extLst>
            </p:cNvPr>
            <p:cNvSpPr txBox="1"/>
            <p:nvPr/>
          </p:nvSpPr>
          <p:spPr>
            <a:xfrm>
              <a:off x="-2" y="3367375"/>
              <a:ext cx="5667070" cy="406203"/>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altLang="zh-CN" sz="2000" b="1" dirty="0"/>
                <a:t>Immersive Entertainment</a:t>
              </a:r>
              <a:endParaRPr lang="zh-CN" altLang="en-US" sz="2000" b="1" dirty="0"/>
            </a:p>
          </p:txBody>
        </p:sp>
      </p:grpSp>
      <p:grpSp>
        <p:nvGrpSpPr>
          <p:cNvPr id="14" name="组合 13">
            <a:extLst>
              <a:ext uri="{FF2B5EF4-FFF2-40B4-BE49-F238E27FC236}">
                <a16:creationId xmlns:a16="http://schemas.microsoft.com/office/drawing/2014/main" id="{5DF32429-72AE-0262-9A49-A785D6CF6D1C}"/>
              </a:ext>
            </a:extLst>
          </p:cNvPr>
          <p:cNvGrpSpPr/>
          <p:nvPr/>
        </p:nvGrpSpPr>
        <p:grpSpPr>
          <a:xfrm>
            <a:off x="932323" y="3900827"/>
            <a:ext cx="5173209" cy="2941866"/>
            <a:chOff x="277901" y="3346345"/>
            <a:chExt cx="5118848" cy="3415185"/>
          </a:xfrm>
        </p:grpSpPr>
        <p:pic>
          <p:nvPicPr>
            <p:cNvPr id="15" name="图片 14">
              <a:extLst>
                <a:ext uri="{FF2B5EF4-FFF2-40B4-BE49-F238E27FC236}">
                  <a16:creationId xmlns:a16="http://schemas.microsoft.com/office/drawing/2014/main" id="{97C9B2EA-0C2A-A144-7832-7199786906E6}"/>
                </a:ext>
              </a:extLst>
            </p:cNvPr>
            <p:cNvPicPr>
              <a:picLocks noChangeAspect="1"/>
            </p:cNvPicPr>
            <p:nvPr/>
          </p:nvPicPr>
          <p:blipFill rotWithShape="1">
            <a:blip r:embed="rId5">
              <a:extLst>
                <a:ext uri="{28A0092B-C50C-407E-A947-70E740481C1C}">
                  <a14:useLocalDpi xmlns:a14="http://schemas.microsoft.com/office/drawing/2010/main" val="0"/>
                </a:ext>
              </a:extLst>
            </a:blip>
            <a:srcRect l="8440" r="7185"/>
            <a:stretch/>
          </p:blipFill>
          <p:spPr>
            <a:xfrm>
              <a:off x="277905" y="3346345"/>
              <a:ext cx="5118844" cy="3412562"/>
            </a:xfrm>
            <a:prstGeom prst="rect">
              <a:avLst/>
            </a:prstGeom>
          </p:spPr>
        </p:pic>
        <p:sp>
          <p:nvSpPr>
            <p:cNvPr id="16" name="文本框 6">
              <a:extLst>
                <a:ext uri="{FF2B5EF4-FFF2-40B4-BE49-F238E27FC236}">
                  <a16:creationId xmlns:a16="http://schemas.microsoft.com/office/drawing/2014/main" id="{89583F9A-95D2-5825-BFA3-6DB43ED9207F}"/>
                </a:ext>
              </a:extLst>
            </p:cNvPr>
            <p:cNvSpPr txBox="1"/>
            <p:nvPr/>
          </p:nvSpPr>
          <p:spPr>
            <a:xfrm>
              <a:off x="277901" y="6361420"/>
              <a:ext cx="5112000" cy="40011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altLang="zh-CN" sz="2000" b="1" dirty="0"/>
                <a:t>Training and Simulation</a:t>
              </a:r>
              <a:endParaRPr lang="zh-CN" altLang="en-US" sz="2000" b="1" dirty="0"/>
            </a:p>
          </p:txBody>
        </p:sp>
      </p:grpSp>
      <p:grpSp>
        <p:nvGrpSpPr>
          <p:cNvPr id="17" name="组合 7">
            <a:extLst>
              <a:ext uri="{FF2B5EF4-FFF2-40B4-BE49-F238E27FC236}">
                <a16:creationId xmlns:a16="http://schemas.microsoft.com/office/drawing/2014/main" id="{2EF470C7-C4EF-C992-21F7-CB8E55C5AE9B}"/>
              </a:ext>
            </a:extLst>
          </p:cNvPr>
          <p:cNvGrpSpPr/>
          <p:nvPr/>
        </p:nvGrpSpPr>
        <p:grpSpPr>
          <a:xfrm>
            <a:off x="6149790" y="895546"/>
            <a:ext cx="5173206" cy="2884324"/>
            <a:chOff x="5674656" y="11863"/>
            <a:chExt cx="5540191" cy="3759738"/>
          </a:xfrm>
        </p:grpSpPr>
        <p:pic>
          <p:nvPicPr>
            <p:cNvPr id="18" name="图片 9">
              <a:extLst>
                <a:ext uri="{FF2B5EF4-FFF2-40B4-BE49-F238E27FC236}">
                  <a16:creationId xmlns:a16="http://schemas.microsoft.com/office/drawing/2014/main" id="{AF1BABF2-7678-BF19-20D1-E12871AEFD7B}"/>
                </a:ext>
              </a:extLst>
            </p:cNvPr>
            <p:cNvPicPr>
              <a:picLocks noChangeAspect="1"/>
            </p:cNvPicPr>
            <p:nvPr/>
          </p:nvPicPr>
          <p:blipFill rotWithShape="1">
            <a:blip r:embed="rId6">
              <a:extLst>
                <a:ext uri="{28A0092B-C50C-407E-A947-70E740481C1C}">
                  <a14:useLocalDpi xmlns:a14="http://schemas.microsoft.com/office/drawing/2010/main" val="0"/>
                </a:ext>
              </a:extLst>
            </a:blip>
            <a:srcRect t="10064" b="2426"/>
            <a:stretch/>
          </p:blipFill>
          <p:spPr>
            <a:xfrm>
              <a:off x="5674657" y="11863"/>
              <a:ext cx="5540190" cy="3757448"/>
            </a:xfrm>
            <a:prstGeom prst="rect">
              <a:avLst/>
            </a:prstGeom>
          </p:spPr>
        </p:pic>
        <p:sp>
          <p:nvSpPr>
            <p:cNvPr id="19" name="文本框 8">
              <a:extLst>
                <a:ext uri="{FF2B5EF4-FFF2-40B4-BE49-F238E27FC236}">
                  <a16:creationId xmlns:a16="http://schemas.microsoft.com/office/drawing/2014/main" id="{1FA931EF-A362-0DB9-F49D-FC5FED9E0F88}"/>
                </a:ext>
              </a:extLst>
            </p:cNvPr>
            <p:cNvSpPr txBox="1"/>
            <p:nvPr/>
          </p:nvSpPr>
          <p:spPr>
            <a:xfrm>
              <a:off x="5674656" y="3367375"/>
              <a:ext cx="5532783" cy="40422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altLang="zh-CN" sz="2000" b="1" dirty="0"/>
                <a:t>Education and Researches</a:t>
              </a:r>
              <a:endParaRPr lang="zh-CN" altLang="en-US" sz="2000" b="1" dirty="0"/>
            </a:p>
          </p:txBody>
        </p:sp>
      </p:grpSp>
    </p:spTree>
    <p:extLst>
      <p:ext uri="{BB962C8B-B14F-4D97-AF65-F5344CB8AC3E}">
        <p14:creationId xmlns:p14="http://schemas.microsoft.com/office/powerpoint/2010/main" val="370600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D8380-70E8-6544-BBFF-B44F0B8F232D}"/>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9DFA111F-9654-B689-E309-EE85480A6477}"/>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Evaluation</a:t>
            </a:r>
            <a:endParaRPr lang="zh-CN" altLang="en-US" sz="3600" b="1" i="1" dirty="0">
              <a:latin typeface="Helvetica" panose="020B0604020202030204" pitchFamily="34" charset="0"/>
            </a:endParaRPr>
          </a:p>
        </p:txBody>
      </p:sp>
      <p:pic>
        <p:nvPicPr>
          <p:cNvPr id="3" name="图片 2">
            <a:extLst>
              <a:ext uri="{FF2B5EF4-FFF2-40B4-BE49-F238E27FC236}">
                <a16:creationId xmlns:a16="http://schemas.microsoft.com/office/drawing/2014/main" id="{71910D42-CC86-6238-7F81-65DE5E3200D9}"/>
              </a:ext>
            </a:extLst>
          </p:cNvPr>
          <p:cNvPicPr>
            <a:picLocks noChangeAspect="1"/>
          </p:cNvPicPr>
          <p:nvPr/>
        </p:nvPicPr>
        <p:blipFill>
          <a:blip r:embed="rId3">
            <a:extLst>
              <a:ext uri="{28A0092B-C50C-407E-A947-70E740481C1C}">
                <a14:useLocalDpi xmlns:a14="http://schemas.microsoft.com/office/drawing/2010/main" val="0"/>
              </a:ext>
            </a:extLst>
          </a:blip>
          <a:srcRect r="66591"/>
          <a:stretch/>
        </p:blipFill>
        <p:spPr>
          <a:xfrm>
            <a:off x="496209" y="2355361"/>
            <a:ext cx="3741683" cy="2920023"/>
          </a:xfrm>
          <a:prstGeom prst="rect">
            <a:avLst/>
          </a:prstGeom>
        </p:spPr>
      </p:pic>
      <p:pic>
        <p:nvPicPr>
          <p:cNvPr id="4" name="图片 3">
            <a:extLst>
              <a:ext uri="{FF2B5EF4-FFF2-40B4-BE49-F238E27FC236}">
                <a16:creationId xmlns:a16="http://schemas.microsoft.com/office/drawing/2014/main" id="{D446F864-D1E0-C18E-D865-B0CBB38F4711}"/>
              </a:ext>
            </a:extLst>
          </p:cNvPr>
          <p:cNvPicPr>
            <a:picLocks noChangeAspect="1"/>
          </p:cNvPicPr>
          <p:nvPr/>
        </p:nvPicPr>
        <p:blipFill>
          <a:blip r:embed="rId3">
            <a:extLst>
              <a:ext uri="{28A0092B-C50C-407E-A947-70E740481C1C}">
                <a14:useLocalDpi xmlns:a14="http://schemas.microsoft.com/office/drawing/2010/main" val="0"/>
              </a:ext>
            </a:extLst>
          </a:blip>
          <a:srcRect l="34385" r="32206"/>
          <a:stretch/>
        </p:blipFill>
        <p:spPr>
          <a:xfrm>
            <a:off x="4347240" y="2355360"/>
            <a:ext cx="3741683" cy="2920023"/>
          </a:xfrm>
          <a:prstGeom prst="rect">
            <a:avLst/>
          </a:prstGeom>
        </p:spPr>
      </p:pic>
      <p:pic>
        <p:nvPicPr>
          <p:cNvPr id="5" name="图片 4">
            <a:extLst>
              <a:ext uri="{FF2B5EF4-FFF2-40B4-BE49-F238E27FC236}">
                <a16:creationId xmlns:a16="http://schemas.microsoft.com/office/drawing/2014/main" id="{9DA2286E-CB9B-8264-75A8-828946C15C59}"/>
              </a:ext>
            </a:extLst>
          </p:cNvPr>
          <p:cNvPicPr>
            <a:picLocks noChangeAspect="1"/>
          </p:cNvPicPr>
          <p:nvPr/>
        </p:nvPicPr>
        <p:blipFill>
          <a:blip r:embed="rId3">
            <a:extLst>
              <a:ext uri="{28A0092B-C50C-407E-A947-70E740481C1C}">
                <a14:useLocalDpi xmlns:a14="http://schemas.microsoft.com/office/drawing/2010/main" val="0"/>
              </a:ext>
            </a:extLst>
          </a:blip>
          <a:srcRect l="68770" r="1"/>
          <a:stretch/>
        </p:blipFill>
        <p:spPr>
          <a:xfrm>
            <a:off x="8198271" y="2355359"/>
            <a:ext cx="3497520" cy="2920023"/>
          </a:xfrm>
          <a:prstGeom prst="rect">
            <a:avLst/>
          </a:prstGeom>
        </p:spPr>
      </p:pic>
      <p:sp>
        <p:nvSpPr>
          <p:cNvPr id="6" name="文本框 5">
            <a:extLst>
              <a:ext uri="{FF2B5EF4-FFF2-40B4-BE49-F238E27FC236}">
                <a16:creationId xmlns:a16="http://schemas.microsoft.com/office/drawing/2014/main" id="{83D6F863-E8E2-7028-747C-21654D6B956D}"/>
              </a:ext>
            </a:extLst>
          </p:cNvPr>
          <p:cNvSpPr txBox="1"/>
          <p:nvPr/>
        </p:nvSpPr>
        <p:spPr>
          <a:xfrm>
            <a:off x="355532" y="5433643"/>
            <a:ext cx="4357146" cy="593624"/>
          </a:xfrm>
          <a:prstGeom prst="rect">
            <a:avLst/>
          </a:prstGeom>
        </p:spPr>
        <p:txBody>
          <a:bodyPr vert="horz" lIns="91440" tIns="45720" rIns="91440" bIns="45720" rtlCol="0" anchor="ctr">
            <a:noAutofit/>
          </a:bodyPr>
          <a:lstStyle>
            <a:defPPr>
              <a:defRPr lang="zh-CN"/>
            </a:defPPr>
            <a:lvl1pPr algn="ctr">
              <a:lnSpc>
                <a:spcPct val="90000"/>
              </a:lnSpc>
              <a:spcBef>
                <a:spcPct val="0"/>
              </a:spcBef>
              <a:buNone/>
              <a:defRPr sz="3600" b="1">
                <a:latin typeface="Helvetica" panose="020B0604020202030204" pitchFamily="34" charset="0"/>
                <a:ea typeface="+mj-ea"/>
                <a:cs typeface="+mj-cs"/>
              </a:defRPr>
            </a:lvl1pPr>
          </a:lstStyle>
          <a:p>
            <a:r>
              <a:rPr lang="en-US" altLang="zh-CN" sz="2400" dirty="0"/>
              <a:t>Influence</a:t>
            </a:r>
            <a:r>
              <a:rPr lang="zh-CN" altLang="en-US" sz="2400" dirty="0"/>
              <a:t> </a:t>
            </a:r>
            <a:r>
              <a:rPr lang="en-US" altLang="zh-CN" sz="2400" dirty="0"/>
              <a:t>of</a:t>
            </a:r>
            <a:r>
              <a:rPr lang="zh-CN" altLang="en-US" sz="2400" dirty="0"/>
              <a:t> </a:t>
            </a:r>
            <a:endParaRPr lang="en-US" altLang="zh-CN" sz="2400" dirty="0"/>
          </a:p>
          <a:p>
            <a:r>
              <a:rPr lang="en-US" altLang="zh-CN" sz="2400" dirty="0"/>
              <a:t>sampling</a:t>
            </a:r>
            <a:r>
              <a:rPr lang="zh-CN" altLang="en-US" sz="2400" dirty="0"/>
              <a:t> </a:t>
            </a:r>
            <a:r>
              <a:rPr lang="en-US" altLang="zh-CN" sz="2400" dirty="0"/>
              <a:t>rate</a:t>
            </a:r>
            <a:endParaRPr lang="zh-CN" altLang="en-US" sz="2400" dirty="0"/>
          </a:p>
        </p:txBody>
      </p:sp>
      <p:sp>
        <p:nvSpPr>
          <p:cNvPr id="9" name="文本框 8">
            <a:extLst>
              <a:ext uri="{FF2B5EF4-FFF2-40B4-BE49-F238E27FC236}">
                <a16:creationId xmlns:a16="http://schemas.microsoft.com/office/drawing/2014/main" id="{6F3E840D-D282-28D1-7886-7417C7BB8B7C}"/>
              </a:ext>
            </a:extLst>
          </p:cNvPr>
          <p:cNvSpPr txBox="1"/>
          <p:nvPr/>
        </p:nvSpPr>
        <p:spPr>
          <a:xfrm>
            <a:off x="4237892" y="5433641"/>
            <a:ext cx="4357146" cy="593624"/>
          </a:xfrm>
          <a:prstGeom prst="rect">
            <a:avLst/>
          </a:prstGeom>
        </p:spPr>
        <p:txBody>
          <a:bodyPr vert="horz" lIns="91440" tIns="45720" rIns="91440" bIns="45720" rtlCol="0" anchor="ctr">
            <a:noAutofit/>
          </a:bodyPr>
          <a:lstStyle>
            <a:defPPr>
              <a:defRPr lang="zh-CN"/>
            </a:defPPr>
            <a:lvl1pPr algn="ctr">
              <a:lnSpc>
                <a:spcPct val="90000"/>
              </a:lnSpc>
              <a:spcBef>
                <a:spcPct val="0"/>
              </a:spcBef>
              <a:buNone/>
              <a:defRPr sz="3600" b="1">
                <a:latin typeface="Helvetica" panose="020B0604020202030204" pitchFamily="34" charset="0"/>
                <a:ea typeface="+mj-ea"/>
                <a:cs typeface="+mj-cs"/>
              </a:defRPr>
            </a:lvl1pPr>
          </a:lstStyle>
          <a:p>
            <a:r>
              <a:rPr lang="en-US" altLang="zh-CN" sz="2400" dirty="0"/>
              <a:t>Influence</a:t>
            </a:r>
            <a:r>
              <a:rPr lang="zh-CN" altLang="en-US" sz="2400" dirty="0"/>
              <a:t> </a:t>
            </a:r>
            <a:r>
              <a:rPr lang="en-US" altLang="zh-CN" sz="2400" dirty="0"/>
              <a:t>of</a:t>
            </a:r>
            <a:r>
              <a:rPr lang="zh-CN" altLang="en-US" sz="2400" dirty="0"/>
              <a:t> </a:t>
            </a:r>
            <a:endParaRPr lang="en-US" altLang="zh-CN" sz="2400" dirty="0"/>
          </a:p>
          <a:p>
            <a:r>
              <a:rPr lang="en-US" altLang="zh-CN" sz="2400" dirty="0"/>
              <a:t>training</a:t>
            </a:r>
            <a:r>
              <a:rPr lang="zh-CN" altLang="en-US" sz="2400" dirty="0"/>
              <a:t> </a:t>
            </a:r>
            <a:r>
              <a:rPr lang="en-US" altLang="zh-CN" sz="2400" dirty="0"/>
              <a:t>set</a:t>
            </a:r>
            <a:r>
              <a:rPr lang="zh-CN" altLang="en-US" sz="2400" dirty="0"/>
              <a:t> </a:t>
            </a:r>
            <a:r>
              <a:rPr lang="en-US" altLang="zh-CN" sz="2400" dirty="0"/>
              <a:t>size</a:t>
            </a:r>
            <a:endParaRPr lang="zh-CN" altLang="en-US" sz="2400" dirty="0"/>
          </a:p>
        </p:txBody>
      </p:sp>
      <p:sp>
        <p:nvSpPr>
          <p:cNvPr id="10" name="圆角矩形 9">
            <a:extLst>
              <a:ext uri="{FF2B5EF4-FFF2-40B4-BE49-F238E27FC236}">
                <a16:creationId xmlns:a16="http://schemas.microsoft.com/office/drawing/2014/main" id="{ECA1CE8C-38E9-C415-1E53-8F9F4F5F53B9}"/>
              </a:ext>
            </a:extLst>
          </p:cNvPr>
          <p:cNvSpPr/>
          <p:nvPr/>
        </p:nvSpPr>
        <p:spPr>
          <a:xfrm>
            <a:off x="4424450" y="1336435"/>
            <a:ext cx="3587261" cy="860667"/>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3" name="文本框 12">
            <a:extLst>
              <a:ext uri="{FF2B5EF4-FFF2-40B4-BE49-F238E27FC236}">
                <a16:creationId xmlns:a16="http://schemas.microsoft.com/office/drawing/2014/main" id="{F6EA40CA-F857-1594-9A0C-387BDB949131}"/>
              </a:ext>
            </a:extLst>
          </p:cNvPr>
          <p:cNvSpPr txBox="1"/>
          <p:nvPr/>
        </p:nvSpPr>
        <p:spPr>
          <a:xfrm>
            <a:off x="4039507" y="1469956"/>
            <a:ext cx="4357146" cy="593624"/>
          </a:xfrm>
          <a:prstGeom prst="rect">
            <a:avLst/>
          </a:prstGeom>
        </p:spPr>
        <p:txBody>
          <a:bodyPr vert="horz" lIns="91440" tIns="45720" rIns="91440" bIns="45720" rtlCol="0" anchor="ctr">
            <a:noAutofit/>
          </a:bodyPr>
          <a:lstStyle>
            <a:defPPr>
              <a:defRPr lang="zh-CN"/>
            </a:defPPr>
            <a:lvl1pPr algn="ctr">
              <a:lnSpc>
                <a:spcPct val="90000"/>
              </a:lnSpc>
              <a:spcBef>
                <a:spcPct val="0"/>
              </a:spcBef>
              <a:buNone/>
              <a:defRPr sz="3600" b="1">
                <a:latin typeface="Helvetica" panose="020B0604020202030204" pitchFamily="34" charset="0"/>
                <a:ea typeface="+mj-ea"/>
                <a:cs typeface="+mj-cs"/>
              </a:defRPr>
            </a:lvl1pPr>
          </a:lstStyle>
          <a:p>
            <a:r>
              <a:rPr lang="en-US" altLang="zh-CN" sz="2400" dirty="0">
                <a:solidFill>
                  <a:srgbClr val="C00000"/>
                </a:solidFill>
              </a:rPr>
              <a:t>DANN</a:t>
            </a:r>
            <a:r>
              <a:rPr lang="zh-CN" altLang="en-US" sz="2400" dirty="0">
                <a:solidFill>
                  <a:srgbClr val="C00000"/>
                </a:solidFill>
              </a:rPr>
              <a:t> </a:t>
            </a:r>
            <a:r>
              <a:rPr lang="en-US" altLang="zh-CN" sz="2400" dirty="0">
                <a:solidFill>
                  <a:srgbClr val="C00000"/>
                </a:solidFill>
              </a:rPr>
              <a:t>Reduce</a:t>
            </a:r>
            <a:r>
              <a:rPr lang="zh-CN" altLang="en-US" sz="2400" dirty="0">
                <a:solidFill>
                  <a:srgbClr val="C00000"/>
                </a:solidFill>
              </a:rPr>
              <a:t> </a:t>
            </a:r>
            <a:r>
              <a:rPr lang="en-US" altLang="zh-CN" sz="2400" dirty="0">
                <a:solidFill>
                  <a:srgbClr val="C00000"/>
                </a:solidFill>
              </a:rPr>
              <a:t>over</a:t>
            </a:r>
            <a:r>
              <a:rPr lang="zh-CN" altLang="en-US" sz="2400" dirty="0">
                <a:solidFill>
                  <a:srgbClr val="C00000"/>
                </a:solidFill>
              </a:rPr>
              <a:t> </a:t>
            </a:r>
            <a:r>
              <a:rPr lang="en-US" altLang="zh-CN" sz="2400" dirty="0">
                <a:solidFill>
                  <a:srgbClr val="C00000"/>
                </a:solidFill>
              </a:rPr>
              <a:t>110</a:t>
            </a:r>
          </a:p>
          <a:p>
            <a:r>
              <a:rPr lang="en-US" altLang="zh-CN" sz="2400" dirty="0">
                <a:solidFill>
                  <a:srgbClr val="C00000"/>
                </a:solidFill>
              </a:rPr>
              <a:t>training</a:t>
            </a:r>
            <a:r>
              <a:rPr lang="zh-CN" altLang="en-US" sz="2400" dirty="0">
                <a:solidFill>
                  <a:srgbClr val="C00000"/>
                </a:solidFill>
              </a:rPr>
              <a:t> </a:t>
            </a:r>
            <a:r>
              <a:rPr lang="en-US" altLang="zh-CN" sz="2400" dirty="0">
                <a:solidFill>
                  <a:srgbClr val="C00000"/>
                </a:solidFill>
              </a:rPr>
              <a:t>samples</a:t>
            </a:r>
            <a:r>
              <a:rPr lang="zh-CN" altLang="en-US" sz="2400" dirty="0">
                <a:solidFill>
                  <a:srgbClr val="C00000"/>
                </a:solidFill>
              </a:rPr>
              <a:t> </a:t>
            </a:r>
          </a:p>
        </p:txBody>
      </p:sp>
      <p:sp>
        <p:nvSpPr>
          <p:cNvPr id="14" name="文本框 13">
            <a:extLst>
              <a:ext uri="{FF2B5EF4-FFF2-40B4-BE49-F238E27FC236}">
                <a16:creationId xmlns:a16="http://schemas.microsoft.com/office/drawing/2014/main" id="{BE3BF0C0-3AF4-B692-0679-B01451323CC7}"/>
              </a:ext>
            </a:extLst>
          </p:cNvPr>
          <p:cNvSpPr txBox="1"/>
          <p:nvPr/>
        </p:nvSpPr>
        <p:spPr>
          <a:xfrm>
            <a:off x="7947235" y="5433640"/>
            <a:ext cx="4357146" cy="593624"/>
          </a:xfrm>
          <a:prstGeom prst="rect">
            <a:avLst/>
          </a:prstGeom>
        </p:spPr>
        <p:txBody>
          <a:bodyPr vert="horz" lIns="91440" tIns="45720" rIns="91440" bIns="45720" rtlCol="0" anchor="ctr">
            <a:noAutofit/>
          </a:bodyPr>
          <a:lstStyle>
            <a:defPPr>
              <a:defRPr lang="zh-CN"/>
            </a:defPPr>
            <a:lvl1pPr algn="ctr">
              <a:lnSpc>
                <a:spcPct val="90000"/>
              </a:lnSpc>
              <a:spcBef>
                <a:spcPct val="0"/>
              </a:spcBef>
              <a:buNone/>
              <a:defRPr sz="3600" b="1">
                <a:latin typeface="Helvetica" panose="020B0604020202030204" pitchFamily="34" charset="0"/>
                <a:ea typeface="+mj-ea"/>
                <a:cs typeface="+mj-cs"/>
              </a:defRPr>
            </a:lvl1pPr>
          </a:lstStyle>
          <a:p>
            <a:r>
              <a:rPr lang="en-US" altLang="zh-CN" sz="2400" dirty="0"/>
              <a:t>Influence</a:t>
            </a:r>
            <a:r>
              <a:rPr lang="zh-CN" altLang="en-US" sz="2400" dirty="0"/>
              <a:t> </a:t>
            </a:r>
            <a:r>
              <a:rPr lang="en-US" altLang="zh-CN" sz="2400" dirty="0"/>
              <a:t>of</a:t>
            </a:r>
            <a:r>
              <a:rPr lang="zh-CN" altLang="en-US" sz="2400" dirty="0"/>
              <a:t> </a:t>
            </a:r>
            <a:endParaRPr lang="en-US" altLang="zh-CN" sz="2400" dirty="0"/>
          </a:p>
          <a:p>
            <a:r>
              <a:rPr lang="en-US" altLang="zh-CN" sz="2400" dirty="0"/>
              <a:t>channel</a:t>
            </a:r>
            <a:r>
              <a:rPr lang="zh-CN" altLang="en-US" sz="2400" dirty="0"/>
              <a:t> </a:t>
            </a:r>
            <a:r>
              <a:rPr lang="en-US" altLang="zh-CN" sz="2400" dirty="0"/>
              <a:t>size</a:t>
            </a:r>
            <a:endParaRPr lang="zh-CN" altLang="en-US" sz="2400" dirty="0"/>
          </a:p>
        </p:txBody>
      </p:sp>
    </p:spTree>
    <p:extLst>
      <p:ext uri="{BB962C8B-B14F-4D97-AF65-F5344CB8AC3E}">
        <p14:creationId xmlns:p14="http://schemas.microsoft.com/office/powerpoint/2010/main" val="110331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398BF-8DA4-4C8D-EB45-6FB7A04942CC}"/>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0DD9EFDB-8FE6-F528-8F72-C878AC08770A}"/>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Evaluation</a:t>
            </a:r>
            <a:endParaRPr lang="zh-CN" altLang="en-US" sz="3600" b="1" i="1" dirty="0">
              <a:latin typeface="Helvetica" panose="020B0604020202030204" pitchFamily="34" charset="0"/>
            </a:endParaRPr>
          </a:p>
        </p:txBody>
      </p:sp>
      <p:pic>
        <p:nvPicPr>
          <p:cNvPr id="8" name="图片 7">
            <a:extLst>
              <a:ext uri="{FF2B5EF4-FFF2-40B4-BE49-F238E27FC236}">
                <a16:creationId xmlns:a16="http://schemas.microsoft.com/office/drawing/2014/main" id="{F8359571-4B0A-A8F3-A394-671037E5E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63" y="2113475"/>
            <a:ext cx="3248795" cy="2625969"/>
          </a:xfrm>
          <a:prstGeom prst="rect">
            <a:avLst/>
          </a:prstGeom>
        </p:spPr>
      </p:pic>
      <p:sp>
        <p:nvSpPr>
          <p:cNvPr id="11" name="文本框 10">
            <a:extLst>
              <a:ext uri="{FF2B5EF4-FFF2-40B4-BE49-F238E27FC236}">
                <a16:creationId xmlns:a16="http://schemas.microsoft.com/office/drawing/2014/main" id="{F2EC146B-DF88-C126-8328-6FFA15FE51AD}"/>
              </a:ext>
            </a:extLst>
          </p:cNvPr>
          <p:cNvSpPr txBox="1"/>
          <p:nvPr/>
        </p:nvSpPr>
        <p:spPr>
          <a:xfrm>
            <a:off x="355532" y="4958858"/>
            <a:ext cx="4357146" cy="593624"/>
          </a:xfrm>
          <a:prstGeom prst="rect">
            <a:avLst/>
          </a:prstGeom>
        </p:spPr>
        <p:txBody>
          <a:bodyPr vert="horz" lIns="91440" tIns="45720" rIns="91440" bIns="45720" rtlCol="0" anchor="ctr">
            <a:noAutofit/>
          </a:bodyPr>
          <a:lstStyle>
            <a:defPPr>
              <a:defRPr lang="zh-CN"/>
            </a:defPPr>
            <a:lvl1pPr algn="ctr">
              <a:lnSpc>
                <a:spcPct val="90000"/>
              </a:lnSpc>
              <a:spcBef>
                <a:spcPct val="0"/>
              </a:spcBef>
              <a:buNone/>
              <a:defRPr sz="3600" b="1">
                <a:latin typeface="Helvetica" panose="020B0604020202030204" pitchFamily="34" charset="0"/>
                <a:ea typeface="+mj-ea"/>
                <a:cs typeface="+mj-cs"/>
              </a:defRPr>
            </a:lvl1pPr>
          </a:lstStyle>
          <a:p>
            <a:r>
              <a:rPr lang="en-US" altLang="zh-CN" sz="2400" dirty="0"/>
              <a:t>Influence</a:t>
            </a:r>
            <a:r>
              <a:rPr lang="zh-CN" altLang="en-US" sz="2400" dirty="0"/>
              <a:t> </a:t>
            </a:r>
            <a:r>
              <a:rPr lang="en-US" altLang="zh-CN" sz="2400" dirty="0"/>
              <a:t>of</a:t>
            </a:r>
            <a:r>
              <a:rPr lang="zh-CN" altLang="en-US" sz="2400" dirty="0"/>
              <a:t> </a:t>
            </a:r>
            <a:endParaRPr lang="en-US" altLang="zh-CN" sz="2400" dirty="0"/>
          </a:p>
          <a:p>
            <a:r>
              <a:rPr lang="en-US" altLang="zh-CN" sz="2400" dirty="0"/>
              <a:t>different user</a:t>
            </a:r>
            <a:endParaRPr lang="zh-CN" altLang="en-US" sz="2400" dirty="0"/>
          </a:p>
        </p:txBody>
      </p:sp>
      <p:pic>
        <p:nvPicPr>
          <p:cNvPr id="15" name="图片 14">
            <a:extLst>
              <a:ext uri="{FF2B5EF4-FFF2-40B4-BE49-F238E27FC236}">
                <a16:creationId xmlns:a16="http://schemas.microsoft.com/office/drawing/2014/main" id="{B5991814-193F-3769-2BA6-C960AB6E9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5544" y="2069462"/>
            <a:ext cx="3580912" cy="2740322"/>
          </a:xfrm>
          <a:prstGeom prst="rect">
            <a:avLst/>
          </a:prstGeom>
        </p:spPr>
      </p:pic>
      <p:sp>
        <p:nvSpPr>
          <p:cNvPr id="16" name="文本框 15">
            <a:extLst>
              <a:ext uri="{FF2B5EF4-FFF2-40B4-BE49-F238E27FC236}">
                <a16:creationId xmlns:a16="http://schemas.microsoft.com/office/drawing/2014/main" id="{B4BCD5AC-D942-B174-33CE-26BF02635A9E}"/>
              </a:ext>
            </a:extLst>
          </p:cNvPr>
          <p:cNvSpPr txBox="1"/>
          <p:nvPr/>
        </p:nvSpPr>
        <p:spPr>
          <a:xfrm>
            <a:off x="3986858" y="4958858"/>
            <a:ext cx="4357146" cy="593624"/>
          </a:xfrm>
          <a:prstGeom prst="rect">
            <a:avLst/>
          </a:prstGeom>
        </p:spPr>
        <p:txBody>
          <a:bodyPr vert="horz" lIns="91440" tIns="45720" rIns="91440" bIns="45720" rtlCol="0" anchor="ctr">
            <a:noAutofit/>
          </a:bodyPr>
          <a:lstStyle>
            <a:defPPr>
              <a:defRPr lang="zh-CN"/>
            </a:defPPr>
            <a:lvl1pPr algn="ctr">
              <a:lnSpc>
                <a:spcPct val="90000"/>
              </a:lnSpc>
              <a:spcBef>
                <a:spcPct val="0"/>
              </a:spcBef>
              <a:buNone/>
              <a:defRPr sz="3600" b="1">
                <a:latin typeface="Helvetica" panose="020B0604020202030204" pitchFamily="34" charset="0"/>
                <a:ea typeface="+mj-ea"/>
                <a:cs typeface="+mj-cs"/>
              </a:defRPr>
            </a:lvl1pPr>
          </a:lstStyle>
          <a:p>
            <a:r>
              <a:rPr lang="en-US" altLang="zh-CN" sz="2400" dirty="0"/>
              <a:t>Influence</a:t>
            </a:r>
            <a:r>
              <a:rPr lang="zh-CN" altLang="en-US" sz="2400" dirty="0"/>
              <a:t> </a:t>
            </a:r>
            <a:r>
              <a:rPr lang="en-US" altLang="zh-CN" sz="2400" dirty="0"/>
              <a:t>of</a:t>
            </a:r>
            <a:r>
              <a:rPr lang="zh-CN" altLang="en-US" sz="2400" dirty="0"/>
              <a:t> </a:t>
            </a:r>
            <a:endParaRPr lang="en-US" altLang="zh-CN" sz="2400" dirty="0"/>
          </a:p>
          <a:p>
            <a:r>
              <a:rPr lang="en-US" altLang="zh-CN" sz="2400" dirty="0"/>
              <a:t>different environment</a:t>
            </a:r>
            <a:endParaRPr lang="zh-CN" altLang="en-US" sz="2400" dirty="0"/>
          </a:p>
        </p:txBody>
      </p:sp>
      <p:pic>
        <p:nvPicPr>
          <p:cNvPr id="18" name="图片 17">
            <a:extLst>
              <a:ext uri="{FF2B5EF4-FFF2-40B4-BE49-F238E27FC236}">
                <a16:creationId xmlns:a16="http://schemas.microsoft.com/office/drawing/2014/main" id="{3FD32E23-9C26-4587-A06B-2044874433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5142" y="2102060"/>
            <a:ext cx="3414837" cy="2707724"/>
          </a:xfrm>
          <a:prstGeom prst="rect">
            <a:avLst/>
          </a:prstGeom>
        </p:spPr>
      </p:pic>
      <p:sp>
        <p:nvSpPr>
          <p:cNvPr id="19" name="文本框 18">
            <a:extLst>
              <a:ext uri="{FF2B5EF4-FFF2-40B4-BE49-F238E27FC236}">
                <a16:creationId xmlns:a16="http://schemas.microsoft.com/office/drawing/2014/main" id="{104BAC21-EFB4-B24E-2310-82AABB9111A4}"/>
              </a:ext>
            </a:extLst>
          </p:cNvPr>
          <p:cNvSpPr txBox="1"/>
          <p:nvPr/>
        </p:nvSpPr>
        <p:spPr>
          <a:xfrm>
            <a:off x="8078212" y="4958858"/>
            <a:ext cx="4357146" cy="593624"/>
          </a:xfrm>
          <a:prstGeom prst="rect">
            <a:avLst/>
          </a:prstGeom>
        </p:spPr>
        <p:txBody>
          <a:bodyPr vert="horz" lIns="91440" tIns="45720" rIns="91440" bIns="45720" rtlCol="0" anchor="ctr">
            <a:noAutofit/>
          </a:bodyPr>
          <a:lstStyle>
            <a:defPPr>
              <a:defRPr lang="zh-CN"/>
            </a:defPPr>
            <a:lvl1pPr algn="ctr">
              <a:lnSpc>
                <a:spcPct val="90000"/>
              </a:lnSpc>
              <a:spcBef>
                <a:spcPct val="0"/>
              </a:spcBef>
              <a:buNone/>
              <a:defRPr sz="3600" b="1">
                <a:latin typeface="Helvetica" panose="020B0604020202030204" pitchFamily="34" charset="0"/>
                <a:ea typeface="+mj-ea"/>
                <a:cs typeface="+mj-cs"/>
              </a:defRPr>
            </a:lvl1pPr>
          </a:lstStyle>
          <a:p>
            <a:r>
              <a:rPr lang="en-US" altLang="zh-CN" sz="2400" dirty="0"/>
              <a:t>Influence</a:t>
            </a:r>
            <a:r>
              <a:rPr lang="zh-CN" altLang="en-US" sz="2400" dirty="0"/>
              <a:t> </a:t>
            </a:r>
            <a:r>
              <a:rPr lang="en-US" altLang="zh-CN" sz="2400" dirty="0"/>
              <a:t>of</a:t>
            </a:r>
            <a:r>
              <a:rPr lang="zh-CN" altLang="en-US" sz="2400" dirty="0"/>
              <a:t> </a:t>
            </a:r>
            <a:endParaRPr lang="en-US" altLang="zh-CN" sz="2400" dirty="0"/>
          </a:p>
          <a:p>
            <a:r>
              <a:rPr lang="en-US" altLang="zh-CN" sz="2400" dirty="0"/>
              <a:t>different temperature</a:t>
            </a:r>
            <a:endParaRPr lang="zh-CN" altLang="en-US" sz="2400" dirty="0"/>
          </a:p>
        </p:txBody>
      </p:sp>
      <p:sp>
        <p:nvSpPr>
          <p:cNvPr id="20" name="Title 1">
            <a:extLst>
              <a:ext uri="{FF2B5EF4-FFF2-40B4-BE49-F238E27FC236}">
                <a16:creationId xmlns:a16="http://schemas.microsoft.com/office/drawing/2014/main" id="{493997A1-376E-6111-75A9-099CBF193F8D}"/>
              </a:ext>
            </a:extLst>
          </p:cNvPr>
          <p:cNvSpPr txBox="1">
            <a:spLocks/>
          </p:cNvSpPr>
          <p:nvPr/>
        </p:nvSpPr>
        <p:spPr>
          <a:xfrm>
            <a:off x="2216702" y="3929074"/>
            <a:ext cx="8849542" cy="1004650"/>
          </a:xfrm>
          <a:prstGeom prst="rect">
            <a:avLst/>
          </a:prstGeom>
          <a:solidFill>
            <a:schemeClr val="bg1"/>
          </a:solidFill>
          <a:ln w="44450">
            <a:solidFill>
              <a:srgbClr val="C0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dirty="0">
                <a:solidFill>
                  <a:srgbClr val="C00000"/>
                </a:solidFill>
                <a:latin typeface="Helvetica" panose="020B0604020202030204" pitchFamily="34" charset="0"/>
              </a:rPr>
              <a:t>For</a:t>
            </a:r>
            <a:r>
              <a:rPr lang="zh-CN" altLang="en-US" sz="2800" b="1" dirty="0">
                <a:solidFill>
                  <a:srgbClr val="C00000"/>
                </a:solidFill>
                <a:latin typeface="Helvetica" panose="020B0604020202030204" pitchFamily="34" charset="0"/>
              </a:rPr>
              <a:t> </a:t>
            </a:r>
            <a:r>
              <a:rPr lang="en-US" altLang="zh-CN" sz="2800" b="1" dirty="0">
                <a:solidFill>
                  <a:srgbClr val="C00000"/>
                </a:solidFill>
                <a:latin typeface="Helvetica" panose="020B0604020202030204" pitchFamily="34" charset="0"/>
              </a:rPr>
              <a:t>more</a:t>
            </a:r>
            <a:r>
              <a:rPr lang="zh-CN" altLang="en-US" sz="2800" b="1" dirty="0">
                <a:solidFill>
                  <a:srgbClr val="C00000"/>
                </a:solidFill>
                <a:latin typeface="Helvetica" panose="020B0604020202030204" pitchFamily="34" charset="0"/>
              </a:rPr>
              <a:t> </a:t>
            </a:r>
            <a:r>
              <a:rPr lang="en-US" altLang="zh-CN" sz="2800" b="1" dirty="0">
                <a:solidFill>
                  <a:srgbClr val="C00000"/>
                </a:solidFill>
                <a:latin typeface="Helvetica" panose="020B0604020202030204" pitchFamily="34" charset="0"/>
              </a:rPr>
              <a:t>detail</a:t>
            </a:r>
            <a:r>
              <a:rPr lang="zh-CN" altLang="en-US" sz="2800" b="1" dirty="0">
                <a:solidFill>
                  <a:srgbClr val="C00000"/>
                </a:solidFill>
                <a:latin typeface="Helvetica" panose="020B0604020202030204" pitchFamily="34" charset="0"/>
              </a:rPr>
              <a:t> </a:t>
            </a:r>
            <a:r>
              <a:rPr lang="en-US" altLang="zh-CN" sz="2800" b="1" dirty="0">
                <a:solidFill>
                  <a:srgbClr val="C00000"/>
                </a:solidFill>
                <a:latin typeface="Helvetica" panose="020B0604020202030204" pitchFamily="34" charset="0"/>
              </a:rPr>
              <a:t>about the evaluation, </a:t>
            </a:r>
          </a:p>
          <a:p>
            <a:pPr algn="ctr"/>
            <a:r>
              <a:rPr lang="en-US" altLang="zh-CN" sz="2800" b="1" dirty="0">
                <a:solidFill>
                  <a:srgbClr val="C00000"/>
                </a:solidFill>
                <a:latin typeface="Helvetica" panose="020B0604020202030204" pitchFamily="34" charset="0"/>
              </a:rPr>
              <a:t>please refer to our paper.</a:t>
            </a:r>
            <a:endParaRPr lang="en-US" sz="2400" b="1" dirty="0">
              <a:solidFill>
                <a:srgbClr val="C00000"/>
              </a:solidFill>
              <a:latin typeface="Helvetica" panose="020B0604020202030204" pitchFamily="34" charset="0"/>
            </a:endParaRPr>
          </a:p>
        </p:txBody>
      </p:sp>
    </p:spTree>
    <p:extLst>
      <p:ext uri="{BB962C8B-B14F-4D97-AF65-F5344CB8AC3E}">
        <p14:creationId xmlns:p14="http://schemas.microsoft.com/office/powerpoint/2010/main" val="39234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9"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01751"/>
            <a:ext cx="12192000" cy="1254497"/>
          </a:xfrm>
        </p:spPr>
        <p:txBody>
          <a:bodyPr>
            <a:noAutofit/>
          </a:bodyPr>
          <a:lstStyle/>
          <a:p>
            <a:r>
              <a:rPr lang="en-US" altLang="zh-CN" sz="4000" b="1" i="1" dirty="0" err="1">
                <a:latin typeface="Helvetica" panose="020B0604020202030204" pitchFamily="34" charset="0"/>
              </a:rPr>
              <a:t>HandPad</a:t>
            </a:r>
            <a:r>
              <a:rPr lang="en-US" altLang="zh-CN" sz="4000" b="1" dirty="0">
                <a:latin typeface="Helvetica" panose="020B0604020202030204" pitchFamily="34" charset="0"/>
              </a:rPr>
              <a:t>:</a:t>
            </a:r>
            <a:r>
              <a:rPr lang="en-US" altLang="zh-CN" sz="4000" b="1" i="1" dirty="0">
                <a:latin typeface="Helvetica" panose="020B0604020202030204" pitchFamily="34" charset="0"/>
              </a:rPr>
              <a:t> </a:t>
            </a:r>
            <a:r>
              <a:rPr lang="en-US" altLang="zh-CN" sz="4000" b="1" dirty="0">
                <a:latin typeface="Helvetica" panose="020B0604020202030204" pitchFamily="34" charset="0"/>
              </a:rPr>
              <a:t>Enabling On-the-Go Writing on Your Hand via Human Capacitance</a:t>
            </a:r>
            <a:endParaRPr lang="en-US" sz="4000" b="1" dirty="0">
              <a:latin typeface="Helvetica" panose="020B0604020202030204" pitchFamily="34"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029" y="17400"/>
            <a:ext cx="1753565" cy="1754189"/>
          </a:xfrm>
          <a:prstGeom prst="rect">
            <a:avLst/>
          </a:prstGeom>
        </p:spPr>
      </p:pic>
      <p:sp>
        <p:nvSpPr>
          <p:cNvPr id="3" name="Subtitle 2"/>
          <p:cNvSpPr>
            <a:spLocks noGrp="1"/>
          </p:cNvSpPr>
          <p:nvPr>
            <p:ph type="subTitle" idx="1"/>
          </p:nvPr>
        </p:nvSpPr>
        <p:spPr>
          <a:xfrm>
            <a:off x="1677908" y="4110702"/>
            <a:ext cx="9089680" cy="2747298"/>
          </a:xfrm>
        </p:spPr>
        <p:txBody>
          <a:bodyPr>
            <a:normAutofit/>
          </a:bodyPr>
          <a:lstStyle/>
          <a:p>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Yu Lu</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Hao Pan</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Dian Ding</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a:t>
            </a:r>
            <a:r>
              <a:rPr lang="en-US" altLang="zh-CN" dirty="0" err="1">
                <a:latin typeface="Times New Roman" panose="02020603050405020304" pitchFamily="18" charset="0"/>
                <a:ea typeface="汉仪大圣体简" panose="00020600040101010101" pitchFamily="18" charset="-122"/>
                <a:cs typeface="Times New Roman" panose="02020603050405020304" pitchFamily="18" charset="0"/>
              </a:rPr>
              <a:t>Yijie</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Li</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a:t>
            </a:r>
            <a:r>
              <a:rPr lang="en-US" altLang="zh-CN" dirty="0" err="1">
                <a:latin typeface="Times New Roman" panose="02020603050405020304" pitchFamily="18" charset="0"/>
                <a:ea typeface="汉仪大圣体简" panose="00020600040101010101" pitchFamily="18" charset="-122"/>
                <a:cs typeface="Times New Roman" panose="02020603050405020304" pitchFamily="18" charset="0"/>
              </a:rPr>
              <a:t>Juntao</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Zhou</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a:t>
            </a:r>
          </a:p>
          <a:p>
            <a:r>
              <a:rPr lang="en-US" altLang="zh-CN" dirty="0" err="1">
                <a:latin typeface="Times New Roman" panose="02020603050405020304" pitchFamily="18" charset="0"/>
                <a:ea typeface="汉仪大圣体简" panose="00020600040101010101" pitchFamily="18" charset="-122"/>
                <a:cs typeface="Times New Roman" panose="02020603050405020304" pitchFamily="18" charset="0"/>
              </a:rPr>
              <a:t>Yongjian</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Fu </a:t>
            </a:r>
            <a:r>
              <a:rPr lang="en-US" altLang="zh-CN" sz="2400" kern="1200" baseline="30000" dirty="0">
                <a:solidFill>
                  <a:srgbClr val="000000"/>
                </a:solidFill>
                <a:effectLst/>
                <a:latin typeface="微软雅黑" panose="020B0503020204020204" pitchFamily="34" charset="-122"/>
                <a:ea typeface="微软雅黑" panose="020B0503020204020204" pitchFamily="34" charset="-122"/>
                <a:cs typeface="Segoe UI Semibold" panose="020B0702040204020203" pitchFamily="34"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a:t>
            </a:r>
            <a:r>
              <a:rPr lang="en-US" altLang="zh-CN" dirty="0" err="1">
                <a:latin typeface="Times New Roman" panose="02020603050405020304" pitchFamily="18" charset="0"/>
                <a:ea typeface="汉仪大圣体简" panose="00020600040101010101" pitchFamily="18" charset="-122"/>
                <a:cs typeface="Times New Roman" panose="02020603050405020304" pitchFamily="18" charset="0"/>
              </a:rPr>
              <a:t>Yongzhao</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Zhang</a:t>
            </a:r>
            <a:r>
              <a:rPr lang="en-US" altLang="zh-CN" sz="2400" kern="1200" baseline="30000" dirty="0">
                <a:solidFill>
                  <a:srgbClr val="000000"/>
                </a:solidFill>
                <a:effectLst/>
                <a:latin typeface="Segoe UI Semibold" panose="020B0702040204020203" pitchFamily="34" charset="0"/>
                <a:ea typeface="微软雅黑" panose="020B0503020204020204" pitchFamily="34" charset="-122"/>
                <a:cs typeface="Segoe UI Semibold" panose="020B0702040204020203" pitchFamily="34"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Yi-Chao Chen</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a:t>
            </a:r>
            <a:r>
              <a:rPr lang="en-US" altLang="zh-CN" dirty="0" err="1">
                <a:latin typeface="Times New Roman" panose="02020603050405020304" pitchFamily="18" charset="0"/>
                <a:ea typeface="汉仪大圣体简" panose="00020600040101010101" pitchFamily="18" charset="-122"/>
                <a:cs typeface="Times New Roman" panose="02020603050405020304" pitchFamily="18" charset="0"/>
              </a:rPr>
              <a:t>Guangtao</a:t>
            </a:r>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 Xue</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p>
          <a:p>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Shanghai Jiao Tong University</a:t>
            </a:r>
            <a:r>
              <a:rPr lang="en-US" altLang="zh-CN" baseline="30000" dirty="0">
                <a:latin typeface="Times New Roman" panose="02020603050405020304" pitchFamily="18" charset="0"/>
                <a:ea typeface="汉仪大圣体简" panose="00020600040101010101" pitchFamily="18" charset="-122"/>
                <a:cs typeface="Times New Roman" panose="02020603050405020304" pitchFamily="18" charset="0"/>
              </a:rPr>
              <a:t>†</a:t>
            </a:r>
            <a:endParaRPr lang="en-US" altLang="zh-CN" dirty="0">
              <a:latin typeface="Times New Roman" panose="02020603050405020304" pitchFamily="18" charset="0"/>
              <a:ea typeface="汉仪大圣体简" panose="00020600040101010101" pitchFamily="18" charset="-122"/>
              <a:cs typeface="Times New Roman" panose="02020603050405020304" pitchFamily="18" charset="0"/>
            </a:endParaRPr>
          </a:p>
          <a:p>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Central South University</a:t>
            </a:r>
            <a:r>
              <a:rPr lang="en-US" altLang="zh-CN" sz="2400" kern="1200" baseline="30000" dirty="0">
                <a:solidFill>
                  <a:srgbClr val="000000"/>
                </a:solidFill>
                <a:effectLst/>
                <a:latin typeface="微软雅黑" panose="020B0503020204020204" pitchFamily="34" charset="-122"/>
                <a:ea typeface="微软雅黑" panose="020B0503020204020204" pitchFamily="34" charset="-122"/>
                <a:cs typeface="Segoe UI Semibold" panose="020B0702040204020203" pitchFamily="34" charset="0"/>
              </a:rPr>
              <a:t> ♦</a:t>
            </a:r>
            <a:endParaRPr lang="en-US" altLang="zh-CN" dirty="0">
              <a:latin typeface="Times New Roman" panose="02020603050405020304" pitchFamily="18" charset="0"/>
              <a:ea typeface="汉仪大圣体简" panose="00020600040101010101" pitchFamily="18" charset="-122"/>
              <a:cs typeface="Times New Roman" panose="02020603050405020304" pitchFamily="18" charset="0"/>
            </a:endParaRPr>
          </a:p>
          <a:p>
            <a:r>
              <a:rPr lang="en-US" altLang="zh-CN" dirty="0">
                <a:latin typeface="Times New Roman" panose="02020603050405020304" pitchFamily="18" charset="0"/>
                <a:ea typeface="汉仪大圣体简" panose="00020600040101010101" pitchFamily="18" charset="-122"/>
                <a:cs typeface="Times New Roman" panose="02020603050405020304" pitchFamily="18" charset="0"/>
              </a:rPr>
              <a:t>University of Electronic Science and Technology of China</a:t>
            </a:r>
            <a:r>
              <a:rPr lang="en-US" altLang="zh-CN" sz="2400" kern="1200" baseline="30000" dirty="0">
                <a:solidFill>
                  <a:srgbClr val="000000"/>
                </a:solidFill>
                <a:effectLst/>
                <a:latin typeface="Segoe UI Semibold" panose="020B0702040204020203" pitchFamily="34" charset="0"/>
                <a:ea typeface="微软雅黑" panose="020B0503020204020204" pitchFamily="34" charset="-122"/>
                <a:cs typeface="Segoe UI Semibold" panose="020B0702040204020203" pitchFamily="34" charset="0"/>
              </a:rPr>
              <a:t>‡</a:t>
            </a:r>
          </a:p>
          <a:p>
            <a:r>
              <a:rPr lang="en-US" altLang="zh-CN" sz="2400" dirty="0">
                <a:latin typeface="Times New Roman" panose="02020603050405020304" pitchFamily="18" charset="0"/>
                <a:ea typeface="汉仪大圣体简" panose="00020600040101010101" pitchFamily="18" charset="-122"/>
                <a:cs typeface="Times New Roman" panose="02020603050405020304" pitchFamily="18" charset="0"/>
              </a:rPr>
              <a:t>dingdian94@sjtu.edu.cn</a:t>
            </a:r>
          </a:p>
        </p:txBody>
      </p:sp>
      <p:pic>
        <p:nvPicPr>
          <p:cNvPr id="1030" name="Picture 6" descr="中南大学校徽_word文档在线阅读与下载_免费文档">
            <a:extLst>
              <a:ext uri="{FF2B5EF4-FFF2-40B4-BE49-F238E27FC236}">
                <a16:creationId xmlns:a16="http://schemas.microsoft.com/office/drawing/2014/main" id="{EF84E48A-4C4E-E494-4F8F-AE2871AB79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30" b="-4673"/>
          <a:stretch/>
        </p:blipFill>
        <p:spPr bwMode="auto">
          <a:xfrm>
            <a:off x="8324463" y="38109"/>
            <a:ext cx="1753565" cy="17127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电子科大校徽,电子科大,华中科技大学校徽(第4页)_大山谷图库">
            <a:extLst>
              <a:ext uri="{FF2B5EF4-FFF2-40B4-BE49-F238E27FC236}">
                <a16:creationId xmlns:a16="http://schemas.microsoft.com/office/drawing/2014/main" id="{738288B5-B8C2-43BB-21D9-E665D061AA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2173" y="17400"/>
            <a:ext cx="1762716" cy="1754189"/>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B2CA18BB-3B02-085A-E07D-D6868F2DC724}"/>
              </a:ext>
            </a:extLst>
          </p:cNvPr>
          <p:cNvPicPr>
            <a:picLocks noChangeAspect="1"/>
          </p:cNvPicPr>
          <p:nvPr/>
        </p:nvPicPr>
        <p:blipFill>
          <a:blip r:embed="rId6">
            <a:clrChange>
              <a:clrFrom>
                <a:srgbClr val="8320FF"/>
              </a:clrFrom>
              <a:clrTo>
                <a:srgbClr val="8320FF">
                  <a:alpha val="0"/>
                </a:srgbClr>
              </a:clrTo>
            </a:clrChange>
          </a:blip>
          <a:stretch>
            <a:fillRect/>
          </a:stretch>
        </p:blipFill>
        <p:spPr>
          <a:xfrm>
            <a:off x="0" y="0"/>
            <a:ext cx="2041544" cy="1480525"/>
          </a:xfrm>
          <a:prstGeom prst="rect">
            <a:avLst/>
          </a:prstGeom>
        </p:spPr>
      </p:pic>
      <p:sp>
        <p:nvSpPr>
          <p:cNvPr id="5" name="TextBox 1">
            <a:extLst>
              <a:ext uri="{FF2B5EF4-FFF2-40B4-BE49-F238E27FC236}">
                <a16:creationId xmlns:a16="http://schemas.microsoft.com/office/drawing/2014/main" id="{A3F6732F-4C41-965C-638E-16F06D4C7F4E}"/>
              </a:ext>
            </a:extLst>
          </p:cNvPr>
          <p:cNvSpPr txBox="1"/>
          <p:nvPr/>
        </p:nvSpPr>
        <p:spPr>
          <a:xfrm>
            <a:off x="0" y="2035860"/>
            <a:ext cx="12192000"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spAutoFit/>
          </a:bodyPr>
          <a:lstStyle/>
          <a:p>
            <a:pPr marL="0" marR="0" indent="0" algn="ctr" defTabSz="821531" rtl="0" fontAlgn="auto" latinLnBrk="0" hangingPunct="0">
              <a:spcBef>
                <a:spcPts val="0"/>
              </a:spcBef>
              <a:spcAft>
                <a:spcPts val="0"/>
              </a:spcAft>
              <a:buClrTx/>
              <a:buSzTx/>
              <a:buFontTx/>
              <a:buNone/>
              <a:tabLst/>
            </a:pPr>
            <a:r>
              <a:rPr lang="en-US" sz="4800" b="1" dirty="0">
                <a:latin typeface="Helvetica" panose="020B0604020202030204" pitchFamily="34" charset="0"/>
                <a:ea typeface="+mj-ea"/>
                <a:cs typeface="+mj-cs"/>
                <a:sym typeface="Avenir Next"/>
              </a:rPr>
              <a:t>Thank you !</a:t>
            </a:r>
          </a:p>
        </p:txBody>
      </p:sp>
    </p:spTree>
    <p:extLst>
      <p:ext uri="{BB962C8B-B14F-4D97-AF65-F5344CB8AC3E}">
        <p14:creationId xmlns:p14="http://schemas.microsoft.com/office/powerpoint/2010/main" val="1743226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6081D-C949-4EEA-1380-4B6534CF68D3}"/>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3CE561F4-1C8F-6B02-E151-1031631B26A7}"/>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Background</a:t>
            </a:r>
            <a:endParaRPr lang="zh-CN" altLang="en-US" sz="3600" b="1" dirty="0">
              <a:latin typeface="Helvetica" panose="020B0604020202030204" pitchFamily="34" charset="0"/>
            </a:endParaRPr>
          </a:p>
        </p:txBody>
      </p:sp>
      <p:sp>
        <p:nvSpPr>
          <p:cNvPr id="5" name="Title 1">
            <a:extLst>
              <a:ext uri="{FF2B5EF4-FFF2-40B4-BE49-F238E27FC236}">
                <a16:creationId xmlns:a16="http://schemas.microsoft.com/office/drawing/2014/main" id="{0298054C-EA07-4909-C1FA-F278A267517E}"/>
              </a:ext>
            </a:extLst>
          </p:cNvPr>
          <p:cNvSpPr txBox="1">
            <a:spLocks/>
          </p:cNvSpPr>
          <p:nvPr/>
        </p:nvSpPr>
        <p:spPr>
          <a:xfrm>
            <a:off x="0" y="1121514"/>
            <a:ext cx="12192000"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b="1" dirty="0">
                <a:latin typeface="Helvetica" panose="020B0604020202030204" pitchFamily="34" charset="0"/>
              </a:rPr>
              <a:t>Text input for VR/AR</a:t>
            </a:r>
            <a:endParaRPr lang="en-US" sz="3600" b="1" dirty="0">
              <a:latin typeface="Helvetica" panose="020B0604020202030204" pitchFamily="34" charset="0"/>
            </a:endParaRPr>
          </a:p>
        </p:txBody>
      </p:sp>
      <p:sp>
        <p:nvSpPr>
          <p:cNvPr id="13" name="AutoShape 2" descr="A person in a futuristic VR/AR environment using text input on a virtual keyboard, typing precise commands or messages. The person is surrounded by holographic screens displaying detailed information, indicating the need for precision in communication. The background features a digital workspace with virtual objects and data projections.">
            <a:extLst>
              <a:ext uri="{FF2B5EF4-FFF2-40B4-BE49-F238E27FC236}">
                <a16:creationId xmlns:a16="http://schemas.microsoft.com/office/drawing/2014/main" id="{6B6ED40D-7AFC-4E6D-C7C9-9BB1527EB91C}"/>
              </a:ext>
            </a:extLst>
          </p:cNvPr>
          <p:cNvSpPr>
            <a:spLocks noChangeAspect="1" noChangeArrowheads="1"/>
          </p:cNvSpPr>
          <p:nvPr/>
        </p:nvSpPr>
        <p:spPr bwMode="auto">
          <a:xfrm>
            <a:off x="6025081" y="32675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8" name="组合 17">
            <a:extLst>
              <a:ext uri="{FF2B5EF4-FFF2-40B4-BE49-F238E27FC236}">
                <a16:creationId xmlns:a16="http://schemas.microsoft.com/office/drawing/2014/main" id="{A249D610-BE1B-38A0-ED75-70DC31D24FC3}"/>
              </a:ext>
            </a:extLst>
          </p:cNvPr>
          <p:cNvGrpSpPr/>
          <p:nvPr/>
        </p:nvGrpSpPr>
        <p:grpSpPr>
          <a:xfrm>
            <a:off x="8003566" y="2431378"/>
            <a:ext cx="3882375" cy="3801150"/>
            <a:chOff x="8003566" y="2431378"/>
            <a:chExt cx="3882375" cy="3801150"/>
          </a:xfrm>
        </p:grpSpPr>
        <p:sp>
          <p:nvSpPr>
            <p:cNvPr id="4" name="Title 1">
              <a:extLst>
                <a:ext uri="{FF2B5EF4-FFF2-40B4-BE49-F238E27FC236}">
                  <a16:creationId xmlns:a16="http://schemas.microsoft.com/office/drawing/2014/main" id="{CD69F6FE-EA60-4E66-2608-2CE646D4E112}"/>
                </a:ext>
              </a:extLst>
            </p:cNvPr>
            <p:cNvSpPr txBox="1">
              <a:spLocks/>
            </p:cNvSpPr>
            <p:nvPr/>
          </p:nvSpPr>
          <p:spPr>
            <a:xfrm>
              <a:off x="8612385" y="5227878"/>
              <a:ext cx="2664735"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itchFamily="2" charset="2"/>
                <a:buChar char="u"/>
              </a:pPr>
              <a:r>
                <a:rPr lang="en-US" altLang="zh-CN" sz="3600" b="1" dirty="0">
                  <a:solidFill>
                    <a:srgbClr val="C00000"/>
                  </a:solidFill>
                  <a:latin typeface="Helvetica" panose="020B0604020202030204" pitchFamily="34" charset="0"/>
                </a:rPr>
                <a:t>Privacy</a:t>
              </a:r>
              <a:endParaRPr lang="en-US" sz="3600" b="1" dirty="0">
                <a:solidFill>
                  <a:srgbClr val="C00000"/>
                </a:solidFill>
                <a:latin typeface="Helvetica" panose="020B0604020202030204" pitchFamily="34" charset="0"/>
              </a:endParaRPr>
            </a:p>
          </p:txBody>
        </p:sp>
        <p:pic>
          <p:nvPicPr>
            <p:cNvPr id="10" name="图片 9">
              <a:extLst>
                <a:ext uri="{FF2B5EF4-FFF2-40B4-BE49-F238E27FC236}">
                  <a16:creationId xmlns:a16="http://schemas.microsoft.com/office/drawing/2014/main" id="{4CCB1DC4-A030-0110-7BE7-7EEA0AD6FF03}"/>
                </a:ext>
              </a:extLst>
            </p:cNvPr>
            <p:cNvPicPr>
              <a:picLocks noChangeAspect="1"/>
            </p:cNvPicPr>
            <p:nvPr/>
          </p:nvPicPr>
          <p:blipFill>
            <a:blip r:embed="rId3">
              <a:extLst>
                <a:ext uri="{28A0092B-C50C-407E-A947-70E740481C1C}">
                  <a14:useLocalDpi xmlns:a14="http://schemas.microsoft.com/office/drawing/2010/main" val="0"/>
                </a:ext>
              </a:extLst>
            </a:blip>
            <a:srcRect b="30455"/>
            <a:stretch/>
          </p:blipFill>
          <p:spPr>
            <a:xfrm>
              <a:off x="8003566" y="2431378"/>
              <a:ext cx="3882375" cy="2700000"/>
            </a:xfrm>
            <a:prstGeom prst="rect">
              <a:avLst/>
            </a:prstGeom>
          </p:spPr>
        </p:pic>
      </p:grpSp>
      <p:grpSp>
        <p:nvGrpSpPr>
          <p:cNvPr id="17" name="组合 16">
            <a:extLst>
              <a:ext uri="{FF2B5EF4-FFF2-40B4-BE49-F238E27FC236}">
                <a16:creationId xmlns:a16="http://schemas.microsoft.com/office/drawing/2014/main" id="{30B46D06-FD4D-4934-546D-419009F6FBF6}"/>
              </a:ext>
            </a:extLst>
          </p:cNvPr>
          <p:cNvGrpSpPr/>
          <p:nvPr/>
        </p:nvGrpSpPr>
        <p:grpSpPr>
          <a:xfrm>
            <a:off x="4083893" y="2431377"/>
            <a:ext cx="3990593" cy="3801151"/>
            <a:chOff x="4083893" y="2431377"/>
            <a:chExt cx="3990593" cy="3801151"/>
          </a:xfrm>
        </p:grpSpPr>
        <p:sp>
          <p:nvSpPr>
            <p:cNvPr id="3" name="Title 1">
              <a:extLst>
                <a:ext uri="{FF2B5EF4-FFF2-40B4-BE49-F238E27FC236}">
                  <a16:creationId xmlns:a16="http://schemas.microsoft.com/office/drawing/2014/main" id="{CBF7642F-4FE4-12A4-B586-9F9920166D13}"/>
                </a:ext>
              </a:extLst>
            </p:cNvPr>
            <p:cNvSpPr txBox="1">
              <a:spLocks/>
            </p:cNvSpPr>
            <p:nvPr/>
          </p:nvSpPr>
          <p:spPr>
            <a:xfrm>
              <a:off x="4117514" y="5227878"/>
              <a:ext cx="3956972"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itchFamily="2" charset="2"/>
                <a:buChar char="u"/>
              </a:pPr>
              <a:r>
                <a:rPr lang="en-US" altLang="zh-CN" sz="3600" b="1" dirty="0">
                  <a:solidFill>
                    <a:srgbClr val="C00000"/>
                  </a:solidFill>
                  <a:latin typeface="Helvetica" panose="020B0604020202030204" pitchFamily="34" charset="0"/>
                </a:rPr>
                <a:t>Customization</a:t>
              </a:r>
              <a:endParaRPr lang="en-US" sz="3600" b="1" dirty="0">
                <a:solidFill>
                  <a:srgbClr val="C00000"/>
                </a:solidFill>
                <a:latin typeface="Helvetica" panose="020B0604020202030204" pitchFamily="34" charset="0"/>
              </a:endParaRPr>
            </a:p>
          </p:txBody>
        </p:sp>
        <p:pic>
          <p:nvPicPr>
            <p:cNvPr id="14" name="图片 13">
              <a:extLst>
                <a:ext uri="{FF2B5EF4-FFF2-40B4-BE49-F238E27FC236}">
                  <a16:creationId xmlns:a16="http://schemas.microsoft.com/office/drawing/2014/main" id="{C77CD730-5D28-9B1A-7F48-44CC7646D985}"/>
                </a:ext>
              </a:extLst>
            </p:cNvPr>
            <p:cNvPicPr>
              <a:picLocks noChangeAspect="1"/>
            </p:cNvPicPr>
            <p:nvPr/>
          </p:nvPicPr>
          <p:blipFill>
            <a:blip r:embed="rId4">
              <a:extLst>
                <a:ext uri="{28A0092B-C50C-407E-A947-70E740481C1C}">
                  <a14:useLocalDpi xmlns:a14="http://schemas.microsoft.com/office/drawing/2010/main" val="0"/>
                </a:ext>
              </a:extLst>
            </a:blip>
            <a:srcRect b="30455"/>
            <a:stretch/>
          </p:blipFill>
          <p:spPr>
            <a:xfrm>
              <a:off x="4083893" y="2431377"/>
              <a:ext cx="3882375" cy="2700001"/>
            </a:xfrm>
            <a:prstGeom prst="rect">
              <a:avLst/>
            </a:prstGeom>
          </p:spPr>
        </p:pic>
      </p:grpSp>
      <p:grpSp>
        <p:nvGrpSpPr>
          <p:cNvPr id="19" name="组合 18">
            <a:extLst>
              <a:ext uri="{FF2B5EF4-FFF2-40B4-BE49-F238E27FC236}">
                <a16:creationId xmlns:a16="http://schemas.microsoft.com/office/drawing/2014/main" id="{304F7C0F-BA7E-0A62-572B-A4699B45A1F4}"/>
              </a:ext>
            </a:extLst>
          </p:cNvPr>
          <p:cNvGrpSpPr/>
          <p:nvPr/>
        </p:nvGrpSpPr>
        <p:grpSpPr>
          <a:xfrm>
            <a:off x="164220" y="2432514"/>
            <a:ext cx="3882375" cy="3800014"/>
            <a:chOff x="164220" y="2436542"/>
            <a:chExt cx="3882375" cy="3800014"/>
          </a:xfrm>
        </p:grpSpPr>
        <p:sp>
          <p:nvSpPr>
            <p:cNvPr id="20" name="Title 1">
              <a:extLst>
                <a:ext uri="{FF2B5EF4-FFF2-40B4-BE49-F238E27FC236}">
                  <a16:creationId xmlns:a16="http://schemas.microsoft.com/office/drawing/2014/main" id="{9FC09B68-A2EA-78E0-EB84-93F780B3E3BF}"/>
                </a:ext>
              </a:extLst>
            </p:cNvPr>
            <p:cNvSpPr txBox="1">
              <a:spLocks/>
            </p:cNvSpPr>
            <p:nvPr/>
          </p:nvSpPr>
          <p:spPr>
            <a:xfrm>
              <a:off x="534327" y="5231906"/>
              <a:ext cx="3142160"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itchFamily="2" charset="2"/>
                <a:buChar char="u"/>
              </a:pPr>
              <a:r>
                <a:rPr lang="en-US" altLang="zh-CN" sz="3600" b="1" dirty="0">
                  <a:solidFill>
                    <a:srgbClr val="C00000"/>
                  </a:solidFill>
                  <a:latin typeface="Helvetica" panose="020B0604020202030204" pitchFamily="34" charset="0"/>
                </a:rPr>
                <a:t>Precision</a:t>
              </a:r>
              <a:endParaRPr lang="en-US" sz="3600" b="1" dirty="0">
                <a:solidFill>
                  <a:srgbClr val="C00000"/>
                </a:solidFill>
                <a:latin typeface="Helvetica" panose="020B0604020202030204" pitchFamily="34" charset="0"/>
              </a:endParaRPr>
            </a:p>
          </p:txBody>
        </p:sp>
        <p:pic>
          <p:nvPicPr>
            <p:cNvPr id="21" name="Picture 2" descr="当自动驾驶全面普及，汽车还需要HUD吗？ - 智能汽车资源网">
              <a:extLst>
                <a:ext uri="{FF2B5EF4-FFF2-40B4-BE49-F238E27FC236}">
                  <a16:creationId xmlns:a16="http://schemas.microsoft.com/office/drawing/2014/main" id="{A82D7111-290F-9197-AD18-C6E3095341B1}"/>
                </a:ext>
              </a:extLst>
            </p:cNvPr>
            <p:cNvPicPr>
              <a:picLocks noChangeArrowheads="1"/>
            </p:cNvPicPr>
            <p:nvPr/>
          </p:nvPicPr>
          <p:blipFill rotWithShape="1">
            <a:blip r:embed="rId5">
              <a:extLst>
                <a:ext uri="{28A0092B-C50C-407E-A947-70E740481C1C}">
                  <a14:useLocalDpi xmlns:a14="http://schemas.microsoft.com/office/drawing/2010/main" val="0"/>
                </a:ext>
              </a:extLst>
            </a:blip>
            <a:srcRect r="4536"/>
            <a:stretch/>
          </p:blipFill>
          <p:spPr bwMode="auto">
            <a:xfrm>
              <a:off x="164220" y="2436542"/>
              <a:ext cx="3882375" cy="270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667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97DA3-00D2-3109-8BAE-8F3CC6132F7B}"/>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68FD580A-A8D4-E65E-857A-74964922097E}"/>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Existing Methods</a:t>
            </a:r>
            <a:endParaRPr lang="zh-CN" altLang="en-US" sz="3600" b="1" dirty="0">
              <a:latin typeface="Helvetica" panose="020B0604020202030204" pitchFamily="34" charset="0"/>
            </a:endParaRPr>
          </a:p>
        </p:txBody>
      </p:sp>
      <p:pic>
        <p:nvPicPr>
          <p:cNvPr id="17" name="图片 16">
            <a:extLst>
              <a:ext uri="{FF2B5EF4-FFF2-40B4-BE49-F238E27FC236}">
                <a16:creationId xmlns:a16="http://schemas.microsoft.com/office/drawing/2014/main" id="{6A54B6C3-D781-0A8A-9C76-16241EBE47C5}"/>
              </a:ext>
            </a:extLst>
          </p:cNvPr>
          <p:cNvPicPr>
            <a:picLocks noChangeAspect="1"/>
          </p:cNvPicPr>
          <p:nvPr/>
        </p:nvPicPr>
        <p:blipFill>
          <a:blip r:embed="rId3"/>
          <a:stretch>
            <a:fillRect/>
          </a:stretch>
        </p:blipFill>
        <p:spPr>
          <a:xfrm>
            <a:off x="886128" y="2482301"/>
            <a:ext cx="5109172" cy="2642387"/>
          </a:xfrm>
          <a:prstGeom prst="rect">
            <a:avLst/>
          </a:prstGeom>
        </p:spPr>
      </p:pic>
      <p:sp>
        <p:nvSpPr>
          <p:cNvPr id="5" name="Title 1">
            <a:extLst>
              <a:ext uri="{FF2B5EF4-FFF2-40B4-BE49-F238E27FC236}">
                <a16:creationId xmlns:a16="http://schemas.microsoft.com/office/drawing/2014/main" id="{ED30AAC6-B74A-0A6A-411E-391B4FCB80D3}"/>
              </a:ext>
            </a:extLst>
          </p:cNvPr>
          <p:cNvSpPr txBox="1">
            <a:spLocks/>
          </p:cNvSpPr>
          <p:nvPr/>
        </p:nvSpPr>
        <p:spPr>
          <a:xfrm>
            <a:off x="232642" y="1191708"/>
            <a:ext cx="6096000"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b="1" dirty="0">
                <a:latin typeface="Helvetica" panose="020B0604020202030204" pitchFamily="34" charset="0"/>
              </a:rPr>
              <a:t>Wireless</a:t>
            </a:r>
            <a:endParaRPr lang="en-US" sz="3600" b="1" dirty="0">
              <a:latin typeface="Helvetica" panose="020B0604020202030204" pitchFamily="34" charset="0"/>
            </a:endParaRPr>
          </a:p>
        </p:txBody>
      </p:sp>
      <p:sp>
        <p:nvSpPr>
          <p:cNvPr id="3" name="Title 1">
            <a:extLst>
              <a:ext uri="{FF2B5EF4-FFF2-40B4-BE49-F238E27FC236}">
                <a16:creationId xmlns:a16="http://schemas.microsoft.com/office/drawing/2014/main" id="{C6EA00C5-792D-E97A-8158-0242B82A09C4}"/>
              </a:ext>
            </a:extLst>
          </p:cNvPr>
          <p:cNvSpPr txBox="1">
            <a:spLocks/>
          </p:cNvSpPr>
          <p:nvPr/>
        </p:nvSpPr>
        <p:spPr>
          <a:xfrm>
            <a:off x="5802698" y="1308602"/>
            <a:ext cx="6096000"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Helvetica" panose="020B0604020202030204" pitchFamily="34" charset="0"/>
              </a:rPr>
              <a:t>Inertial</a:t>
            </a:r>
            <a:r>
              <a:rPr lang="zh-CN" altLang="en-US" sz="3600" b="1" dirty="0">
                <a:latin typeface="Helvetica" panose="020B0604020202030204" pitchFamily="34" charset="0"/>
              </a:rPr>
              <a:t> </a:t>
            </a:r>
            <a:r>
              <a:rPr lang="en-US" altLang="zh-CN" sz="3600" b="1" dirty="0">
                <a:latin typeface="Helvetica" panose="020B0604020202030204" pitchFamily="34" charset="0"/>
              </a:rPr>
              <a:t>Sensor</a:t>
            </a:r>
            <a:endParaRPr lang="en-US" sz="3600" b="1" dirty="0">
              <a:latin typeface="Helvetica" panose="020B0604020202030204" pitchFamily="34" charset="0"/>
            </a:endParaRPr>
          </a:p>
        </p:txBody>
      </p:sp>
      <p:pic>
        <p:nvPicPr>
          <p:cNvPr id="6" name="图片 5">
            <a:extLst>
              <a:ext uri="{FF2B5EF4-FFF2-40B4-BE49-F238E27FC236}">
                <a16:creationId xmlns:a16="http://schemas.microsoft.com/office/drawing/2014/main" id="{E7A2AB05-155A-6649-F5A3-6F79C7BC4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347450"/>
            <a:ext cx="2945742" cy="2911546"/>
          </a:xfrm>
          <a:prstGeom prst="rect">
            <a:avLst/>
          </a:prstGeom>
        </p:spPr>
      </p:pic>
      <p:sp>
        <p:nvSpPr>
          <p:cNvPr id="8" name="Title 1">
            <a:extLst>
              <a:ext uri="{FF2B5EF4-FFF2-40B4-BE49-F238E27FC236}">
                <a16:creationId xmlns:a16="http://schemas.microsoft.com/office/drawing/2014/main" id="{B000335B-FA58-BB3D-5197-79CE6819F63E}"/>
              </a:ext>
            </a:extLst>
          </p:cNvPr>
          <p:cNvSpPr txBox="1">
            <a:spLocks/>
          </p:cNvSpPr>
          <p:nvPr/>
        </p:nvSpPr>
        <p:spPr>
          <a:xfrm>
            <a:off x="6570635" y="5124688"/>
            <a:ext cx="1996471"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Helvetica" panose="020B0604020202030204" pitchFamily="34" charset="0"/>
              </a:rPr>
              <a:t>Glove</a:t>
            </a:r>
          </a:p>
        </p:txBody>
      </p:sp>
      <p:pic>
        <p:nvPicPr>
          <p:cNvPr id="10" name="图片 9">
            <a:extLst>
              <a:ext uri="{FF2B5EF4-FFF2-40B4-BE49-F238E27FC236}">
                <a16:creationId xmlns:a16="http://schemas.microsoft.com/office/drawing/2014/main" id="{2C3BC390-3D7F-3802-3585-E9470AB1C0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930328" y="2909118"/>
            <a:ext cx="2769499" cy="1930256"/>
          </a:xfrm>
          <a:prstGeom prst="rect">
            <a:avLst/>
          </a:prstGeom>
        </p:spPr>
      </p:pic>
      <p:sp>
        <p:nvSpPr>
          <p:cNvPr id="11" name="Title 1">
            <a:extLst>
              <a:ext uri="{FF2B5EF4-FFF2-40B4-BE49-F238E27FC236}">
                <a16:creationId xmlns:a16="http://schemas.microsoft.com/office/drawing/2014/main" id="{97EF4211-5E69-4E72-1FA0-AA64D21F5E03}"/>
              </a:ext>
            </a:extLst>
          </p:cNvPr>
          <p:cNvSpPr txBox="1">
            <a:spLocks/>
          </p:cNvSpPr>
          <p:nvPr/>
        </p:nvSpPr>
        <p:spPr>
          <a:xfrm>
            <a:off x="9283735" y="5124688"/>
            <a:ext cx="1996471"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Helvetica" panose="020B0604020202030204" pitchFamily="34" charset="0"/>
              </a:rPr>
              <a:t>Ring</a:t>
            </a:r>
          </a:p>
        </p:txBody>
      </p:sp>
      <p:sp>
        <p:nvSpPr>
          <p:cNvPr id="4" name="Title 1">
            <a:extLst>
              <a:ext uri="{FF2B5EF4-FFF2-40B4-BE49-F238E27FC236}">
                <a16:creationId xmlns:a16="http://schemas.microsoft.com/office/drawing/2014/main" id="{884E685B-C3D5-E911-A81B-A65F84657713}"/>
              </a:ext>
            </a:extLst>
          </p:cNvPr>
          <p:cNvSpPr txBox="1">
            <a:spLocks/>
          </p:cNvSpPr>
          <p:nvPr/>
        </p:nvSpPr>
        <p:spPr>
          <a:xfrm>
            <a:off x="6446856" y="5020154"/>
            <a:ext cx="4859015" cy="1004650"/>
          </a:xfrm>
          <a:prstGeom prst="rect">
            <a:avLst/>
          </a:prstGeom>
          <a:solidFill>
            <a:schemeClr val="bg1"/>
          </a:solidFill>
          <a:ln w="44450">
            <a:solidFill>
              <a:srgbClr val="C0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ctr">
              <a:buFont typeface="Wingdings" pitchFamily="2" charset="2"/>
              <a:buChar char="u"/>
            </a:pPr>
            <a:r>
              <a:rPr lang="en-US" altLang="zh-CN" sz="3200" b="1" dirty="0">
                <a:solidFill>
                  <a:srgbClr val="C00000"/>
                </a:solidFill>
                <a:latin typeface="Helvetica" panose="020B0604020202030204" pitchFamily="34" charset="0"/>
              </a:rPr>
              <a:t>Sensor Deployment</a:t>
            </a:r>
            <a:endParaRPr lang="en-US" sz="3200" b="1" dirty="0">
              <a:solidFill>
                <a:srgbClr val="C00000"/>
              </a:solidFill>
              <a:latin typeface="Helvetica" panose="020B0604020202030204" pitchFamily="34" charset="0"/>
            </a:endParaRPr>
          </a:p>
        </p:txBody>
      </p:sp>
      <p:sp>
        <p:nvSpPr>
          <p:cNvPr id="9" name="AutoShape 2" descr="A person in a VR/AR environment using voice recognition through a microphone. The user is speaking into a headset or microphone, while holographic text appears in front of them as the system recognizes the spoken words. The background features virtual elements reacting to the voice input, with clear visual cues showing the process of voice-to-text or voice command recognition.">
            <a:extLst>
              <a:ext uri="{FF2B5EF4-FFF2-40B4-BE49-F238E27FC236}">
                <a16:creationId xmlns:a16="http://schemas.microsoft.com/office/drawing/2014/main" id="{D6D1D932-8723-DADF-8C81-A22437BE6D8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Title 1">
            <a:extLst>
              <a:ext uri="{FF2B5EF4-FFF2-40B4-BE49-F238E27FC236}">
                <a16:creationId xmlns:a16="http://schemas.microsoft.com/office/drawing/2014/main" id="{B8E6C490-1CFE-2ADD-7CC4-85603E3E7307}"/>
              </a:ext>
            </a:extLst>
          </p:cNvPr>
          <p:cNvSpPr txBox="1">
            <a:spLocks/>
          </p:cNvSpPr>
          <p:nvPr/>
        </p:nvSpPr>
        <p:spPr>
          <a:xfrm>
            <a:off x="886129" y="4981634"/>
            <a:ext cx="5109172"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Helvetica" panose="020B0604020202030204" pitchFamily="34" charset="0"/>
              </a:rPr>
              <a:t>Signal Recognition</a:t>
            </a:r>
          </a:p>
        </p:txBody>
      </p:sp>
      <p:sp>
        <p:nvSpPr>
          <p:cNvPr id="2" name="Title 1">
            <a:extLst>
              <a:ext uri="{FF2B5EF4-FFF2-40B4-BE49-F238E27FC236}">
                <a16:creationId xmlns:a16="http://schemas.microsoft.com/office/drawing/2014/main" id="{A5A23A67-BB20-5495-9A10-87C8414487FA}"/>
              </a:ext>
            </a:extLst>
          </p:cNvPr>
          <p:cNvSpPr txBox="1">
            <a:spLocks/>
          </p:cNvSpPr>
          <p:nvPr/>
        </p:nvSpPr>
        <p:spPr>
          <a:xfrm>
            <a:off x="886128" y="5020154"/>
            <a:ext cx="5109172" cy="1004650"/>
          </a:xfrm>
          <a:prstGeom prst="rect">
            <a:avLst/>
          </a:prstGeom>
          <a:solidFill>
            <a:schemeClr val="bg1"/>
          </a:solidFill>
          <a:ln w="44450">
            <a:solidFill>
              <a:srgbClr val="C0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ctr">
              <a:buFont typeface="Wingdings" pitchFamily="2" charset="2"/>
              <a:buChar char="u"/>
            </a:pPr>
            <a:r>
              <a:rPr lang="en-US" sz="3200" b="1" dirty="0">
                <a:solidFill>
                  <a:srgbClr val="C00000"/>
                </a:solidFill>
                <a:latin typeface="Helvetica" panose="020B0604020202030204" pitchFamily="34" charset="0"/>
              </a:rPr>
              <a:t>Privacy &amp; Disturbance</a:t>
            </a:r>
          </a:p>
        </p:txBody>
      </p:sp>
    </p:spTree>
    <p:extLst>
      <p:ext uri="{BB962C8B-B14F-4D97-AF65-F5344CB8AC3E}">
        <p14:creationId xmlns:p14="http://schemas.microsoft.com/office/powerpoint/2010/main" val="3852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8" grpId="0"/>
      <p:bldP spid="11" grpId="0"/>
      <p:bldP spid="4" grpId="0" animBg="1"/>
      <p:bldP spid="13"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4AD98-DE8C-A0FE-4370-6E0A39A8A5A7}"/>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546B0F2F-B547-1FA3-684B-A97E5D574E6F}"/>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More</a:t>
            </a:r>
            <a:r>
              <a:rPr lang="zh-CN" altLang="en-US" sz="3600" b="1" dirty="0">
                <a:latin typeface="Helvetica" panose="020B0604020202030204" pitchFamily="34" charset="0"/>
              </a:rPr>
              <a:t> </a:t>
            </a:r>
            <a:r>
              <a:rPr lang="en-US" altLang="zh-CN" sz="3600" b="1" dirty="0">
                <a:latin typeface="Helvetica" panose="020B0604020202030204" pitchFamily="34" charset="0"/>
              </a:rPr>
              <a:t>Suitable Method</a:t>
            </a:r>
            <a:r>
              <a:rPr lang="zh-CN" altLang="en-US" sz="3600" b="1" dirty="0">
                <a:latin typeface="Helvetica" panose="020B0604020202030204" pitchFamily="34" charset="0"/>
              </a:rPr>
              <a:t> ？</a:t>
            </a:r>
          </a:p>
        </p:txBody>
      </p:sp>
      <p:pic>
        <p:nvPicPr>
          <p:cNvPr id="4" name="图片 3">
            <a:extLst>
              <a:ext uri="{FF2B5EF4-FFF2-40B4-BE49-F238E27FC236}">
                <a16:creationId xmlns:a16="http://schemas.microsoft.com/office/drawing/2014/main" id="{709691FE-DE9F-8531-A766-E61727AF2A8D}"/>
              </a:ext>
            </a:extLst>
          </p:cNvPr>
          <p:cNvPicPr>
            <a:picLocks noChangeAspect="1"/>
          </p:cNvPicPr>
          <p:nvPr/>
        </p:nvPicPr>
        <p:blipFill>
          <a:blip r:embed="rId3">
            <a:extLst>
              <a:ext uri="{28A0092B-C50C-407E-A947-70E740481C1C}">
                <a14:useLocalDpi xmlns:a14="http://schemas.microsoft.com/office/drawing/2010/main" val="0"/>
              </a:ext>
            </a:extLst>
          </a:blip>
          <a:srcRect t="1" b="-1329"/>
          <a:stretch/>
        </p:blipFill>
        <p:spPr>
          <a:xfrm>
            <a:off x="575358" y="2160002"/>
            <a:ext cx="5106068" cy="3542646"/>
          </a:xfrm>
          <a:prstGeom prst="rect">
            <a:avLst/>
          </a:prstGeom>
        </p:spPr>
      </p:pic>
      <p:sp>
        <p:nvSpPr>
          <p:cNvPr id="6" name="Title 1">
            <a:extLst>
              <a:ext uri="{FF2B5EF4-FFF2-40B4-BE49-F238E27FC236}">
                <a16:creationId xmlns:a16="http://schemas.microsoft.com/office/drawing/2014/main" id="{18E4DC56-94D1-0432-2B11-B06B8FD1CCD3}"/>
              </a:ext>
            </a:extLst>
          </p:cNvPr>
          <p:cNvSpPr txBox="1">
            <a:spLocks/>
          </p:cNvSpPr>
          <p:nvPr/>
        </p:nvSpPr>
        <p:spPr>
          <a:xfrm>
            <a:off x="575358" y="1155352"/>
            <a:ext cx="10908886"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b="1" dirty="0">
                <a:latin typeface="Helvetica" panose="020B0604020202030204" pitchFamily="34" charset="0"/>
              </a:rPr>
              <a:t>Inspired by touchscreen input</a:t>
            </a:r>
            <a:endParaRPr lang="en-US" sz="3600" b="1" dirty="0">
              <a:latin typeface="Microsoft YaHei" panose="020B0503020204020204" pitchFamily="34" charset="-122"/>
              <a:ea typeface="Microsoft YaHei" panose="020B0503020204020204" pitchFamily="34" charset="-122"/>
            </a:endParaRPr>
          </a:p>
        </p:txBody>
      </p:sp>
      <p:sp>
        <p:nvSpPr>
          <p:cNvPr id="8" name="Title 1">
            <a:extLst>
              <a:ext uri="{FF2B5EF4-FFF2-40B4-BE49-F238E27FC236}">
                <a16:creationId xmlns:a16="http://schemas.microsoft.com/office/drawing/2014/main" id="{A87892A5-060B-5B28-0A0F-21B14AE28A11}"/>
              </a:ext>
            </a:extLst>
          </p:cNvPr>
          <p:cNvSpPr txBox="1">
            <a:spLocks/>
          </p:cNvSpPr>
          <p:nvPr/>
        </p:nvSpPr>
        <p:spPr>
          <a:xfrm>
            <a:off x="877637" y="5630138"/>
            <a:ext cx="4501510"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ctr">
              <a:buFont typeface="Wingdings" pitchFamily="2" charset="2"/>
              <a:buChar char="u"/>
            </a:pPr>
            <a:r>
              <a:rPr lang="en-US" altLang="zh-CN" sz="3600" b="1" dirty="0">
                <a:solidFill>
                  <a:srgbClr val="C00000"/>
                </a:solidFill>
                <a:latin typeface="Helvetica" panose="020B0604020202030204" pitchFamily="34" charset="0"/>
              </a:rPr>
              <a:t>Different</a:t>
            </a:r>
            <a:r>
              <a:rPr lang="zh-CN" altLang="en-US" sz="3600" b="1" dirty="0">
                <a:solidFill>
                  <a:srgbClr val="C00000"/>
                </a:solidFill>
                <a:latin typeface="Helvetica" panose="020B0604020202030204" pitchFamily="34" charset="0"/>
              </a:rPr>
              <a:t> </a:t>
            </a:r>
            <a:r>
              <a:rPr lang="en-US" altLang="zh-CN" sz="3600" b="1" dirty="0">
                <a:solidFill>
                  <a:srgbClr val="C00000"/>
                </a:solidFill>
                <a:latin typeface="Helvetica" panose="020B0604020202030204" pitchFamily="34" charset="0"/>
              </a:rPr>
              <a:t>finger</a:t>
            </a:r>
            <a:endParaRPr lang="en-US" sz="3600" b="1" dirty="0">
              <a:solidFill>
                <a:srgbClr val="C00000"/>
              </a:solidFill>
              <a:latin typeface="Helvetica" panose="020B0604020202030204" pitchFamily="34" charset="0"/>
            </a:endParaRPr>
          </a:p>
        </p:txBody>
      </p:sp>
      <p:pic>
        <p:nvPicPr>
          <p:cNvPr id="11" name="图片 10">
            <a:extLst>
              <a:ext uri="{FF2B5EF4-FFF2-40B4-BE49-F238E27FC236}">
                <a16:creationId xmlns:a16="http://schemas.microsoft.com/office/drawing/2014/main" id="{1BCEC31E-848B-3EA3-E249-2B819EB55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6734" y="2771778"/>
            <a:ext cx="5636684" cy="2319093"/>
          </a:xfrm>
          <a:prstGeom prst="rect">
            <a:avLst/>
          </a:prstGeom>
        </p:spPr>
      </p:pic>
      <p:sp>
        <p:nvSpPr>
          <p:cNvPr id="12" name="Title 1">
            <a:extLst>
              <a:ext uri="{FF2B5EF4-FFF2-40B4-BE49-F238E27FC236}">
                <a16:creationId xmlns:a16="http://schemas.microsoft.com/office/drawing/2014/main" id="{4C822C58-CD8E-75EF-D76B-0FCC2BA2D85B}"/>
              </a:ext>
            </a:extLst>
          </p:cNvPr>
          <p:cNvSpPr txBox="1">
            <a:spLocks/>
          </p:cNvSpPr>
          <p:nvPr/>
        </p:nvSpPr>
        <p:spPr>
          <a:xfrm>
            <a:off x="6704321" y="5630138"/>
            <a:ext cx="4501510"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ctr">
              <a:buFont typeface="Wingdings" pitchFamily="2" charset="2"/>
              <a:buChar char="u"/>
            </a:pPr>
            <a:r>
              <a:rPr lang="en-US" altLang="zh-CN" sz="3600" b="1" dirty="0">
                <a:solidFill>
                  <a:srgbClr val="C00000"/>
                </a:solidFill>
                <a:latin typeface="Helvetica" panose="020B0604020202030204" pitchFamily="34" charset="0"/>
              </a:rPr>
              <a:t>Different</a:t>
            </a:r>
            <a:r>
              <a:rPr lang="zh-CN" altLang="en-US" sz="3600" b="1" dirty="0">
                <a:solidFill>
                  <a:srgbClr val="C00000"/>
                </a:solidFill>
                <a:latin typeface="Helvetica" panose="020B0604020202030204" pitchFamily="34" charset="0"/>
              </a:rPr>
              <a:t> </a:t>
            </a:r>
            <a:r>
              <a:rPr lang="en-US" altLang="zh-CN" sz="3600" b="1" dirty="0">
                <a:solidFill>
                  <a:srgbClr val="C00000"/>
                </a:solidFill>
                <a:latin typeface="Helvetica" panose="020B0604020202030204" pitchFamily="34" charset="0"/>
              </a:rPr>
              <a:t>force</a:t>
            </a:r>
            <a:endParaRPr lang="en-US" sz="3600" b="1" dirty="0">
              <a:solidFill>
                <a:srgbClr val="C00000"/>
              </a:solidFill>
              <a:latin typeface="Helvetica" panose="020B0604020202030204" pitchFamily="34" charset="0"/>
            </a:endParaRPr>
          </a:p>
        </p:txBody>
      </p:sp>
      <p:sp>
        <p:nvSpPr>
          <p:cNvPr id="2" name="Title 1">
            <a:extLst>
              <a:ext uri="{FF2B5EF4-FFF2-40B4-BE49-F238E27FC236}">
                <a16:creationId xmlns:a16="http://schemas.microsoft.com/office/drawing/2014/main" id="{3D4E930A-0A72-909F-AB37-F02D6A54F590}"/>
              </a:ext>
            </a:extLst>
          </p:cNvPr>
          <p:cNvSpPr txBox="1">
            <a:spLocks/>
          </p:cNvSpPr>
          <p:nvPr/>
        </p:nvSpPr>
        <p:spPr>
          <a:xfrm>
            <a:off x="3681557" y="3417376"/>
            <a:ext cx="5273519" cy="1004650"/>
          </a:xfrm>
          <a:prstGeom prst="rect">
            <a:avLst/>
          </a:prstGeom>
          <a:solidFill>
            <a:schemeClr val="bg1"/>
          </a:solidFill>
          <a:ln w="44450">
            <a:solidFill>
              <a:srgbClr val="C0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ctr">
              <a:buFont typeface="Wingdings" pitchFamily="2" charset="2"/>
              <a:buChar char="u"/>
            </a:pPr>
            <a:r>
              <a:rPr lang="en-US" altLang="zh-CN" sz="3200" b="1" dirty="0">
                <a:solidFill>
                  <a:srgbClr val="C00000"/>
                </a:solidFill>
                <a:latin typeface="Helvetica" panose="020B0604020202030204" pitchFamily="34" charset="0"/>
              </a:rPr>
              <a:t>Human</a:t>
            </a:r>
            <a:r>
              <a:rPr lang="zh-CN" altLang="en-US" sz="3200" b="1" dirty="0">
                <a:solidFill>
                  <a:srgbClr val="C00000"/>
                </a:solidFill>
                <a:latin typeface="Helvetica" panose="020B0604020202030204" pitchFamily="34" charset="0"/>
              </a:rPr>
              <a:t> </a:t>
            </a:r>
            <a:r>
              <a:rPr lang="en-US" altLang="zh-CN" sz="3200" b="1" dirty="0">
                <a:solidFill>
                  <a:srgbClr val="C00000"/>
                </a:solidFill>
                <a:latin typeface="Helvetica" panose="020B0604020202030204" pitchFamily="34" charset="0"/>
              </a:rPr>
              <a:t>Capacitance</a:t>
            </a:r>
            <a:r>
              <a:rPr lang="zh-CN" altLang="en-US" sz="3200" b="1" dirty="0">
                <a:solidFill>
                  <a:srgbClr val="C00000"/>
                </a:solidFill>
                <a:latin typeface="Helvetica" panose="020B0604020202030204" pitchFamily="34" charset="0"/>
              </a:rPr>
              <a:t> </a:t>
            </a:r>
            <a:r>
              <a:rPr lang="zh-CN" altLang="en-US" sz="3200" b="1" dirty="0">
                <a:solidFill>
                  <a:srgbClr val="C00000"/>
                </a:solidFill>
                <a:latin typeface="Microsoft YaHei" panose="020B0503020204020204" pitchFamily="34" charset="-122"/>
                <a:ea typeface="Microsoft YaHei" panose="020B0503020204020204" pitchFamily="34" charset="-122"/>
              </a:rPr>
              <a:t>？</a:t>
            </a:r>
            <a:endParaRPr lang="en-US" sz="3200" b="1" dirty="0">
              <a:solidFill>
                <a:srgbClr val="C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6386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66940-F50E-EF01-C0B1-47CBFD899A05}"/>
            </a:ext>
          </a:extLst>
        </p:cNvPr>
        <p:cNvGrpSpPr/>
        <p:nvPr/>
      </p:nvGrpSpPr>
      <p:grpSpPr>
        <a:xfrm>
          <a:off x="0" y="0"/>
          <a:ext cx="0" cy="0"/>
          <a:chOff x="0" y="0"/>
          <a:chExt cx="0" cy="0"/>
        </a:xfrm>
      </p:grpSpPr>
      <p:pic>
        <p:nvPicPr>
          <p:cNvPr id="22" name="图片 21">
            <a:extLst>
              <a:ext uri="{FF2B5EF4-FFF2-40B4-BE49-F238E27FC236}">
                <a16:creationId xmlns:a16="http://schemas.microsoft.com/office/drawing/2014/main" id="{70656A63-85D6-BE6C-1A8F-DFA9FB259956}"/>
              </a:ext>
            </a:extLst>
          </p:cNvPr>
          <p:cNvPicPr>
            <a:picLocks noChangeAspect="1"/>
          </p:cNvPicPr>
          <p:nvPr/>
        </p:nvPicPr>
        <p:blipFill>
          <a:blip r:embed="rId3"/>
          <a:stretch>
            <a:fillRect/>
          </a:stretch>
        </p:blipFill>
        <p:spPr>
          <a:xfrm>
            <a:off x="938093" y="2624208"/>
            <a:ext cx="5157907" cy="3692334"/>
          </a:xfrm>
          <a:prstGeom prst="rect">
            <a:avLst/>
          </a:prstGeom>
        </p:spPr>
      </p:pic>
      <p:sp>
        <p:nvSpPr>
          <p:cNvPr id="7" name="矩形 6">
            <a:extLst>
              <a:ext uri="{FF2B5EF4-FFF2-40B4-BE49-F238E27FC236}">
                <a16:creationId xmlns:a16="http://schemas.microsoft.com/office/drawing/2014/main" id="{E61733AD-7C85-42CC-A22A-6EBCA307537D}"/>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Our</a:t>
            </a:r>
            <a:r>
              <a:rPr lang="zh-CN" altLang="en-US" sz="3600" b="1" dirty="0">
                <a:latin typeface="Helvetica" panose="020B0604020202030204" pitchFamily="34" charset="0"/>
              </a:rPr>
              <a:t> </a:t>
            </a:r>
            <a:r>
              <a:rPr lang="en-US" altLang="zh-CN" sz="3600" b="1" dirty="0">
                <a:latin typeface="Helvetica" panose="020B0604020202030204" pitchFamily="34" charset="0"/>
              </a:rPr>
              <a:t>Finding </a:t>
            </a:r>
            <a:endParaRPr lang="zh-CN" altLang="en-US" sz="3600" b="1" dirty="0">
              <a:latin typeface="Helvetica" panose="020B0604020202030204" pitchFamily="34" charset="0"/>
            </a:endParaRPr>
          </a:p>
        </p:txBody>
      </p:sp>
      <p:sp>
        <p:nvSpPr>
          <p:cNvPr id="16" name="Title 1">
            <a:extLst>
              <a:ext uri="{FF2B5EF4-FFF2-40B4-BE49-F238E27FC236}">
                <a16:creationId xmlns:a16="http://schemas.microsoft.com/office/drawing/2014/main" id="{51042CBD-52BA-8BF0-0D13-6E855E664FFB}"/>
              </a:ext>
            </a:extLst>
          </p:cNvPr>
          <p:cNvSpPr txBox="1">
            <a:spLocks/>
          </p:cNvSpPr>
          <p:nvPr/>
        </p:nvSpPr>
        <p:spPr>
          <a:xfrm>
            <a:off x="-92416" y="1382976"/>
            <a:ext cx="12376831"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3600" b="1" dirty="0">
                <a:latin typeface="Helvetica" panose="020B0604020202030204" pitchFamily="34" charset="0"/>
              </a:rPr>
              <a:t>Human</a:t>
            </a:r>
            <a:r>
              <a:rPr lang="zh-CN" altLang="en-US" sz="3600" b="1" dirty="0">
                <a:latin typeface="Helvetica" panose="020B0604020202030204" pitchFamily="34" charset="0"/>
              </a:rPr>
              <a:t> </a:t>
            </a:r>
            <a:r>
              <a:rPr lang="en-US" altLang="zh-CN" sz="3600" b="1" dirty="0">
                <a:latin typeface="Helvetica" panose="020B0604020202030204" pitchFamily="34" charset="0"/>
              </a:rPr>
              <a:t>Capacitance</a:t>
            </a:r>
            <a:r>
              <a:rPr lang="zh-CN" altLang="en-US" sz="3600" b="1" dirty="0">
                <a:latin typeface="Helvetica" panose="020B0604020202030204" pitchFamily="34" charset="0"/>
              </a:rPr>
              <a:t> </a:t>
            </a:r>
            <a:r>
              <a:rPr lang="en-US" altLang="zh-CN" sz="3600" b="1" dirty="0">
                <a:latin typeface="Microsoft YaHei" panose="020B0503020204020204" pitchFamily="34" charset="-122"/>
                <a:ea typeface="Microsoft YaHei" panose="020B0503020204020204" pitchFamily="34" charset="-122"/>
              </a:rPr>
              <a:t>Model</a:t>
            </a:r>
          </a:p>
          <a:p>
            <a:pPr algn="ctr">
              <a:lnSpc>
                <a:spcPct val="100000"/>
              </a:lnSpc>
            </a:pPr>
            <a:r>
              <a:rPr lang="en-US" sz="3200" dirty="0">
                <a:latin typeface="Microsoft YaHei" panose="020B0503020204020204" pitchFamily="34" charset="-122"/>
                <a:ea typeface="Microsoft YaHei" panose="020B0503020204020204" pitchFamily="34" charset="-122"/>
              </a:rPr>
              <a:t>Modulated by </a:t>
            </a:r>
            <a:r>
              <a:rPr lang="en-US" sz="3200" b="1" dirty="0">
                <a:solidFill>
                  <a:srgbClr val="C00000"/>
                </a:solidFill>
                <a:latin typeface="Microsoft YaHei" panose="020B0503020204020204" pitchFamily="34" charset="-122"/>
                <a:ea typeface="Microsoft YaHei" panose="020B0503020204020204" pitchFamily="34" charset="-122"/>
              </a:rPr>
              <a:t>extrinsic capacitance</a:t>
            </a:r>
            <a:r>
              <a:rPr lang="zh-CN" altLang="en-US" sz="3200" b="1" dirty="0">
                <a:solidFill>
                  <a:srgbClr val="C00000"/>
                </a:solidFill>
                <a:latin typeface="Microsoft YaHei" panose="020B0503020204020204" pitchFamily="34" charset="-122"/>
                <a:ea typeface="Microsoft YaHei" panose="020B0503020204020204" pitchFamily="34" charset="-122"/>
              </a:rPr>
              <a:t> </a:t>
            </a:r>
            <a:endParaRPr lang="en-US" altLang="zh-CN" sz="3200" b="1" dirty="0">
              <a:solidFill>
                <a:srgbClr val="C00000"/>
              </a:solidFill>
              <a:latin typeface="Microsoft YaHei" panose="020B0503020204020204" pitchFamily="34" charset="-122"/>
              <a:ea typeface="Microsoft YaHei" panose="020B0503020204020204" pitchFamily="34" charset="-122"/>
            </a:endParaRPr>
          </a:p>
        </p:txBody>
      </p:sp>
      <p:sp>
        <p:nvSpPr>
          <p:cNvPr id="18" name="圆角矩形 17">
            <a:extLst>
              <a:ext uri="{FF2B5EF4-FFF2-40B4-BE49-F238E27FC236}">
                <a16:creationId xmlns:a16="http://schemas.microsoft.com/office/drawing/2014/main" id="{8FE6DDAD-4496-6908-77DA-FBA48256F712}"/>
              </a:ext>
            </a:extLst>
          </p:cNvPr>
          <p:cNvSpPr/>
          <p:nvPr/>
        </p:nvSpPr>
        <p:spPr>
          <a:xfrm>
            <a:off x="2389931" y="4351009"/>
            <a:ext cx="1939637" cy="988290"/>
          </a:xfrm>
          <a:prstGeom prst="roundRect">
            <a:avLst/>
          </a:prstGeom>
          <a:solidFill>
            <a:schemeClr val="accent6">
              <a:lumMod val="20000"/>
              <a:lumOff val="80000"/>
              <a:alpha val="25922"/>
            </a:schemeClr>
          </a:solidFill>
          <a:ln w="25400">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圆角矩形 18">
            <a:extLst>
              <a:ext uri="{FF2B5EF4-FFF2-40B4-BE49-F238E27FC236}">
                <a16:creationId xmlns:a16="http://schemas.microsoft.com/office/drawing/2014/main" id="{7C2AA1E6-8F26-C506-C9F9-A505F110B883}"/>
              </a:ext>
            </a:extLst>
          </p:cNvPr>
          <p:cNvSpPr/>
          <p:nvPr/>
        </p:nvSpPr>
        <p:spPr>
          <a:xfrm>
            <a:off x="1186024" y="4610721"/>
            <a:ext cx="1112203" cy="988290"/>
          </a:xfrm>
          <a:prstGeom prst="roundRect">
            <a:avLst/>
          </a:prstGeom>
          <a:solidFill>
            <a:schemeClr val="accent1">
              <a:lumMod val="20000"/>
              <a:lumOff val="80000"/>
              <a:alpha val="25922"/>
            </a:schemeClr>
          </a:solidFill>
          <a:ln w="25400">
            <a:solidFill>
              <a:schemeClr val="accent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圆角矩形 22">
            <a:extLst>
              <a:ext uri="{FF2B5EF4-FFF2-40B4-BE49-F238E27FC236}">
                <a16:creationId xmlns:a16="http://schemas.microsoft.com/office/drawing/2014/main" id="{456A388B-8129-164B-42AD-C002EF649948}"/>
              </a:ext>
            </a:extLst>
          </p:cNvPr>
          <p:cNvSpPr/>
          <p:nvPr/>
        </p:nvSpPr>
        <p:spPr>
          <a:xfrm>
            <a:off x="3517046" y="5375460"/>
            <a:ext cx="1841763" cy="470001"/>
          </a:xfrm>
          <a:prstGeom prst="roundRect">
            <a:avLst/>
          </a:prstGeom>
          <a:solidFill>
            <a:schemeClr val="accent1">
              <a:lumMod val="20000"/>
              <a:lumOff val="80000"/>
              <a:alpha val="25922"/>
            </a:schemeClr>
          </a:solidFill>
          <a:ln w="25400">
            <a:solidFill>
              <a:schemeClr val="accent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圆角矩形 23">
            <a:extLst>
              <a:ext uri="{FF2B5EF4-FFF2-40B4-BE49-F238E27FC236}">
                <a16:creationId xmlns:a16="http://schemas.microsoft.com/office/drawing/2014/main" id="{935F0CA8-D704-657F-4AAF-8D33F75380B8}"/>
              </a:ext>
            </a:extLst>
          </p:cNvPr>
          <p:cNvSpPr/>
          <p:nvPr/>
        </p:nvSpPr>
        <p:spPr>
          <a:xfrm>
            <a:off x="4729619" y="4860041"/>
            <a:ext cx="448438" cy="470001"/>
          </a:xfrm>
          <a:prstGeom prst="roundRect">
            <a:avLst/>
          </a:prstGeom>
          <a:solidFill>
            <a:schemeClr val="accent2">
              <a:lumMod val="20000"/>
              <a:lumOff val="80000"/>
              <a:alpha val="25922"/>
            </a:schemeClr>
          </a:solidFill>
          <a:ln w="254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圆角矩形 1">
            <a:extLst>
              <a:ext uri="{FF2B5EF4-FFF2-40B4-BE49-F238E27FC236}">
                <a16:creationId xmlns:a16="http://schemas.microsoft.com/office/drawing/2014/main" id="{9859D270-A096-7CA0-2BA7-E81F8739CCC4}"/>
              </a:ext>
            </a:extLst>
          </p:cNvPr>
          <p:cNvSpPr/>
          <p:nvPr/>
        </p:nvSpPr>
        <p:spPr>
          <a:xfrm>
            <a:off x="1742125" y="2710334"/>
            <a:ext cx="3435932" cy="1429306"/>
          </a:xfrm>
          <a:prstGeom prst="roundRect">
            <a:avLst/>
          </a:prstGeom>
          <a:solidFill>
            <a:schemeClr val="bg1">
              <a:alpha val="25922"/>
            </a:schemeClr>
          </a:solidFill>
          <a:ln w="254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0E0FB7AA-25F3-B26A-0BB1-7DF0A95F1556}"/>
              </a:ext>
            </a:extLst>
          </p:cNvPr>
          <p:cNvSpPr/>
          <p:nvPr/>
        </p:nvSpPr>
        <p:spPr>
          <a:xfrm>
            <a:off x="1742125" y="2717549"/>
            <a:ext cx="1651706" cy="1429306"/>
          </a:xfrm>
          <a:prstGeom prst="roundRect">
            <a:avLst/>
          </a:prstGeom>
          <a:solidFill>
            <a:schemeClr val="bg1"/>
          </a:solidFill>
          <a:ln w="254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a:extLst>
              <a:ext uri="{FF2B5EF4-FFF2-40B4-BE49-F238E27FC236}">
                <a16:creationId xmlns:a16="http://schemas.microsoft.com/office/drawing/2014/main" id="{01672082-6AEF-D7E1-6CC3-F70F36179FBA}"/>
              </a:ext>
            </a:extLst>
          </p:cNvPr>
          <p:cNvPicPr>
            <a:picLocks noChangeAspect="1"/>
          </p:cNvPicPr>
          <p:nvPr/>
        </p:nvPicPr>
        <p:blipFill>
          <a:blip r:embed="rId4">
            <a:extLst>
              <a:ext uri="{28A0092B-C50C-407E-A947-70E740481C1C}">
                <a14:useLocalDpi xmlns:a14="http://schemas.microsoft.com/office/drawing/2010/main" val="0"/>
              </a:ext>
            </a:extLst>
          </a:blip>
          <a:srcRect r="56747"/>
          <a:stretch/>
        </p:blipFill>
        <p:spPr>
          <a:xfrm>
            <a:off x="1793529" y="2997161"/>
            <a:ext cx="1497114" cy="324496"/>
          </a:xfrm>
          <a:prstGeom prst="rect">
            <a:avLst/>
          </a:prstGeom>
        </p:spPr>
      </p:pic>
      <p:pic>
        <p:nvPicPr>
          <p:cNvPr id="6" name="图片 5">
            <a:extLst>
              <a:ext uri="{FF2B5EF4-FFF2-40B4-BE49-F238E27FC236}">
                <a16:creationId xmlns:a16="http://schemas.microsoft.com/office/drawing/2014/main" id="{DF9EE921-1B28-CF4F-B570-BFEC04FF091D}"/>
              </a:ext>
            </a:extLst>
          </p:cNvPr>
          <p:cNvPicPr>
            <a:picLocks noChangeAspect="1"/>
          </p:cNvPicPr>
          <p:nvPr/>
        </p:nvPicPr>
        <p:blipFill>
          <a:blip r:embed="rId4">
            <a:extLst>
              <a:ext uri="{28A0092B-C50C-407E-A947-70E740481C1C}">
                <a14:useLocalDpi xmlns:a14="http://schemas.microsoft.com/office/drawing/2010/main" val="0"/>
              </a:ext>
            </a:extLst>
          </a:blip>
          <a:srcRect l="56012" r="827"/>
          <a:stretch/>
        </p:blipFill>
        <p:spPr>
          <a:xfrm>
            <a:off x="1821003" y="3468242"/>
            <a:ext cx="1493949" cy="324496"/>
          </a:xfrm>
          <a:prstGeom prst="rect">
            <a:avLst/>
          </a:prstGeom>
        </p:spPr>
      </p:pic>
      <p:pic>
        <p:nvPicPr>
          <p:cNvPr id="11" name="图片 10">
            <a:extLst>
              <a:ext uri="{FF2B5EF4-FFF2-40B4-BE49-F238E27FC236}">
                <a16:creationId xmlns:a16="http://schemas.microsoft.com/office/drawing/2014/main" id="{727BA4FE-83DB-CD91-73AE-33752BF298AC}"/>
              </a:ext>
            </a:extLst>
          </p:cNvPr>
          <p:cNvPicPr>
            <a:picLocks noChangeAspect="1"/>
          </p:cNvPicPr>
          <p:nvPr/>
        </p:nvPicPr>
        <p:blipFill>
          <a:blip r:embed="rId5"/>
          <a:stretch>
            <a:fillRect/>
          </a:stretch>
        </p:blipFill>
        <p:spPr>
          <a:xfrm>
            <a:off x="6095999" y="2766696"/>
            <a:ext cx="5807163" cy="3168626"/>
          </a:xfrm>
          <a:prstGeom prst="rect">
            <a:avLst/>
          </a:prstGeom>
        </p:spPr>
      </p:pic>
    </p:spTree>
    <p:extLst>
      <p:ext uri="{BB962C8B-B14F-4D97-AF65-F5344CB8AC3E}">
        <p14:creationId xmlns:p14="http://schemas.microsoft.com/office/powerpoint/2010/main" val="279146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4" grpId="0" animBg="1"/>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544AB-0D9E-907B-FE69-2A0F9E2C7388}"/>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FA0C8229-96F2-630F-10C2-7DB5859A35BE}"/>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Our</a:t>
            </a:r>
            <a:r>
              <a:rPr lang="zh-CN" altLang="en-US" sz="3600" b="1" dirty="0">
                <a:latin typeface="Helvetica" panose="020B0604020202030204" pitchFamily="34" charset="0"/>
              </a:rPr>
              <a:t> </a:t>
            </a:r>
            <a:r>
              <a:rPr lang="en-US" altLang="zh-CN" sz="3600" b="1" dirty="0">
                <a:latin typeface="Helvetica" panose="020B0604020202030204" pitchFamily="34" charset="0"/>
              </a:rPr>
              <a:t>Finding</a:t>
            </a:r>
            <a:endParaRPr lang="zh-CN" altLang="en-US" sz="3600" b="1" dirty="0">
              <a:latin typeface="Helvetica" panose="020B0604020202030204" pitchFamily="34" charset="0"/>
            </a:endParaRPr>
          </a:p>
        </p:txBody>
      </p:sp>
      <p:pic>
        <p:nvPicPr>
          <p:cNvPr id="3" name="图片 2">
            <a:extLst>
              <a:ext uri="{FF2B5EF4-FFF2-40B4-BE49-F238E27FC236}">
                <a16:creationId xmlns:a16="http://schemas.microsoft.com/office/drawing/2014/main" id="{EA7E30CC-E651-E53A-1C6B-C9CEC874684A}"/>
              </a:ext>
            </a:extLst>
          </p:cNvPr>
          <p:cNvPicPr>
            <a:picLocks noChangeAspect="1"/>
          </p:cNvPicPr>
          <p:nvPr/>
        </p:nvPicPr>
        <p:blipFill>
          <a:blip r:embed="rId3"/>
          <a:stretch>
            <a:fillRect/>
          </a:stretch>
        </p:blipFill>
        <p:spPr>
          <a:xfrm>
            <a:off x="6371228" y="2881675"/>
            <a:ext cx="5013689" cy="3751419"/>
          </a:xfrm>
          <a:prstGeom prst="rect">
            <a:avLst/>
          </a:prstGeom>
        </p:spPr>
      </p:pic>
      <p:sp>
        <p:nvSpPr>
          <p:cNvPr id="4" name="Title 1">
            <a:extLst>
              <a:ext uri="{FF2B5EF4-FFF2-40B4-BE49-F238E27FC236}">
                <a16:creationId xmlns:a16="http://schemas.microsoft.com/office/drawing/2014/main" id="{A85750A8-8D98-EEDC-84AC-82618E8C7E55}"/>
              </a:ext>
            </a:extLst>
          </p:cNvPr>
          <p:cNvSpPr txBox="1">
            <a:spLocks/>
          </p:cNvSpPr>
          <p:nvPr/>
        </p:nvSpPr>
        <p:spPr>
          <a:xfrm>
            <a:off x="1699372" y="1591912"/>
            <a:ext cx="8793256"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3600" b="1" dirty="0">
                <a:latin typeface="Helvetica" panose="020B0604020202030204" pitchFamily="34" charset="0"/>
              </a:rPr>
              <a:t>Human</a:t>
            </a:r>
            <a:r>
              <a:rPr lang="zh-CN" altLang="en-US" sz="3600" b="1" dirty="0">
                <a:latin typeface="Helvetica" panose="020B0604020202030204" pitchFamily="34" charset="0"/>
              </a:rPr>
              <a:t> </a:t>
            </a:r>
            <a:r>
              <a:rPr lang="en-US" altLang="zh-CN" sz="3600" b="1" dirty="0">
                <a:latin typeface="Helvetica" panose="020B0604020202030204" pitchFamily="34" charset="0"/>
              </a:rPr>
              <a:t>Capacitance</a:t>
            </a:r>
            <a:r>
              <a:rPr lang="zh-CN" altLang="en-US" sz="3600" b="1" dirty="0">
                <a:latin typeface="Helvetica" panose="020B0604020202030204" pitchFamily="34" charset="0"/>
              </a:rPr>
              <a:t> </a:t>
            </a:r>
            <a:r>
              <a:rPr lang="en-US" altLang="zh-CN" sz="3600" b="1" dirty="0">
                <a:latin typeface="Microsoft YaHei" panose="020B0503020204020204" pitchFamily="34" charset="-122"/>
                <a:ea typeface="Microsoft YaHei" panose="020B0503020204020204" pitchFamily="34" charset="-122"/>
              </a:rPr>
              <a:t>Model</a:t>
            </a:r>
          </a:p>
          <a:p>
            <a:pPr algn="ctr">
              <a:lnSpc>
                <a:spcPct val="100000"/>
              </a:lnSpc>
            </a:pPr>
            <a:r>
              <a:rPr lang="en-US" sz="3200" dirty="0">
                <a:latin typeface="Microsoft YaHei" panose="020B0503020204020204" pitchFamily="34" charset="-122"/>
                <a:ea typeface="Microsoft YaHei" panose="020B0503020204020204" pitchFamily="34" charset="-122"/>
              </a:rPr>
              <a:t>Modulated by </a:t>
            </a:r>
            <a:r>
              <a:rPr lang="en-US" sz="3200" b="1" dirty="0">
                <a:solidFill>
                  <a:srgbClr val="C00000"/>
                </a:solidFill>
                <a:latin typeface="Microsoft YaHei" panose="020B0503020204020204" pitchFamily="34" charset="-122"/>
                <a:ea typeface="Microsoft YaHei" panose="020B0503020204020204" pitchFamily="34" charset="-122"/>
              </a:rPr>
              <a:t>intrinsic capacitance</a:t>
            </a:r>
          </a:p>
          <a:p>
            <a:pPr algn="ctr">
              <a:lnSpc>
                <a:spcPct val="100000"/>
              </a:lnSpc>
            </a:pPr>
            <a:r>
              <a:rPr lang="zh-CN" altLang="en-US" sz="3200" b="1" dirty="0">
                <a:solidFill>
                  <a:srgbClr val="C00000"/>
                </a:solidFill>
                <a:latin typeface="Microsoft YaHei" panose="020B0503020204020204" pitchFamily="34" charset="-122"/>
                <a:ea typeface="Microsoft YaHei" panose="020B0503020204020204" pitchFamily="34" charset="-122"/>
              </a:rPr>
              <a:t>（</a:t>
            </a:r>
            <a:r>
              <a:rPr lang="en-US" altLang="zh-CN" sz="3200" b="1" dirty="0">
                <a:solidFill>
                  <a:srgbClr val="C00000"/>
                </a:solidFill>
                <a:latin typeface="Microsoft YaHei" panose="020B0503020204020204" pitchFamily="34" charset="-122"/>
                <a:ea typeface="Microsoft YaHei" panose="020B0503020204020204" pitchFamily="34" charset="-122"/>
              </a:rPr>
              <a:t>touch</a:t>
            </a:r>
            <a:r>
              <a:rPr lang="zh-CN" altLang="en-US" sz="3200" b="1" dirty="0">
                <a:solidFill>
                  <a:srgbClr val="C00000"/>
                </a:solidFill>
                <a:latin typeface="Microsoft YaHei" panose="020B0503020204020204" pitchFamily="34" charset="-122"/>
                <a:ea typeface="Microsoft YaHei" panose="020B0503020204020204" pitchFamily="34" charset="-122"/>
              </a:rPr>
              <a:t> </a:t>
            </a:r>
            <a:r>
              <a:rPr lang="en-US" altLang="zh-CN" sz="3200" b="1" dirty="0">
                <a:solidFill>
                  <a:srgbClr val="C00000"/>
                </a:solidFill>
                <a:latin typeface="Microsoft YaHei" panose="020B0503020204020204" pitchFamily="34" charset="-122"/>
                <a:ea typeface="Microsoft YaHei" panose="020B0503020204020204" pitchFamily="34" charset="-122"/>
              </a:rPr>
              <a:t>on</a:t>
            </a:r>
            <a:r>
              <a:rPr lang="zh-CN" altLang="en-US" sz="3200" b="1" dirty="0">
                <a:solidFill>
                  <a:srgbClr val="C00000"/>
                </a:solidFill>
                <a:latin typeface="Microsoft YaHei" panose="020B0503020204020204" pitchFamily="34" charset="-122"/>
                <a:ea typeface="Microsoft YaHei" panose="020B0503020204020204" pitchFamily="34" charset="-122"/>
              </a:rPr>
              <a:t> </a:t>
            </a:r>
            <a:r>
              <a:rPr lang="en-US" altLang="zh-CN" sz="3200" b="1" dirty="0">
                <a:solidFill>
                  <a:srgbClr val="C00000"/>
                </a:solidFill>
                <a:latin typeface="Microsoft YaHei" panose="020B0503020204020204" pitchFamily="34" charset="-122"/>
                <a:ea typeface="Microsoft YaHei" panose="020B0503020204020204" pitchFamily="34" charset="-122"/>
              </a:rPr>
              <a:t>human</a:t>
            </a:r>
            <a:r>
              <a:rPr lang="zh-CN" altLang="en-US" sz="3200" b="1" dirty="0">
                <a:solidFill>
                  <a:srgbClr val="C00000"/>
                </a:solidFill>
                <a:latin typeface="Microsoft YaHei" panose="020B0503020204020204" pitchFamily="34" charset="-122"/>
                <a:ea typeface="Microsoft YaHei" panose="020B0503020204020204" pitchFamily="34" charset="-122"/>
              </a:rPr>
              <a:t> </a:t>
            </a:r>
            <a:r>
              <a:rPr lang="en-US" altLang="zh-CN" sz="3200" b="1" dirty="0">
                <a:solidFill>
                  <a:srgbClr val="C00000"/>
                </a:solidFill>
                <a:latin typeface="Microsoft YaHei" panose="020B0503020204020204" pitchFamily="34" charset="-122"/>
                <a:ea typeface="Microsoft YaHei" panose="020B0503020204020204" pitchFamily="34" charset="-122"/>
              </a:rPr>
              <a:t>body</a:t>
            </a:r>
            <a:r>
              <a:rPr lang="zh-CN" altLang="en-US" sz="3200" b="1" dirty="0">
                <a:solidFill>
                  <a:srgbClr val="C00000"/>
                </a:solidFill>
                <a:latin typeface="Microsoft YaHei" panose="020B0503020204020204" pitchFamily="34" charset="-122"/>
                <a:ea typeface="Microsoft YaHei" panose="020B0503020204020204" pitchFamily="34" charset="-122"/>
              </a:rPr>
              <a:t>）</a:t>
            </a:r>
            <a:endParaRPr lang="en-US" altLang="zh-CN" sz="3200" b="1" dirty="0">
              <a:solidFill>
                <a:srgbClr val="C00000"/>
              </a:solidFill>
              <a:latin typeface="Microsoft YaHei" panose="020B0503020204020204" pitchFamily="34" charset="-122"/>
              <a:ea typeface="Microsoft YaHei" panose="020B0503020204020204" pitchFamily="34" charset="-122"/>
            </a:endParaRPr>
          </a:p>
          <a:p>
            <a:pPr algn="ctr">
              <a:lnSpc>
                <a:spcPct val="100000"/>
              </a:lnSpc>
            </a:pPr>
            <a:endParaRPr lang="en-US" sz="3200" b="1" dirty="0">
              <a:solidFill>
                <a:srgbClr val="C00000"/>
              </a:solidFill>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a16="http://schemas.microsoft.com/office/drawing/2014/main" id="{C631165D-C047-14C2-1F16-665273850474}"/>
              </a:ext>
            </a:extLst>
          </p:cNvPr>
          <p:cNvPicPr>
            <a:picLocks noChangeAspect="1"/>
          </p:cNvPicPr>
          <p:nvPr/>
        </p:nvPicPr>
        <p:blipFill>
          <a:blip r:embed="rId4"/>
          <a:stretch>
            <a:fillRect/>
          </a:stretch>
        </p:blipFill>
        <p:spPr>
          <a:xfrm>
            <a:off x="888222" y="2881675"/>
            <a:ext cx="5013689" cy="3751419"/>
          </a:xfrm>
          <a:prstGeom prst="rect">
            <a:avLst/>
          </a:prstGeom>
        </p:spPr>
      </p:pic>
      <p:sp>
        <p:nvSpPr>
          <p:cNvPr id="2" name="矩形 1">
            <a:extLst>
              <a:ext uri="{FF2B5EF4-FFF2-40B4-BE49-F238E27FC236}">
                <a16:creationId xmlns:a16="http://schemas.microsoft.com/office/drawing/2014/main" id="{B22AB23F-A04F-62CF-A772-22472CBC3C60}"/>
              </a:ext>
            </a:extLst>
          </p:cNvPr>
          <p:cNvSpPr/>
          <p:nvPr/>
        </p:nvSpPr>
        <p:spPr>
          <a:xfrm>
            <a:off x="8741044" y="4897464"/>
            <a:ext cx="379510" cy="307582"/>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2D704803-4190-CB80-D85E-61937F7102FD}"/>
              </a:ext>
            </a:extLst>
          </p:cNvPr>
          <p:cNvSpPr/>
          <p:nvPr/>
        </p:nvSpPr>
        <p:spPr>
          <a:xfrm>
            <a:off x="9976286" y="4275109"/>
            <a:ext cx="379510" cy="307582"/>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圆角矩形 9">
            <a:extLst>
              <a:ext uri="{FF2B5EF4-FFF2-40B4-BE49-F238E27FC236}">
                <a16:creationId xmlns:a16="http://schemas.microsoft.com/office/drawing/2014/main" id="{B1314C7A-34AB-BA30-CC1F-FCCDB881A474}"/>
              </a:ext>
            </a:extLst>
          </p:cNvPr>
          <p:cNvSpPr/>
          <p:nvPr/>
        </p:nvSpPr>
        <p:spPr>
          <a:xfrm>
            <a:off x="7089337" y="3292928"/>
            <a:ext cx="3573219" cy="2128158"/>
          </a:xfrm>
          <a:prstGeom prst="roundRect">
            <a:avLst/>
          </a:prstGeom>
          <a:solidFill>
            <a:schemeClr val="bg1"/>
          </a:solidFill>
          <a:ln w="254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3" name="图片 12">
            <a:extLst>
              <a:ext uri="{FF2B5EF4-FFF2-40B4-BE49-F238E27FC236}">
                <a16:creationId xmlns:a16="http://schemas.microsoft.com/office/drawing/2014/main" id="{962747EC-A1E9-130C-5384-5E36B59CD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1999" y="3388413"/>
            <a:ext cx="3347894" cy="1194278"/>
          </a:xfrm>
          <a:prstGeom prst="rect">
            <a:avLst/>
          </a:prstGeom>
        </p:spPr>
      </p:pic>
      <p:sp>
        <p:nvSpPr>
          <p:cNvPr id="14" name="矩形 13">
            <a:extLst>
              <a:ext uri="{FF2B5EF4-FFF2-40B4-BE49-F238E27FC236}">
                <a16:creationId xmlns:a16="http://schemas.microsoft.com/office/drawing/2014/main" id="{B73F5DB1-4BD7-4442-4542-1132C1CFF04E}"/>
              </a:ext>
            </a:extLst>
          </p:cNvPr>
          <p:cNvSpPr/>
          <p:nvPr/>
        </p:nvSpPr>
        <p:spPr>
          <a:xfrm>
            <a:off x="9311929" y="4203216"/>
            <a:ext cx="379510" cy="307582"/>
          </a:xfrm>
          <a:prstGeom prst="rect">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a:extLst>
              <a:ext uri="{FF2B5EF4-FFF2-40B4-BE49-F238E27FC236}">
                <a16:creationId xmlns:a16="http://schemas.microsoft.com/office/drawing/2014/main" id="{4FB201FC-1122-C162-BA5E-4E85626C6E8C}"/>
              </a:ext>
            </a:extLst>
          </p:cNvPr>
          <p:cNvSpPr/>
          <p:nvPr/>
        </p:nvSpPr>
        <p:spPr>
          <a:xfrm>
            <a:off x="10012231" y="4203216"/>
            <a:ext cx="379510" cy="307582"/>
          </a:xfrm>
          <a:prstGeom prst="rect">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a:extLst>
              <a:ext uri="{FF2B5EF4-FFF2-40B4-BE49-F238E27FC236}">
                <a16:creationId xmlns:a16="http://schemas.microsoft.com/office/drawing/2014/main" id="{DE32AEE4-3970-D430-D76B-7788F5DBC43C}"/>
              </a:ext>
            </a:extLst>
          </p:cNvPr>
          <p:cNvSpPr txBox="1"/>
          <p:nvPr/>
        </p:nvSpPr>
        <p:spPr>
          <a:xfrm>
            <a:off x="7474722" y="4605904"/>
            <a:ext cx="2863743" cy="707886"/>
          </a:xfrm>
          <a:prstGeom prst="rect">
            <a:avLst/>
          </a:prstGeom>
          <a:noFill/>
        </p:spPr>
        <p:txBody>
          <a:bodyPr wrap="square">
            <a:spAutoFit/>
          </a:bodyPr>
          <a:lstStyle/>
          <a:p>
            <a:pPr algn="ctr"/>
            <a:r>
              <a:rPr lang="en-US" altLang="zh-CN" sz="2000" b="1" dirty="0">
                <a:solidFill>
                  <a:srgbClr val="C00000"/>
                </a:solidFill>
                <a:latin typeface="Microsoft YaHei" panose="020B0503020204020204" pitchFamily="34" charset="-122"/>
                <a:ea typeface="Microsoft YaHei" panose="020B0503020204020204" pitchFamily="34" charset="-122"/>
              </a:rPr>
              <a:t>change</a:t>
            </a:r>
            <a:r>
              <a:rPr lang="zh-CN" altLang="en-US" sz="2000" b="1" dirty="0">
                <a:solidFill>
                  <a:srgbClr val="C00000"/>
                </a:solidFill>
                <a:latin typeface="Microsoft YaHei" panose="020B0503020204020204" pitchFamily="34" charset="-122"/>
                <a:ea typeface="Microsoft YaHei" panose="020B0503020204020204" pitchFamily="34" charset="-122"/>
              </a:rPr>
              <a:t> </a:t>
            </a:r>
            <a:r>
              <a:rPr lang="en-US" altLang="zh-CN" sz="2000" b="1" dirty="0">
                <a:solidFill>
                  <a:srgbClr val="C00000"/>
                </a:solidFill>
                <a:latin typeface="Microsoft YaHei" panose="020B0503020204020204" pitchFamily="34" charset="-122"/>
                <a:ea typeface="Microsoft YaHei" panose="020B0503020204020204" pitchFamily="34" charset="-122"/>
              </a:rPr>
              <a:t>with</a:t>
            </a:r>
            <a:r>
              <a:rPr lang="zh-CN" altLang="en-US" sz="2000" b="1" dirty="0">
                <a:solidFill>
                  <a:srgbClr val="C00000"/>
                </a:solidFill>
                <a:latin typeface="Microsoft YaHei" panose="020B0503020204020204" pitchFamily="34" charset="-122"/>
                <a:ea typeface="Microsoft YaHei" panose="020B0503020204020204" pitchFamily="34" charset="-122"/>
              </a:rPr>
              <a:t> </a:t>
            </a:r>
            <a:r>
              <a:rPr lang="en-US" altLang="zh-CN" sz="2000" b="1" dirty="0">
                <a:solidFill>
                  <a:srgbClr val="C00000"/>
                </a:solidFill>
                <a:latin typeface="Microsoft YaHei" panose="020B0503020204020204" pitchFamily="34" charset="-122"/>
                <a:ea typeface="Microsoft YaHei" panose="020B0503020204020204" pitchFamily="34" charset="-122"/>
              </a:rPr>
              <a:t>the</a:t>
            </a:r>
            <a:r>
              <a:rPr lang="zh-CN" altLang="en-US" sz="2000" b="1" dirty="0">
                <a:solidFill>
                  <a:srgbClr val="C00000"/>
                </a:solidFill>
                <a:latin typeface="Microsoft YaHei" panose="020B0503020204020204" pitchFamily="34" charset="-122"/>
                <a:ea typeface="Microsoft YaHei" panose="020B0503020204020204" pitchFamily="34" charset="-122"/>
              </a:rPr>
              <a:t> </a:t>
            </a:r>
            <a:r>
              <a:rPr lang="en-US" altLang="zh-CN" sz="2000" b="1" dirty="0">
                <a:solidFill>
                  <a:srgbClr val="C00000"/>
                </a:solidFill>
                <a:latin typeface="Microsoft YaHei" panose="020B0503020204020204" pitchFamily="34" charset="-122"/>
                <a:ea typeface="Microsoft YaHei" panose="020B0503020204020204" pitchFamily="34" charset="-122"/>
              </a:rPr>
              <a:t>touch point</a:t>
            </a:r>
            <a:endParaRPr lang="zh-CN" altLang="en-US" sz="2000" dirty="0"/>
          </a:p>
        </p:txBody>
      </p:sp>
      <p:pic>
        <p:nvPicPr>
          <p:cNvPr id="18" name="图片 17">
            <a:extLst>
              <a:ext uri="{FF2B5EF4-FFF2-40B4-BE49-F238E27FC236}">
                <a16:creationId xmlns:a16="http://schemas.microsoft.com/office/drawing/2014/main" id="{EF915399-07AC-2EB3-BDE0-ABE345406A2E}"/>
              </a:ext>
            </a:extLst>
          </p:cNvPr>
          <p:cNvPicPr>
            <a:picLocks noChangeAspect="1"/>
          </p:cNvPicPr>
          <p:nvPr/>
        </p:nvPicPr>
        <p:blipFill>
          <a:blip r:embed="rId6">
            <a:extLst>
              <a:ext uri="{28A0092B-C50C-407E-A947-70E740481C1C}">
                <a14:useLocalDpi xmlns:a14="http://schemas.microsoft.com/office/drawing/2010/main" val="0"/>
              </a:ext>
            </a:extLst>
          </a:blip>
          <a:srcRect r="56747"/>
          <a:stretch/>
        </p:blipFill>
        <p:spPr>
          <a:xfrm>
            <a:off x="7378831" y="3372197"/>
            <a:ext cx="1640477" cy="355570"/>
          </a:xfrm>
          <a:prstGeom prst="rect">
            <a:avLst/>
          </a:prstGeom>
        </p:spPr>
      </p:pic>
    </p:spTree>
    <p:extLst>
      <p:ext uri="{BB962C8B-B14F-4D97-AF65-F5344CB8AC3E}">
        <p14:creationId xmlns:p14="http://schemas.microsoft.com/office/powerpoint/2010/main" val="312957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ppt_y</p:attrName>
                                        </p:attrNameLst>
                                      </p:cBhvr>
                                      <p:tavLst>
                                        <p:tav tm="0">
                                          <p:val>
                                            <p:strVal val="#ppt_y+#ppt_h*1.125000"/>
                                          </p:val>
                                        </p:tav>
                                        <p:tav tm="100000">
                                          <p:val>
                                            <p:strVal val="#ppt_y"/>
                                          </p:val>
                                        </p:tav>
                                      </p:tavLst>
                                    </p:anim>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ppt_h*1.125000"/>
                                          </p:val>
                                        </p:tav>
                                        <p:tav tm="100000">
                                          <p:val>
                                            <p:strVal val="#ppt_y"/>
                                          </p:val>
                                        </p:tav>
                                      </p:tavLst>
                                    </p:anim>
                                    <p:animEffect transition="in" filter="wipe(up)">
                                      <p:cBhvr>
                                        <p:cTn id="32" dur="500"/>
                                        <p:tgtEl>
                                          <p:spTgt spid="14"/>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ppt_y</p:attrName>
                                        </p:attrNameLst>
                                      </p:cBhvr>
                                      <p:tavLst>
                                        <p:tav tm="0">
                                          <p:val>
                                            <p:strVal val="#ppt_y+#ppt_h*1.125000"/>
                                          </p:val>
                                        </p:tav>
                                        <p:tav tm="100000">
                                          <p:val>
                                            <p:strVal val="#ppt_y"/>
                                          </p:val>
                                        </p:tav>
                                      </p:tavLst>
                                    </p:anim>
                                    <p:animEffect transition="in" filter="wipe(up)">
                                      <p:cBhvr>
                                        <p:cTn id="36" dur="500"/>
                                        <p:tgtEl>
                                          <p:spTgt spid="15"/>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p:tgtEl>
                                          <p:spTgt spid="17"/>
                                        </p:tgtEl>
                                        <p:attrNameLst>
                                          <p:attrName>ppt_y</p:attrName>
                                        </p:attrNameLst>
                                      </p:cBhvr>
                                      <p:tavLst>
                                        <p:tav tm="0">
                                          <p:val>
                                            <p:strVal val="#ppt_y+#ppt_h*1.125000"/>
                                          </p:val>
                                        </p:tav>
                                        <p:tav tm="100000">
                                          <p:val>
                                            <p:strVal val="#ppt_y"/>
                                          </p:val>
                                        </p:tav>
                                      </p:tavLst>
                                    </p:anim>
                                    <p:animEffect transition="in" filter="wipe(up)">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4" grpId="0" animBg="1"/>
      <p:bldP spid="15"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1E237-FBDB-DBBE-F4CA-492AD71508ED}"/>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F8516F41-23E6-0DE0-EAD5-B8C0BACD3E6B}"/>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Feasibility</a:t>
            </a:r>
            <a:endParaRPr lang="zh-CN" altLang="en-US" sz="3600" b="1" dirty="0">
              <a:latin typeface="Helvetica" panose="020B0604020202030204" pitchFamily="34" charset="0"/>
            </a:endParaRPr>
          </a:p>
        </p:txBody>
      </p:sp>
      <p:sp>
        <p:nvSpPr>
          <p:cNvPr id="2" name="Title 1">
            <a:extLst>
              <a:ext uri="{FF2B5EF4-FFF2-40B4-BE49-F238E27FC236}">
                <a16:creationId xmlns:a16="http://schemas.microsoft.com/office/drawing/2014/main" id="{208E44A0-6EB9-E269-4FE6-5E3F81B58BB8}"/>
              </a:ext>
            </a:extLst>
          </p:cNvPr>
          <p:cNvSpPr txBox="1">
            <a:spLocks/>
          </p:cNvSpPr>
          <p:nvPr/>
        </p:nvSpPr>
        <p:spPr>
          <a:xfrm>
            <a:off x="513696" y="1054573"/>
            <a:ext cx="11164607"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b="1" dirty="0">
                <a:latin typeface="Helvetica" panose="020B0604020202030204" pitchFamily="34" charset="0"/>
              </a:rPr>
              <a:t>Capacitive Sensors </a:t>
            </a:r>
            <a:r>
              <a:rPr lang="en-US" altLang="zh-CN" sz="3600" b="1" dirty="0">
                <a:solidFill>
                  <a:srgbClr val="C00000"/>
                </a:solidFill>
                <a:latin typeface="Helvetica" panose="020B0604020202030204" pitchFamily="34" charset="0"/>
              </a:rPr>
              <a:t>Locate Touching Point</a:t>
            </a:r>
            <a:endParaRPr lang="en-US" sz="3600" b="1" dirty="0">
              <a:solidFill>
                <a:srgbClr val="C00000"/>
              </a:solidFill>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0C90DC18-ABBF-C99F-6461-CAC6E3FBE26E}"/>
              </a:ext>
            </a:extLst>
          </p:cNvPr>
          <p:cNvPicPr>
            <a:picLocks noChangeAspect="1"/>
          </p:cNvPicPr>
          <p:nvPr/>
        </p:nvPicPr>
        <p:blipFill>
          <a:blip r:embed="rId3"/>
          <a:stretch>
            <a:fillRect/>
          </a:stretch>
        </p:blipFill>
        <p:spPr>
          <a:xfrm>
            <a:off x="513693" y="2218250"/>
            <a:ext cx="5206433" cy="3892022"/>
          </a:xfrm>
          <a:prstGeom prst="rect">
            <a:avLst/>
          </a:prstGeom>
        </p:spPr>
      </p:pic>
      <p:pic>
        <p:nvPicPr>
          <p:cNvPr id="6" name="图片 5">
            <a:extLst>
              <a:ext uri="{FF2B5EF4-FFF2-40B4-BE49-F238E27FC236}">
                <a16:creationId xmlns:a16="http://schemas.microsoft.com/office/drawing/2014/main" id="{0030A6A1-1D25-3397-3B3A-A9FA79730508}"/>
              </a:ext>
            </a:extLst>
          </p:cNvPr>
          <p:cNvPicPr>
            <a:picLocks noChangeAspect="1"/>
          </p:cNvPicPr>
          <p:nvPr/>
        </p:nvPicPr>
        <p:blipFill>
          <a:blip r:embed="rId4"/>
          <a:stretch>
            <a:fillRect/>
          </a:stretch>
        </p:blipFill>
        <p:spPr>
          <a:xfrm>
            <a:off x="6471873" y="2218252"/>
            <a:ext cx="5206430" cy="3892020"/>
          </a:xfrm>
          <a:prstGeom prst="rect">
            <a:avLst/>
          </a:prstGeom>
        </p:spPr>
      </p:pic>
    </p:spTree>
    <p:extLst>
      <p:ext uri="{BB962C8B-B14F-4D97-AF65-F5344CB8AC3E}">
        <p14:creationId xmlns:p14="http://schemas.microsoft.com/office/powerpoint/2010/main" val="151876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25BAA-5737-9C90-7D81-DB2F5804BE48}"/>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ABC7AFE3-C677-0576-4272-FD0A367545A4}"/>
              </a:ext>
            </a:extLst>
          </p:cNvPr>
          <p:cNvSpPr/>
          <p:nvPr/>
        </p:nvSpPr>
        <p:spPr>
          <a:xfrm>
            <a:off x="0" y="0"/>
            <a:ext cx="12192000" cy="895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latin typeface="Helvetica" panose="020B0604020202030204" pitchFamily="34" charset="0"/>
              </a:rPr>
              <a:t>    Feasibility</a:t>
            </a:r>
            <a:endParaRPr lang="zh-CN" altLang="en-US" sz="3600" b="1" dirty="0">
              <a:latin typeface="Helvetica" panose="020B0604020202030204" pitchFamily="34" charset="0"/>
            </a:endParaRPr>
          </a:p>
        </p:txBody>
      </p:sp>
      <p:sp>
        <p:nvSpPr>
          <p:cNvPr id="3" name="Title 1">
            <a:extLst>
              <a:ext uri="{FF2B5EF4-FFF2-40B4-BE49-F238E27FC236}">
                <a16:creationId xmlns:a16="http://schemas.microsoft.com/office/drawing/2014/main" id="{62745136-4D67-DFCF-6D8C-B99473B60DF4}"/>
              </a:ext>
            </a:extLst>
          </p:cNvPr>
          <p:cNvSpPr txBox="1">
            <a:spLocks/>
          </p:cNvSpPr>
          <p:nvPr/>
        </p:nvSpPr>
        <p:spPr>
          <a:xfrm>
            <a:off x="-77316" y="957903"/>
            <a:ext cx="12552599" cy="1004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Helvetica" panose="020B0604020202030204" pitchFamily="34" charset="0"/>
              </a:rPr>
              <a:t>Human</a:t>
            </a:r>
            <a:r>
              <a:rPr lang="zh-CN" altLang="en-US" sz="3200" b="1" dirty="0">
                <a:latin typeface="Helvetica" panose="020B0604020202030204" pitchFamily="34" charset="0"/>
              </a:rPr>
              <a:t> </a:t>
            </a:r>
            <a:r>
              <a:rPr lang="en-US" altLang="zh-CN" sz="3200" b="1" dirty="0">
                <a:latin typeface="Helvetica" panose="020B0604020202030204" pitchFamily="34" charset="0"/>
              </a:rPr>
              <a:t>Capacitance</a:t>
            </a:r>
            <a:r>
              <a:rPr lang="zh-CN" altLang="en-US" sz="3200" b="1" dirty="0">
                <a:latin typeface="Helvetica" panose="020B0604020202030204" pitchFamily="34" charset="0"/>
              </a:rPr>
              <a:t> </a:t>
            </a:r>
            <a:r>
              <a:rPr lang="en-US" altLang="zh-CN" sz="3200" b="1" dirty="0">
                <a:solidFill>
                  <a:srgbClr val="C00000"/>
                </a:solidFill>
                <a:latin typeface="Helvetica" panose="020B0604020202030204" pitchFamily="34" charset="0"/>
              </a:rPr>
              <a:t>Modulated</a:t>
            </a:r>
            <a:r>
              <a:rPr lang="zh-CN" altLang="en-US" sz="3200" b="1" dirty="0">
                <a:solidFill>
                  <a:srgbClr val="C00000"/>
                </a:solidFill>
                <a:latin typeface="Helvetica" panose="020B0604020202030204" pitchFamily="34" charset="0"/>
              </a:rPr>
              <a:t> </a:t>
            </a:r>
            <a:r>
              <a:rPr lang="en-US" altLang="zh-CN" sz="3200" b="1" dirty="0">
                <a:solidFill>
                  <a:srgbClr val="C00000"/>
                </a:solidFill>
                <a:latin typeface="Helvetica" panose="020B0604020202030204" pitchFamily="34" charset="0"/>
              </a:rPr>
              <a:t>by</a:t>
            </a:r>
            <a:r>
              <a:rPr lang="zh-CN" altLang="en-US" sz="3200" b="1" dirty="0">
                <a:solidFill>
                  <a:srgbClr val="C00000"/>
                </a:solidFill>
                <a:latin typeface="Helvetica" panose="020B0604020202030204" pitchFamily="34" charset="0"/>
              </a:rPr>
              <a:t> </a:t>
            </a:r>
            <a:r>
              <a:rPr lang="en-US" altLang="zh-CN" sz="3200" b="1" dirty="0">
                <a:solidFill>
                  <a:srgbClr val="C00000"/>
                </a:solidFill>
                <a:latin typeface="Helvetica" panose="020B0604020202030204" pitchFamily="34" charset="0"/>
              </a:rPr>
              <a:t>Touching</a:t>
            </a:r>
            <a:r>
              <a:rPr lang="zh-CN" altLang="en-US" sz="3200" b="1" dirty="0">
                <a:solidFill>
                  <a:srgbClr val="C00000"/>
                </a:solidFill>
                <a:latin typeface="Helvetica" panose="020B0604020202030204" pitchFamily="34" charset="0"/>
              </a:rPr>
              <a:t> </a:t>
            </a:r>
            <a:r>
              <a:rPr lang="en-US" altLang="zh-CN" sz="3200" b="1" dirty="0">
                <a:solidFill>
                  <a:srgbClr val="C00000"/>
                </a:solidFill>
                <a:latin typeface="Helvetica" panose="020B0604020202030204" pitchFamily="34" charset="0"/>
              </a:rPr>
              <a:t>Point</a:t>
            </a:r>
            <a:endParaRPr lang="en-US" sz="3200" b="1" dirty="0">
              <a:solidFill>
                <a:srgbClr val="C00000"/>
              </a:solidFill>
              <a:latin typeface="Microsoft YaHei" panose="020B0503020204020204" pitchFamily="34" charset="-122"/>
              <a:ea typeface="Microsoft YaHei" panose="020B0503020204020204" pitchFamily="34" charset="-122"/>
            </a:endParaRPr>
          </a:p>
        </p:txBody>
      </p:sp>
      <p:pic>
        <p:nvPicPr>
          <p:cNvPr id="2" name="图片 1">
            <a:extLst>
              <a:ext uri="{FF2B5EF4-FFF2-40B4-BE49-F238E27FC236}">
                <a16:creationId xmlns:a16="http://schemas.microsoft.com/office/drawing/2014/main" id="{7FBFC5E9-922A-FA78-2BE2-0DFF00274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466" y="1962553"/>
            <a:ext cx="6797067" cy="4294476"/>
          </a:xfrm>
          <a:prstGeom prst="rect">
            <a:avLst/>
          </a:prstGeom>
        </p:spPr>
      </p:pic>
    </p:spTree>
    <p:extLst>
      <p:ext uri="{BB962C8B-B14F-4D97-AF65-F5344CB8AC3E}">
        <p14:creationId xmlns:p14="http://schemas.microsoft.com/office/powerpoint/2010/main" val="413570288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7ba5c36-b7cf-4793-bbc2-bd5b3a9f95ca}"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20997</TotalTime>
  <Words>2003</Words>
  <Application>Microsoft Office PowerPoint</Application>
  <PresentationFormat>宽屏</PresentationFormat>
  <Paragraphs>283</Paragraphs>
  <Slides>22</Slides>
  <Notes>22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22</vt:i4>
      </vt:variant>
    </vt:vector>
  </HeadingPairs>
  <TitlesOfParts>
    <vt:vector size="33" baseType="lpstr">
      <vt:lpstr>等线</vt:lpstr>
      <vt:lpstr>等线 Light</vt:lpstr>
      <vt:lpstr>Microsoft YaHei</vt:lpstr>
      <vt:lpstr>Microsoft YaHei</vt:lpstr>
      <vt:lpstr>Arial</vt:lpstr>
      <vt:lpstr>Calibri</vt:lpstr>
      <vt:lpstr>Helvetica</vt:lpstr>
      <vt:lpstr>Segoe UI Semibold</vt:lpstr>
      <vt:lpstr>Times New Roman</vt:lpstr>
      <vt:lpstr>Wingdings</vt:lpstr>
      <vt:lpstr>Office 主题​​</vt:lpstr>
      <vt:lpstr>HandPad: Enabling On-the-Go Writing on Your Hand via Human Capacitance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HandPad: Enabling On-the-Go Writing on Your Hand via Human Capacitance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Exploiting Social Influence for Context-Aware Event Recommendation in Event-based Social Networks</dc:title>
  <dc:creator>Administrator</dc:creator>
  <cp:lastModifiedBy>Hao Pan</cp:lastModifiedBy>
  <cp:revision>766</cp:revision>
  <cp:lastPrinted>2020-05-15T13:28:05Z</cp:lastPrinted>
  <dcterms:created xsi:type="dcterms:W3CDTF">2017-04-07T01:40:47Z</dcterms:created>
  <dcterms:modified xsi:type="dcterms:W3CDTF">2024-11-04T07:15:51Z</dcterms:modified>
</cp:coreProperties>
</file>